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 id="282"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3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85FCC7-5C52-464E-A6D6-AD34187350D0}" type="datetimeFigureOut">
              <a:rPr lang="it-IT" smtClean="0"/>
              <a:t>13/02/2024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E66CF4-13E3-495D-B51B-F0C02F978B62}" type="slidenum">
              <a:rPr lang="it-IT" smtClean="0"/>
              <a:t>‹N›</a:t>
            </a:fld>
            <a:endParaRPr lang="it-IT"/>
          </a:p>
        </p:txBody>
      </p:sp>
    </p:spTree>
    <p:extLst>
      <p:ext uri="{BB962C8B-B14F-4D97-AF65-F5344CB8AC3E}">
        <p14:creationId xmlns:p14="http://schemas.microsoft.com/office/powerpoint/2010/main" val="272560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CE66CF4-13E3-495D-B51B-F0C02F978B62}" type="slidenum">
              <a:rPr lang="it-IT" smtClean="0"/>
              <a:t>22</a:t>
            </a:fld>
            <a:endParaRPr lang="it-IT"/>
          </a:p>
        </p:txBody>
      </p:sp>
    </p:spTree>
    <p:extLst>
      <p:ext uri="{BB962C8B-B14F-4D97-AF65-F5344CB8AC3E}">
        <p14:creationId xmlns:p14="http://schemas.microsoft.com/office/powerpoint/2010/main" val="1865558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BB744B-B814-457C-8784-4332BF772E5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D43C7FA-6C78-4887-87AC-4DA7DA6255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80BD1A9-243F-4AF6-9594-C46D537733CE}"/>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5" name="Segnaposto piè di pagina 4">
            <a:extLst>
              <a:ext uri="{FF2B5EF4-FFF2-40B4-BE49-F238E27FC236}">
                <a16:creationId xmlns:a16="http://schemas.microsoft.com/office/drawing/2014/main" id="{C4B3ED6E-51D5-4595-AF33-F435F56521D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59CFE4-7E58-4D16-A365-23AF9DF4E792}"/>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1864341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D67C35-B384-49E7-8E3A-6DB1C7CF734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62D21C8-7ECF-4444-9F1A-43B3778CF0C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87FDF0-2120-4450-B92A-FD8F90B810CC}"/>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5" name="Segnaposto piè di pagina 4">
            <a:extLst>
              <a:ext uri="{FF2B5EF4-FFF2-40B4-BE49-F238E27FC236}">
                <a16:creationId xmlns:a16="http://schemas.microsoft.com/office/drawing/2014/main" id="{47B6CBBB-7359-4FED-AF69-88EE8108D6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E255BCE-7375-4CC4-A429-D26B0D2F3BB8}"/>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246248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34741F6-2407-4BC2-88DC-B279B5CBE42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B95BB49-BB36-4B95-A0B4-AB1EFDA6CB6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23FB1C0-087D-44A5-803C-132BAD752963}"/>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5" name="Segnaposto piè di pagina 4">
            <a:extLst>
              <a:ext uri="{FF2B5EF4-FFF2-40B4-BE49-F238E27FC236}">
                <a16:creationId xmlns:a16="http://schemas.microsoft.com/office/drawing/2014/main" id="{F0E80F49-6E2D-4879-9490-E62CC1749D4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F7D0B6-4EED-4F6D-983E-10C72E07386D}"/>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343314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7E41F8-A4ED-4401-9AF5-E9CAF39A18D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977494F-351F-4D39-B2FB-98BB14892AF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824AF7C-30CA-4152-9043-AE622953D70A}"/>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5" name="Segnaposto piè di pagina 4">
            <a:extLst>
              <a:ext uri="{FF2B5EF4-FFF2-40B4-BE49-F238E27FC236}">
                <a16:creationId xmlns:a16="http://schemas.microsoft.com/office/drawing/2014/main" id="{C7E5E513-13BF-4819-B0F5-A5579B9D138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67B262-2EAC-415A-BA02-CF54D01D2326}"/>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221632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CBA073-8EC5-4C37-B3C2-A3951B7AA84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25A3BB2-D300-402F-B15E-7563F880A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F9FCDFB-1E34-4B46-B1DF-962ABEC51208}"/>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5" name="Segnaposto piè di pagina 4">
            <a:extLst>
              <a:ext uri="{FF2B5EF4-FFF2-40B4-BE49-F238E27FC236}">
                <a16:creationId xmlns:a16="http://schemas.microsoft.com/office/drawing/2014/main" id="{F81852E7-C445-4AFF-9D96-9466F345CD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6672C6D-74A6-467F-A97F-95B1EFA1D3FA}"/>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334124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BF6BE-A129-4060-8A8B-51768387C5A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1F82C0F-AD0C-434E-92D4-24B71280E6C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F9100D3-ABE8-4AF3-8CC3-D2A1E9D8266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8A26794-D35A-434F-AAA4-71E136C07E60}"/>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6" name="Segnaposto piè di pagina 5">
            <a:extLst>
              <a:ext uri="{FF2B5EF4-FFF2-40B4-BE49-F238E27FC236}">
                <a16:creationId xmlns:a16="http://schemas.microsoft.com/office/drawing/2014/main" id="{70A7DEF9-D12D-4A42-9FD1-950BE3AF369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F855B9F-B558-4280-82FB-23A221DD80F9}"/>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408022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E05AF4-5E92-43A9-A5E3-636794D723D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1F23EFD-38E8-4D37-90F7-A00FD6767F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B8C769E-F422-47C7-9793-AF610053EBF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6D39DDC-4C38-4EF8-A1A2-2D8D8F3270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963D8C-47F4-418F-B197-8E5BFB51392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DE6D190-81E0-4466-A538-0DD19497913F}"/>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8" name="Segnaposto piè di pagina 7">
            <a:extLst>
              <a:ext uri="{FF2B5EF4-FFF2-40B4-BE49-F238E27FC236}">
                <a16:creationId xmlns:a16="http://schemas.microsoft.com/office/drawing/2014/main" id="{7A644C74-3C94-4D21-9BD2-93886DCDEB8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73FF25A-265B-400E-BE8B-7CFCA0C7F5D4}"/>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1667192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88098E-54F8-4543-9815-4A60C54C08A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B68D78D-5ECB-409C-AE0A-77B910A9FFF0}"/>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4" name="Segnaposto piè di pagina 3">
            <a:extLst>
              <a:ext uri="{FF2B5EF4-FFF2-40B4-BE49-F238E27FC236}">
                <a16:creationId xmlns:a16="http://schemas.microsoft.com/office/drawing/2014/main" id="{401C06AD-C8A5-42CA-BFEE-99D8BB925AB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3A47BC6-ED1B-46AA-92E0-57DA6F04914D}"/>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608708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DB66D98-7AE3-4165-A8E6-B1D3C2B0D61E}"/>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3" name="Segnaposto piè di pagina 2">
            <a:extLst>
              <a:ext uri="{FF2B5EF4-FFF2-40B4-BE49-F238E27FC236}">
                <a16:creationId xmlns:a16="http://schemas.microsoft.com/office/drawing/2014/main" id="{E465643E-85C4-4249-A722-9D047C2049B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3120CAA-C56F-4499-92F5-F0995C61ED69}"/>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361897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49761-13C9-4CC6-9C0D-3DB092EDA7D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4CC2CE-387E-4F18-AD81-041DE67054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53C686F-F131-409C-8D32-94CF6ABA94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B355C8E-5CD9-4EBC-B9F1-A71D42E279D4}"/>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6" name="Segnaposto piè di pagina 5">
            <a:extLst>
              <a:ext uri="{FF2B5EF4-FFF2-40B4-BE49-F238E27FC236}">
                <a16:creationId xmlns:a16="http://schemas.microsoft.com/office/drawing/2014/main" id="{A42FA64E-1C4D-4411-B491-0563A1E35F6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D62D9ED-8357-4820-8CE2-8B506488943A}"/>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255988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7FC3C3-9245-4810-B902-FD6A94C0991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64F7367-DA93-455D-BD52-D06A9879AF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8E5D8F5-6F9A-40B4-A27B-58D07AC97C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5B0D3F2-289D-470F-B17B-0064D5E92761}"/>
              </a:ext>
            </a:extLst>
          </p:cNvPr>
          <p:cNvSpPr>
            <a:spLocks noGrp="1"/>
          </p:cNvSpPr>
          <p:nvPr>
            <p:ph type="dt" sz="half" idx="10"/>
          </p:nvPr>
        </p:nvSpPr>
        <p:spPr/>
        <p:txBody>
          <a:bodyPr/>
          <a:lstStyle/>
          <a:p>
            <a:fld id="{50215162-5891-4C40-B8D3-BB29888ADD35}" type="datetimeFigureOut">
              <a:rPr lang="it-IT" smtClean="0"/>
              <a:t>13/02/2024</a:t>
            </a:fld>
            <a:endParaRPr lang="it-IT"/>
          </a:p>
        </p:txBody>
      </p:sp>
      <p:sp>
        <p:nvSpPr>
          <p:cNvPr id="6" name="Segnaposto piè di pagina 5">
            <a:extLst>
              <a:ext uri="{FF2B5EF4-FFF2-40B4-BE49-F238E27FC236}">
                <a16:creationId xmlns:a16="http://schemas.microsoft.com/office/drawing/2014/main" id="{4C7199E6-9D72-4B69-9627-8D361E68957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970F0D4-B0E7-487A-866B-D269E077621A}"/>
              </a:ext>
            </a:extLst>
          </p:cNvPr>
          <p:cNvSpPr>
            <a:spLocks noGrp="1"/>
          </p:cNvSpPr>
          <p:nvPr>
            <p:ph type="sldNum" sz="quarter" idx="12"/>
          </p:nvPr>
        </p:nvSpPr>
        <p:spPr/>
        <p:txBody>
          <a:bodyPr/>
          <a:lstStyle/>
          <a:p>
            <a:fld id="{7B837136-6E3F-4C66-A164-742199838E1D}" type="slidenum">
              <a:rPr lang="it-IT" smtClean="0"/>
              <a:t>‹N›</a:t>
            </a:fld>
            <a:endParaRPr lang="it-IT"/>
          </a:p>
        </p:txBody>
      </p:sp>
    </p:spTree>
    <p:extLst>
      <p:ext uri="{BB962C8B-B14F-4D97-AF65-F5344CB8AC3E}">
        <p14:creationId xmlns:p14="http://schemas.microsoft.com/office/powerpoint/2010/main" val="1778084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273E974-28B5-44AB-A022-B8BF02B8FE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1E94C36-77E0-4B3F-8C07-151365CEB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5E11433-F7A6-4D21-BB25-753F1ED27F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15162-5891-4C40-B8D3-BB29888ADD35}" type="datetimeFigureOut">
              <a:rPr lang="it-IT" smtClean="0"/>
              <a:t>13/02/2024</a:t>
            </a:fld>
            <a:endParaRPr lang="it-IT"/>
          </a:p>
        </p:txBody>
      </p:sp>
      <p:sp>
        <p:nvSpPr>
          <p:cNvPr id="5" name="Segnaposto piè di pagina 4">
            <a:extLst>
              <a:ext uri="{FF2B5EF4-FFF2-40B4-BE49-F238E27FC236}">
                <a16:creationId xmlns:a16="http://schemas.microsoft.com/office/drawing/2014/main" id="{AA37D8BF-3689-471D-B3B5-ABDEBBB15B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18E1F23-C726-455E-BC2B-D4240AFAD4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37136-6E3F-4C66-A164-742199838E1D}" type="slidenum">
              <a:rPr lang="it-IT" smtClean="0"/>
              <a:t>‹N›</a:t>
            </a:fld>
            <a:endParaRPr lang="it-IT"/>
          </a:p>
        </p:txBody>
      </p:sp>
    </p:spTree>
    <p:extLst>
      <p:ext uri="{BB962C8B-B14F-4D97-AF65-F5344CB8AC3E}">
        <p14:creationId xmlns:p14="http://schemas.microsoft.com/office/powerpoint/2010/main" val="4252653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onelegale.wolterskluwer.it/document/10SE0001035165?pathId=34fb939f2ea95" TargetMode="External"/><Relationship Id="rId2" Type="http://schemas.openxmlformats.org/officeDocument/2006/relationships/hyperlink" Target="https://onelegale.wolterskluwer.it/document/t-a-r-campania-napoli-sez-i-sent-data-ud-14-12-2023-07-02-2024-n-941/10SE0002821971?pathId=fe708eb6865b7&amp;docIds=10SE0001102262,10SE0001297429" TargetMode="External"/><Relationship Id="rId1" Type="http://schemas.openxmlformats.org/officeDocument/2006/relationships/slideLayout" Target="../slideLayouts/slideLayout2.xml"/><Relationship Id="rId4" Type="http://schemas.openxmlformats.org/officeDocument/2006/relationships/hyperlink" Target="https://onelegale.wolterskluwer.it/document/10SE0002610551?pathId=34fb939f2ea95"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onelegale.wolterskluwer.it/normativa/10LX0000827965ART59?pathId=3d040e0fd8ee1" TargetMode="External"/><Relationship Id="rId7" Type="http://schemas.openxmlformats.org/officeDocument/2006/relationships/hyperlink" Target="https://onelegale.wolterskluwer.it/normativa/10LX0000676805SOMM?pathId=3d040e0fd8ee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nelegale.wolterskluwer.it/normativa/10LX0000676805ART273?pathId=3d040e0fd8ee1" TargetMode="External"/><Relationship Id="rId5" Type="http://schemas.openxmlformats.org/officeDocument/2006/relationships/hyperlink" Target="https://onelegale.wolterskluwer.it/normativa/10LX0000827965SOMM?pathId=3d040e0fd8ee1" TargetMode="External"/><Relationship Id="rId4" Type="http://schemas.openxmlformats.org/officeDocument/2006/relationships/hyperlink" Target="https://onelegale.wolterskluwer.it/normativa/10LX0000827965ART60?pathId=3d040e0fd8ee1"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E17902-1998-4BF2-BC51-353298A80758}"/>
              </a:ext>
            </a:extLst>
          </p:cNvPr>
          <p:cNvSpPr>
            <a:spLocks noGrp="1"/>
          </p:cNvSpPr>
          <p:nvPr>
            <p:ph type="ctrTitle"/>
          </p:nvPr>
        </p:nvSpPr>
        <p:spPr>
          <a:xfrm>
            <a:off x="633046" y="225083"/>
            <a:ext cx="10789919" cy="2405575"/>
          </a:xfrm>
        </p:spPr>
        <p:txBody>
          <a:bodyPr>
            <a:noAutofit/>
          </a:bodyPr>
          <a:lstStyle/>
          <a:p>
            <a:r>
              <a:rPr lang="it-IT" sz="3600" b="1" cap="small" dirty="0">
                <a:latin typeface="Garamond" panose="02020404030301010803" pitchFamily="18" charset="0"/>
              </a:rPr>
              <a:t>UNIVERSITÀ GIUSTINO FORTUNATO</a:t>
            </a:r>
            <a:br>
              <a:rPr lang="it-IT" sz="3600" b="1" cap="small" dirty="0">
                <a:latin typeface="Garamond" panose="02020404030301010803" pitchFamily="18" charset="0"/>
              </a:rPr>
            </a:br>
            <a:r>
              <a:rPr lang="it-IT" sz="3600" b="1" cap="small" dirty="0">
                <a:latin typeface="Garamond" panose="02020404030301010803" pitchFamily="18" charset="0"/>
              </a:rPr>
              <a:t>Corso di alta formazione sui</a:t>
            </a:r>
            <a:br>
              <a:rPr lang="it-IT" sz="3600" b="1" cap="small" dirty="0">
                <a:latin typeface="Garamond" panose="02020404030301010803" pitchFamily="18" charset="0"/>
              </a:rPr>
            </a:br>
            <a:r>
              <a:rPr lang="it-IT" sz="3600" b="1" cap="small" dirty="0">
                <a:latin typeface="Garamond" panose="02020404030301010803" pitchFamily="18" charset="0"/>
              </a:rPr>
              <a:t>contratti pubblici</a:t>
            </a:r>
            <a:endParaRPr lang="it-IT" sz="3600" dirty="0">
              <a:latin typeface="Garamond" panose="02020404030301010803" pitchFamily="18" charset="0"/>
            </a:endParaRPr>
          </a:p>
        </p:txBody>
      </p:sp>
      <p:sp>
        <p:nvSpPr>
          <p:cNvPr id="3" name="Sottotitolo 2">
            <a:extLst>
              <a:ext uri="{FF2B5EF4-FFF2-40B4-BE49-F238E27FC236}">
                <a16:creationId xmlns:a16="http://schemas.microsoft.com/office/drawing/2014/main" id="{1B00B0EB-7C93-42EF-A5A9-34F3F983018F}"/>
              </a:ext>
            </a:extLst>
          </p:cNvPr>
          <p:cNvSpPr>
            <a:spLocks noGrp="1"/>
          </p:cNvSpPr>
          <p:nvPr>
            <p:ph type="subTitle" idx="1"/>
          </p:nvPr>
        </p:nvSpPr>
        <p:spPr>
          <a:xfrm>
            <a:off x="1524000" y="3319975"/>
            <a:ext cx="9144000" cy="1937825"/>
          </a:xfrm>
        </p:spPr>
        <p:txBody>
          <a:bodyPr/>
          <a:lstStyle/>
          <a:p>
            <a:r>
              <a:rPr lang="it-IT" dirty="0">
                <a:latin typeface="Garamond" panose="02020404030301010803" pitchFamily="18" charset="0"/>
              </a:rPr>
              <a:t>Lezione del 18 dicembre 2023</a:t>
            </a:r>
          </a:p>
          <a:p>
            <a:endParaRPr lang="it-IT" dirty="0">
              <a:latin typeface="Garamond" panose="02020404030301010803" pitchFamily="18" charset="0"/>
            </a:endParaRPr>
          </a:p>
          <a:p>
            <a:r>
              <a:rPr lang="it-IT" dirty="0">
                <a:latin typeface="Garamond" panose="02020404030301010803" pitchFamily="18" charset="0"/>
              </a:rPr>
              <a:t>La fase valutativa e l’aggiudicazione</a:t>
            </a:r>
          </a:p>
        </p:txBody>
      </p:sp>
    </p:spTree>
    <p:extLst>
      <p:ext uri="{BB962C8B-B14F-4D97-AF65-F5344CB8AC3E}">
        <p14:creationId xmlns:p14="http://schemas.microsoft.com/office/powerpoint/2010/main" val="3525161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79DD90-74EB-44AA-A124-E7D14AD3F976}"/>
              </a:ext>
            </a:extLst>
          </p:cNvPr>
          <p:cNvSpPr>
            <a:spLocks noGrp="1"/>
          </p:cNvSpPr>
          <p:nvPr>
            <p:ph type="title"/>
          </p:nvPr>
        </p:nvSpPr>
        <p:spPr/>
        <p:txBody>
          <a:bodyPr>
            <a:normAutofit/>
          </a:bodyPr>
          <a:lstStyle/>
          <a:p>
            <a:pPr algn="ctr"/>
            <a:r>
              <a:rPr lang="it-IT" sz="2400" b="1" dirty="0">
                <a:latin typeface="Garamond" panose="02020404030301010803" pitchFamily="18" charset="0"/>
              </a:rPr>
              <a:t>I criteri di aggiudicazione</a:t>
            </a:r>
            <a:br>
              <a:rPr lang="it-IT" sz="2400" b="1" dirty="0">
                <a:latin typeface="Garamond" panose="02020404030301010803" pitchFamily="18" charset="0"/>
              </a:rPr>
            </a:br>
            <a:r>
              <a:rPr lang="it-IT" sz="2400" b="1" dirty="0">
                <a:latin typeface="Garamond" panose="02020404030301010803" pitchFamily="18" charset="0"/>
              </a:rPr>
              <a:t>l’offerta economicamente più vantaggiosa – il prezzo più basso</a:t>
            </a:r>
          </a:p>
        </p:txBody>
      </p:sp>
      <p:sp>
        <p:nvSpPr>
          <p:cNvPr id="3" name="Segnaposto contenuto 2">
            <a:extLst>
              <a:ext uri="{FF2B5EF4-FFF2-40B4-BE49-F238E27FC236}">
                <a16:creationId xmlns:a16="http://schemas.microsoft.com/office/drawing/2014/main" id="{A454D5A8-6E1E-4A60-8125-97F41D68D707}"/>
              </a:ext>
            </a:extLst>
          </p:cNvPr>
          <p:cNvSpPr>
            <a:spLocks noGrp="1"/>
          </p:cNvSpPr>
          <p:nvPr>
            <p:ph idx="1"/>
          </p:nvPr>
        </p:nvSpPr>
        <p:spPr/>
        <p:txBody>
          <a:bodyPr>
            <a:normAutofit/>
          </a:bodyPr>
          <a:lstStyle/>
          <a:p>
            <a:pPr marL="0" indent="0" algn="just">
              <a:buNone/>
            </a:pPr>
            <a:r>
              <a:rPr lang="it-IT" sz="2000" b="1" u="sng" dirty="0">
                <a:effectLst/>
                <a:latin typeface="Garamond" panose="02020404030301010803" pitchFamily="18" charset="0"/>
                <a:ea typeface="Calibri" panose="020F0502020204030204" pitchFamily="34" charset="0"/>
                <a:cs typeface="Times New Roman" panose="02020603050405020304" pitchFamily="18" charset="0"/>
              </a:rPr>
              <a:t>L’articolo 108 </a:t>
            </a:r>
            <a:r>
              <a:rPr lang="it-IT" sz="2000" dirty="0">
                <a:effectLst/>
                <a:latin typeface="Garamond" panose="02020404030301010803" pitchFamily="18" charset="0"/>
                <a:ea typeface="Calibri" panose="020F0502020204030204" pitchFamily="34" charset="0"/>
                <a:cs typeface="Times New Roman" panose="02020603050405020304" pitchFamily="18" charset="0"/>
              </a:rPr>
              <a:t>del D.lgs. N. 36/2023 reca la disciplina dei criteri di aggiudicazione degli appalti pubblici in sostanziale conformità ai considerando 89 e 90 della direttiva 2014/24/UE. Tali criteri sono quelli del </a:t>
            </a:r>
            <a:r>
              <a:rPr lang="it-IT" sz="2000" b="1" dirty="0">
                <a:effectLst/>
                <a:latin typeface="Garamond" panose="02020404030301010803" pitchFamily="18" charset="0"/>
                <a:ea typeface="Calibri" panose="020F0502020204030204" pitchFamily="34" charset="0"/>
                <a:cs typeface="Times New Roman" panose="02020603050405020304" pitchFamily="18" charset="0"/>
              </a:rPr>
              <a:t>prezzo più basso</a:t>
            </a:r>
            <a:r>
              <a:rPr lang="it-IT" sz="2000" dirty="0">
                <a:effectLst/>
                <a:latin typeface="Garamond" panose="02020404030301010803" pitchFamily="18" charset="0"/>
                <a:ea typeface="Calibri" panose="020F0502020204030204" pitchFamily="34" charset="0"/>
                <a:cs typeface="Times New Roman" panose="02020603050405020304" pitchFamily="18" charset="0"/>
              </a:rPr>
              <a:t> e </a:t>
            </a:r>
            <a:r>
              <a:rPr lang="it-IT" sz="2000" b="1" u="sng" dirty="0">
                <a:effectLst/>
                <a:latin typeface="Garamond" panose="02020404030301010803" pitchFamily="18" charset="0"/>
                <a:ea typeface="Calibri" panose="020F0502020204030204" pitchFamily="34" charset="0"/>
                <a:cs typeface="Times New Roman" panose="02020603050405020304" pitchFamily="18" charset="0"/>
              </a:rPr>
              <a:t>dell’offerta economicamente più vantaggiosa</a:t>
            </a:r>
            <a:r>
              <a:rPr lang="it-IT" sz="2000" dirty="0">
                <a:effectLst/>
                <a:latin typeface="Garamond" panose="02020404030301010803" pitchFamily="18" charset="0"/>
                <a:ea typeface="Calibri" panose="020F0502020204030204" pitchFamily="34" charset="0"/>
                <a:cs typeface="Times New Roman" panose="02020603050405020304" pitchFamily="18" charset="0"/>
              </a:rPr>
              <a:t>, già declinati dall’art. 95 del D.lgs. n. 50/2016 il cui testo è ripreso in buona parte. </a:t>
            </a:r>
          </a:p>
          <a:p>
            <a:pPr marL="0" indent="0" algn="just">
              <a:buNone/>
            </a:pPr>
            <a:r>
              <a:rPr lang="it-IT" sz="2000" dirty="0">
                <a:latin typeface="Garamond" panose="02020404030301010803" pitchFamily="18" charset="0"/>
              </a:rPr>
              <a:t>Il criterio del prezzo più basso prende in considerazione esclusivamente la convenienza economica dell’offerta, per cui ha carattere automatico richiedendo per l’individuazione della migliore offerta un semplice raffronto tra cifre. </a:t>
            </a:r>
          </a:p>
          <a:p>
            <a:pPr marL="0" indent="0" algn="just">
              <a:buNone/>
            </a:pPr>
            <a:endParaRPr lang="it-IT" sz="2000" dirty="0">
              <a:latin typeface="Garamond" panose="02020404030301010803" pitchFamily="18" charset="0"/>
            </a:endParaRPr>
          </a:p>
          <a:p>
            <a:pPr marL="0" indent="0" algn="just">
              <a:buNone/>
            </a:pPr>
            <a:r>
              <a:rPr lang="it-IT" sz="2000" dirty="0">
                <a:latin typeface="Garamond" panose="02020404030301010803" pitchFamily="18" charset="0"/>
              </a:rPr>
              <a:t>Il criterio dell’offerta economicamente più vantaggiosa, invece, è maggiormente complesso in quanto l’offerta è composta non solo dall’elemento prezzo ma anche da altri elementi afferenti ai profili qualitativi della prestazione ed a ciascuno di tali elementi è attribuito un punteggio.</a:t>
            </a:r>
            <a:endParaRPr lang="it-IT" sz="20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buNone/>
            </a:pPr>
            <a:endParaRPr lang="it-IT" sz="2000" dirty="0">
              <a:effectLst/>
              <a:latin typeface="Garamond" panose="02020404030301010803" pitchFamily="18" charset="0"/>
              <a:ea typeface="Calibri" panose="020F0502020204030204" pitchFamily="34" charset="0"/>
              <a:cs typeface="Times New Roman" panose="02020603050405020304" pitchFamily="18" charset="0"/>
            </a:endParaRPr>
          </a:p>
          <a:p>
            <a:pPr marL="0" indent="0">
              <a:buNone/>
            </a:pPr>
            <a:endParaRPr lang="it-IT" sz="2000" dirty="0"/>
          </a:p>
        </p:txBody>
      </p:sp>
    </p:spTree>
    <p:extLst>
      <p:ext uri="{BB962C8B-B14F-4D97-AF65-F5344CB8AC3E}">
        <p14:creationId xmlns:p14="http://schemas.microsoft.com/office/powerpoint/2010/main" val="3778841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8AD48E5-F240-4C10-ACBF-88FC09188EFA}"/>
              </a:ext>
            </a:extLst>
          </p:cNvPr>
          <p:cNvSpPr>
            <a:spLocks noGrp="1"/>
          </p:cNvSpPr>
          <p:nvPr>
            <p:ph idx="1"/>
          </p:nvPr>
        </p:nvSpPr>
        <p:spPr>
          <a:xfrm>
            <a:off x="838200" y="409074"/>
            <a:ext cx="10515600" cy="5767889"/>
          </a:xfrm>
        </p:spPr>
        <p:txBody>
          <a:bodyPr>
            <a:normAutofit/>
          </a:bodyPr>
          <a:lstStyle/>
          <a:p>
            <a:pPr marL="0" indent="0" algn="just">
              <a:buNone/>
            </a:pPr>
            <a:r>
              <a:rPr lang="it-IT" sz="2000" dirty="0">
                <a:latin typeface="Garamond" panose="02020404030301010803" pitchFamily="18" charset="0"/>
              </a:rPr>
              <a:t>Il comma 2 prevede ipotesi in cui le stazioni appaltanti sono vincolate all’utilizzo del criterio dell’offerta economicamente più vantaggiosa individuata sulla base del miglior rapporto qualità/prezzo. </a:t>
            </a:r>
          </a:p>
          <a:p>
            <a:pPr marL="0" indent="0" algn="just">
              <a:buNone/>
            </a:pPr>
            <a:r>
              <a:rPr lang="it-IT" sz="2000" dirty="0">
                <a:latin typeface="Garamond" panose="02020404030301010803" pitchFamily="18" charset="0"/>
              </a:rPr>
              <a:t>Si tratta in particolare: </a:t>
            </a:r>
          </a:p>
          <a:p>
            <a:pPr marL="457200" indent="-457200" algn="just">
              <a:buAutoNum type="alphaLcParenR"/>
            </a:pPr>
            <a:r>
              <a:rPr lang="it-IT" sz="2000" dirty="0">
                <a:latin typeface="Garamond" panose="02020404030301010803" pitchFamily="18" charset="0"/>
              </a:rPr>
              <a:t>dei contratti relativi ai servizi sociali e di ristorazione ospedaliera, assistenziale e scolastica, nonché ai servizi ad alta intensità di manodopera; </a:t>
            </a:r>
          </a:p>
          <a:p>
            <a:pPr marL="457200" indent="-457200" algn="just">
              <a:buAutoNum type="alphaLcParenR"/>
            </a:pPr>
            <a:r>
              <a:rPr lang="it-IT" sz="2000" dirty="0">
                <a:latin typeface="Garamond" panose="02020404030301010803" pitchFamily="18" charset="0"/>
              </a:rPr>
              <a:t>dei contratti relativi all'affidamento dei servizi di ingegneria e architettura e degli altri servizi di natura tecnica e intellettuale di importo pari o superiore a 140.000 euro; </a:t>
            </a:r>
          </a:p>
          <a:p>
            <a:pPr marL="457200" indent="-457200" algn="just">
              <a:buAutoNum type="alphaLcParenR"/>
            </a:pPr>
            <a:r>
              <a:rPr lang="it-IT" sz="2000" dirty="0">
                <a:latin typeface="Garamond" panose="02020404030301010803" pitchFamily="18" charset="0"/>
              </a:rPr>
              <a:t>dei contratti di servizi e delle forniture di importo pari o superiore a 140.000 euro caratterizzati da notevole contenuto tecnologico o che hanno un carattere innovativo; </a:t>
            </a:r>
          </a:p>
          <a:p>
            <a:pPr marL="457200" indent="-457200" algn="just">
              <a:buAutoNum type="alphaLcParenR"/>
            </a:pPr>
            <a:r>
              <a:rPr lang="it-IT" sz="2000" dirty="0">
                <a:latin typeface="Garamond" panose="02020404030301010803" pitchFamily="18" charset="0"/>
              </a:rPr>
              <a:t>degli affidamenti in caso di dialogo competitivo e di partenariato per l’innovazione; </a:t>
            </a:r>
          </a:p>
          <a:p>
            <a:pPr marL="457200" indent="-457200" algn="just">
              <a:buAutoNum type="alphaLcParenR"/>
            </a:pPr>
            <a:r>
              <a:rPr lang="it-IT" sz="2000" dirty="0">
                <a:latin typeface="Garamond" panose="02020404030301010803" pitchFamily="18" charset="0"/>
              </a:rPr>
              <a:t>degli affidamenti di appalto integrato. </a:t>
            </a:r>
          </a:p>
          <a:p>
            <a:pPr marL="0" indent="0" algn="just">
              <a:buNone/>
            </a:pPr>
            <a:r>
              <a:rPr lang="it-IT" sz="2000" dirty="0">
                <a:latin typeface="Garamond" panose="02020404030301010803" pitchFamily="18" charset="0"/>
              </a:rPr>
              <a:t>Le soglie previste dalle lettere b) e c) sono state alzate da 40.000 a 140.000, sia per esigenze di carattere sistematico, sia in considerazione del mutamento del quadro economico e sociale, sia per il limitato ambito applicativo residuo per le procedure diverse dall’affidamento diretto in tali ipotesi. Resta in ogni caso fermo che il criterio dell’offerta economicamente più vantaggiosa deve essere applicato anche in caso di dialogo competitivo, partenariato per l’innovazione; finanza di progetto; locazione finanziaria; affidamento a contraente generale </a:t>
            </a:r>
          </a:p>
        </p:txBody>
      </p:sp>
    </p:spTree>
    <p:extLst>
      <p:ext uri="{BB962C8B-B14F-4D97-AF65-F5344CB8AC3E}">
        <p14:creationId xmlns:p14="http://schemas.microsoft.com/office/powerpoint/2010/main" val="1077452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18A671A-4A3C-4942-B046-5672D8B7CCB7}"/>
              </a:ext>
            </a:extLst>
          </p:cNvPr>
          <p:cNvSpPr>
            <a:spLocks noGrp="1"/>
          </p:cNvSpPr>
          <p:nvPr>
            <p:ph idx="1"/>
          </p:nvPr>
        </p:nvSpPr>
        <p:spPr>
          <a:xfrm>
            <a:off x="838200" y="276726"/>
            <a:ext cx="10515600" cy="5900237"/>
          </a:xfrm>
        </p:spPr>
        <p:txBody>
          <a:bodyPr>
            <a:normAutofit fontScale="92500" lnSpcReduction="10000"/>
          </a:bodyPr>
          <a:lstStyle/>
          <a:p>
            <a:pPr marL="0" indent="0" algn="just">
              <a:buNone/>
            </a:pPr>
            <a:r>
              <a:rPr lang="it-IT" sz="2000" dirty="0">
                <a:latin typeface="Garamond" panose="02020404030301010803" pitchFamily="18" charset="0"/>
              </a:rPr>
              <a:t>Il </a:t>
            </a:r>
            <a:r>
              <a:rPr lang="it-IT" sz="2000" b="1" u="sng" dirty="0">
                <a:latin typeface="Garamond" panose="02020404030301010803" pitchFamily="18" charset="0"/>
              </a:rPr>
              <a:t>comma 3</a:t>
            </a:r>
            <a:r>
              <a:rPr lang="it-IT" sz="2000" dirty="0">
                <a:latin typeface="Garamond" panose="02020404030301010803" pitchFamily="18" charset="0"/>
              </a:rPr>
              <a:t> introduce ipotesi in cui le stazioni appaltanti possono utilizzare il criterio del minor prezzo; detto criterio può essere utilizzato per i servizi e le forniture con caratteristiche standardizzate o le cui condizioni sono definite dal mercato, </a:t>
            </a:r>
            <a:r>
              <a:rPr lang="it-IT" sz="2000" b="1" dirty="0">
                <a:latin typeface="Garamond" panose="02020404030301010803" pitchFamily="18" charset="0"/>
              </a:rPr>
              <a:t>fatta eccezione per i servizi ad alta intensità di manodopera di cui alla definizione dell'articolo 2, comma 1, lettera e), dell'allegato I.1.</a:t>
            </a:r>
          </a:p>
          <a:p>
            <a:pPr marL="0" indent="0" algn="just">
              <a:buNone/>
            </a:pPr>
            <a:r>
              <a:rPr lang="it-IT" sz="2000" dirty="0">
                <a:latin typeface="Garamond" panose="02020404030301010803" pitchFamily="18" charset="0"/>
              </a:rPr>
              <a:t>Sono servizi ad alta intensità di manodopera, da aggiudicarsi con il criterio </a:t>
            </a:r>
            <a:r>
              <a:rPr lang="it-IT" sz="2000" b="1" dirty="0">
                <a:latin typeface="Garamond" panose="02020404030301010803" pitchFamily="18" charset="0"/>
              </a:rPr>
              <a:t>dell’</a:t>
            </a:r>
            <a:r>
              <a:rPr lang="it-IT" sz="2000" b="1" dirty="0" err="1">
                <a:latin typeface="Garamond" panose="02020404030301010803" pitchFamily="18" charset="0"/>
              </a:rPr>
              <a:t>o.e.v</a:t>
            </a:r>
            <a:r>
              <a:rPr lang="it-IT" sz="2000" dirty="0">
                <a:latin typeface="Garamond" panose="02020404030301010803" pitchFamily="18" charset="0"/>
              </a:rPr>
              <a:t>.,  i contratti nei quali il costo della manodopera è pari o superiore al 50 per cento dell'importo complessivo dei corrispettivi.</a:t>
            </a:r>
          </a:p>
          <a:p>
            <a:pPr marL="0" indent="0" algn="just">
              <a:buNone/>
            </a:pPr>
            <a:r>
              <a:rPr lang="it-IT" sz="2000" dirty="0">
                <a:latin typeface="Garamond" panose="02020404030301010803" pitchFamily="18" charset="0"/>
              </a:rPr>
              <a:t>Vi è da dire che il Consiglio di Stato, con ordinanza n. 10530 del 5/12/2023, in relazione alla omologa previsione del D.lgs. N. 50/2016, ha rimesso alla Corte di Giustizia la seguente questione pregiudiziale richiamando in particolare il principio di proporzionalità </a:t>
            </a:r>
            <a:r>
              <a:rPr lang="it-IT" sz="2000" i="1" dirty="0">
                <a:latin typeface="Garamond" panose="02020404030301010803" pitchFamily="18" charset="0"/>
              </a:rPr>
              <a:t>“Se i principi di libertà di stabilimento e di libera prestazione di servizi, di cui agli artt. 49 e 56 del Trattato sul Funzionamento dell’Unione Europea (TFUE), </a:t>
            </a:r>
            <a:r>
              <a:rPr lang="it-IT" sz="2000" b="1" i="1" dirty="0">
                <a:effectLst>
                  <a:outerShdw blurRad="38100" dist="38100" dir="2700000" algn="tl">
                    <a:srgbClr val="000000">
                      <a:alpha val="43137"/>
                    </a:srgbClr>
                  </a:outerShdw>
                </a:effectLst>
                <a:latin typeface="Garamond" panose="02020404030301010803" pitchFamily="18" charset="0"/>
              </a:rPr>
              <a:t>nonché il principio euro-unitario di proporzionalità </a:t>
            </a:r>
            <a:r>
              <a:rPr lang="it-IT" sz="2000" i="1" dirty="0">
                <a:latin typeface="Garamond" panose="02020404030301010803" pitchFamily="18" charset="0"/>
              </a:rPr>
              <a:t>e l’art. 67, paragrafo 2, della direttiva 2014/24/UE ostino all’applicazione di una normativa nazionale in materia di appalti pubblici, quale quella italiana contenuta nell’art. 95, commi 3, lettera a), e 4, lettera b), del decreto legislativo 18 aprile 2016 n. 50, nonché nell’art. 50, comma 1, del medesimo decreto legislativo, come anche derivante dal principio di diritto enunciato dall’Adunanza plenaria del Consiglio di Stato nella sentenza 21 maggio 2019, n. 8, secondo la quale, </a:t>
            </a:r>
            <a:r>
              <a:rPr lang="it-IT" sz="2000" b="1" i="1" dirty="0">
                <a:latin typeface="Garamond" panose="02020404030301010803" pitchFamily="18" charset="0"/>
              </a:rPr>
              <a:t>in caso di appalti aventi ad oggetto servizi con caratteristiche standardizzate ed al contempo ad alta intensità di manodopera, è vietata all’amministrazione aggiudicatrice la previsione, quale criterio di aggiudicazione, di quello del minor prezzo, anche nell’ipotesi in cui la legge di gara abbia cura di prevedere il ribasso sul solo aggio o utile potenziale di impresa, con salvezza dei costi per la manodopera</a:t>
            </a:r>
            <a:r>
              <a:rPr lang="it-IT" sz="2000" i="1" dirty="0">
                <a:latin typeface="Garamond" panose="02020404030301010803" pitchFamily="18" charset="0"/>
              </a:rPr>
              <a:t>”</a:t>
            </a:r>
            <a:r>
              <a:rPr lang="it-IT" sz="2000" dirty="0">
                <a:latin typeface="Garamond" panose="02020404030301010803" pitchFamily="18" charset="0"/>
              </a:rPr>
              <a:t>.</a:t>
            </a:r>
          </a:p>
          <a:p>
            <a:pPr marL="0" indent="0" algn="just">
              <a:buNone/>
            </a:pPr>
            <a:r>
              <a:rPr lang="it-IT" sz="2000" dirty="0">
                <a:latin typeface="Garamond" panose="02020404030301010803" pitchFamily="18" charset="0"/>
              </a:rPr>
              <a:t>Il Consiglio di Stato sembra non ritenere coerente con il principio di proporzionalità l’obbligatorio utilizzo del criterio dell’offerta economicamente più vantaggiosa anche in presenza di servizi ad alta intensità di manodopera che abbiano carattere standardizzato ed in cui si registri la presenza di una disciplina di gara che assicuri comunque la piena tutela delle maestranze.</a:t>
            </a:r>
          </a:p>
        </p:txBody>
      </p:sp>
    </p:spTree>
    <p:extLst>
      <p:ext uri="{BB962C8B-B14F-4D97-AF65-F5344CB8AC3E}">
        <p14:creationId xmlns:p14="http://schemas.microsoft.com/office/powerpoint/2010/main" val="370266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F5C7C6-434E-4CC6-B2AA-D8A7EC8086FE}"/>
              </a:ext>
            </a:extLst>
          </p:cNvPr>
          <p:cNvSpPr>
            <a:spLocks noGrp="1"/>
          </p:cNvSpPr>
          <p:nvPr>
            <p:ph idx="1"/>
          </p:nvPr>
        </p:nvSpPr>
        <p:spPr>
          <a:xfrm>
            <a:off x="838200" y="276726"/>
            <a:ext cx="10515600" cy="5900237"/>
          </a:xfrm>
        </p:spPr>
        <p:txBody>
          <a:bodyPr>
            <a:normAutofit fontScale="92500" lnSpcReduction="10000"/>
          </a:bodyPr>
          <a:lstStyle/>
          <a:p>
            <a:pPr marL="0" indent="0" algn="just">
              <a:buNone/>
            </a:pPr>
            <a:r>
              <a:rPr lang="it-IT" sz="2000" dirty="0">
                <a:latin typeface="Garamond" panose="02020404030301010803" pitchFamily="18" charset="0"/>
              </a:rPr>
              <a:t>Con il </a:t>
            </a:r>
            <a:r>
              <a:rPr lang="it-IT" sz="2000" b="1" u="sng" dirty="0">
                <a:latin typeface="Garamond" panose="02020404030301010803" pitchFamily="18" charset="0"/>
              </a:rPr>
              <a:t>comma 4</a:t>
            </a:r>
            <a:r>
              <a:rPr lang="it-IT" sz="2000" dirty="0">
                <a:latin typeface="Garamond" panose="02020404030301010803" pitchFamily="18" charset="0"/>
              </a:rPr>
              <a:t> si prevede che i documenti di gara stabiliscono i criteri di aggiudicazione dell’offerta, pertinenti alla natura, all’oggetto e alle caratteristiche del contratto, precisandosi che l’offerta economicamente più vantaggiosa è valutata sulla base di criteri oggettivi, quali gli aspetti qualitativi, ambientali o sociali, connessi all’oggetto dell’appalto. A differenza della formulazione del comma 6 dell’art. 95 del decreto legislativo n. 50 del 2016, è stata eliminata l’elencazione esemplificativa dei criteri utilizzati, che appaiono da inserire eventualmente in una normativa attuativa di carattere secondario. </a:t>
            </a:r>
          </a:p>
          <a:p>
            <a:pPr marL="0" indent="0" algn="just">
              <a:buNone/>
            </a:pPr>
            <a:r>
              <a:rPr lang="it-IT" sz="2000" b="1" u="sng" dirty="0">
                <a:latin typeface="Garamond" panose="02020404030301010803" pitchFamily="18" charset="0"/>
              </a:rPr>
              <a:t>Al comma 5</a:t>
            </a:r>
            <a:r>
              <a:rPr lang="it-IT" sz="2000" dirty="0">
                <a:latin typeface="Garamond" panose="02020404030301010803" pitchFamily="18" charset="0"/>
              </a:rPr>
              <a:t>, corrispondente all’art. 67, par. 2, ultimo periodo della direttiva, si prevede che l’elemento relativo al costo può assumere la forma di un prezzo o costo fisso sulla base del quale gli operatori economici competeranno solo in base a criteri qualitativi. </a:t>
            </a:r>
          </a:p>
          <a:p>
            <a:pPr marL="0" indent="0" algn="just">
              <a:buNone/>
            </a:pPr>
            <a:r>
              <a:rPr lang="it-IT" sz="2000" b="1" dirty="0">
                <a:latin typeface="Garamond" panose="02020404030301010803" pitchFamily="18" charset="0"/>
              </a:rPr>
              <a:t>Al comma 6</a:t>
            </a:r>
            <a:r>
              <a:rPr lang="it-IT" sz="2000" dirty="0">
                <a:latin typeface="Garamond" panose="02020404030301010803" pitchFamily="18" charset="0"/>
              </a:rPr>
              <a:t>, corrispondente, all’art. 67, par. 4, della direttiva, si prevede che i criteri di aggiudicazione sono considerati connessi all'oggetto dell'appalto ove riguardino lavori, forniture o servizi da fornire nell'ambito di tale appalto sotto qualsiasi aspetto e in qualsiasi fase del loro ciclo di vita, compresi fattori coinvolti nel processo specifico di produzione, fornitura o scambio di questi lavori, forniture o servizi o in un processo specifico per una fase successiva del loro ciclo di vita, anche se questi fattori non sono parte del loro contenuto sostanziale.</a:t>
            </a:r>
          </a:p>
          <a:p>
            <a:pPr marL="0" indent="0" algn="just">
              <a:buNone/>
            </a:pPr>
            <a:r>
              <a:rPr lang="it-IT" sz="2000" dirty="0">
                <a:latin typeface="Garamond" panose="02020404030301010803" pitchFamily="18" charset="0"/>
              </a:rPr>
              <a:t>I </a:t>
            </a:r>
            <a:r>
              <a:rPr lang="it-IT" sz="2000" b="1" dirty="0">
                <a:latin typeface="Garamond" panose="02020404030301010803" pitchFamily="18" charset="0"/>
              </a:rPr>
              <a:t>commi 7 e 8 </a:t>
            </a:r>
            <a:r>
              <a:rPr lang="it-IT" sz="2000" dirty="0">
                <a:latin typeface="Garamond" panose="02020404030301010803" pitchFamily="18" charset="0"/>
              </a:rPr>
              <a:t>riprendono il contenuto dell’art. 67, par. 5, della direttiva e prevedono che i documenti di gara indicano i singoli criteri di valutazione e la relativa ponderazione, anche stabilendo una forcella in cui lo scarto tra il minimo e il massimo deve essere adeguato. Per ciascun criterio di valutazione scelto possono essere previsti </a:t>
            </a:r>
            <a:r>
              <a:rPr lang="it-IT" sz="2000" b="1" dirty="0">
                <a:latin typeface="Garamond" panose="02020404030301010803" pitchFamily="18" charset="0"/>
              </a:rPr>
              <a:t>sub-criteri e sub-pesi o sub-punteggi</a:t>
            </a:r>
            <a:r>
              <a:rPr lang="it-IT" sz="2000" dirty="0">
                <a:latin typeface="Garamond" panose="02020404030301010803" pitchFamily="18" charset="0"/>
              </a:rPr>
              <a:t>. Nel caso in cui la ponderazione descritta al settimo comma non sia possibile, le stazioni appaltanti indicano negli atti di gara l’ordine decrescente di importanza dei criteri. Per attuare la ponderazione o comunque attribuire il punteggio a ciascun elemento dell'offerta, le amministrazioni aggiudicatrici utilizzano metodologie tali da consentire di individuare con un unico parametro numerico finale l'offerta più vantaggiosa. </a:t>
            </a:r>
          </a:p>
        </p:txBody>
      </p:sp>
    </p:spTree>
    <p:extLst>
      <p:ext uri="{BB962C8B-B14F-4D97-AF65-F5344CB8AC3E}">
        <p14:creationId xmlns:p14="http://schemas.microsoft.com/office/powerpoint/2010/main" val="1593404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A8B87D0-15E8-44B0-8058-2828C5DF20BA}"/>
              </a:ext>
            </a:extLst>
          </p:cNvPr>
          <p:cNvSpPr>
            <a:spLocks noGrp="1"/>
          </p:cNvSpPr>
          <p:nvPr>
            <p:ph idx="1"/>
          </p:nvPr>
        </p:nvSpPr>
        <p:spPr>
          <a:xfrm>
            <a:off x="633663" y="240632"/>
            <a:ext cx="10515600" cy="5828047"/>
          </a:xfrm>
        </p:spPr>
        <p:txBody>
          <a:bodyPr>
            <a:normAutofit fontScale="92500" lnSpcReduction="10000"/>
          </a:bodyPr>
          <a:lstStyle/>
          <a:p>
            <a:pPr marL="0" indent="0" algn="just">
              <a:buNone/>
            </a:pPr>
            <a:r>
              <a:rPr lang="it-IT" sz="2000" dirty="0">
                <a:latin typeface="Garamond" panose="02020404030301010803" pitchFamily="18" charset="0"/>
              </a:rPr>
              <a:t>Il </a:t>
            </a:r>
            <a:r>
              <a:rPr lang="it-IT" sz="2000" b="1" u="sng" dirty="0">
                <a:effectLst>
                  <a:outerShdw blurRad="38100" dist="38100" dir="2700000" algn="tl">
                    <a:srgbClr val="000000">
                      <a:alpha val="43137"/>
                    </a:srgbClr>
                  </a:outerShdw>
                </a:effectLst>
                <a:latin typeface="Garamond" panose="02020404030301010803" pitchFamily="18" charset="0"/>
              </a:rPr>
              <a:t>comma 9</a:t>
            </a:r>
            <a:r>
              <a:rPr lang="it-IT" sz="2000" dirty="0">
                <a:latin typeface="Garamond" panose="02020404030301010803" pitchFamily="18" charset="0"/>
              </a:rPr>
              <a:t> prevede che nell’offerta economica, l’operatore deve indicare, </a:t>
            </a:r>
            <a:r>
              <a:rPr lang="it-IT" sz="2000" b="1" u="sng" dirty="0">
                <a:effectLst>
                  <a:outerShdw blurRad="38100" dist="38100" dir="2700000" algn="tl">
                    <a:srgbClr val="000000">
                      <a:alpha val="43137"/>
                    </a:srgbClr>
                  </a:outerShdw>
                </a:effectLst>
                <a:latin typeface="Garamond" panose="02020404030301010803" pitchFamily="18" charset="0"/>
              </a:rPr>
              <a:t>a pena di esclusione</a:t>
            </a:r>
            <a:r>
              <a:rPr lang="it-IT" sz="2000" dirty="0">
                <a:latin typeface="Garamond" panose="02020404030301010803" pitchFamily="18" charset="0"/>
              </a:rPr>
              <a:t>, i propri </a:t>
            </a:r>
            <a:r>
              <a:rPr lang="it-IT" sz="2000" b="1" dirty="0">
                <a:latin typeface="Garamond" panose="02020404030301010803" pitchFamily="18" charset="0"/>
              </a:rPr>
              <a:t>costi della manodopera e gli oneri aziendali concernenti l’adempimento delle disposizioni in materia di salute e sicurezza sui luoghi di lavoro </a:t>
            </a:r>
            <a:r>
              <a:rPr lang="it-IT" sz="2000" dirty="0">
                <a:latin typeface="Garamond" panose="02020404030301010803" pitchFamily="18" charset="0"/>
              </a:rPr>
              <a:t>ad esclusione delle forniture senza posa in opera, dei servizi di natura intellettuale. La disposizione è presente anche nel decreto legislativo n. 50 del 2016 ed è ormai oggetto di un consolidato orientamento giurisprudenziale diretto a descrivere l’omissione in questione quale causa di esclusione. A tali fini, è stato espressamente inserito l’inciso </a:t>
            </a:r>
            <a:r>
              <a:rPr lang="it-IT" sz="2000" i="1" dirty="0">
                <a:latin typeface="Garamond" panose="02020404030301010803" pitchFamily="18" charset="0"/>
              </a:rPr>
              <a:t>“a pena di esclusione” </a:t>
            </a:r>
            <a:r>
              <a:rPr lang="it-IT" sz="2000" dirty="0">
                <a:latin typeface="Garamond" panose="02020404030301010803" pitchFamily="18" charset="0"/>
              </a:rPr>
              <a:t>per dare maggiore certezza agli operatori giuridici derivanti dalla citata omissione dichiarativa. </a:t>
            </a:r>
          </a:p>
          <a:p>
            <a:pPr marL="0" indent="0" algn="just">
              <a:buNone/>
            </a:pPr>
            <a:r>
              <a:rPr lang="it-IT" sz="2000" b="1" u="sng" dirty="0">
                <a:latin typeface="Garamond" panose="02020404030301010803" pitchFamily="18" charset="0"/>
              </a:rPr>
              <a:t>Al comma 10 </a:t>
            </a:r>
            <a:r>
              <a:rPr lang="it-IT" sz="2000" dirty="0">
                <a:latin typeface="Garamond" panose="02020404030301010803" pitchFamily="18" charset="0"/>
              </a:rPr>
              <a:t>si prevede che le stazioni appaltanti possono comunque decidere, prevedendo espressamente tale facoltà nel bando di gara o nella lettera di invito, di non procedere all’aggiudicazione se nessuna offerta risulti conveniente o idonea in relazione all’oggetto del contratto, nel rispetto dei termini per la conclusione del procedimento e, comunque, </a:t>
            </a:r>
            <a:r>
              <a:rPr lang="it-IT" sz="2000" b="1" dirty="0">
                <a:effectLst>
                  <a:outerShdw blurRad="38100" dist="38100" dir="2700000" algn="tl">
                    <a:srgbClr val="000000">
                      <a:alpha val="43137"/>
                    </a:srgbClr>
                  </a:outerShdw>
                </a:effectLst>
                <a:latin typeface="Garamond" panose="02020404030301010803" pitchFamily="18" charset="0"/>
              </a:rPr>
              <a:t>non oltre il termine di trenta giorni </a:t>
            </a:r>
            <a:r>
              <a:rPr lang="it-IT" sz="2000" dirty="0">
                <a:latin typeface="Garamond" panose="02020404030301010803" pitchFamily="18" charset="0"/>
              </a:rPr>
              <a:t>dalla conclusione delle valutazioni delle offerte. </a:t>
            </a:r>
          </a:p>
          <a:p>
            <a:pPr marL="0" indent="0" algn="just">
              <a:buNone/>
            </a:pPr>
            <a:r>
              <a:rPr lang="it-IT" sz="2000" b="1" u="sng" dirty="0">
                <a:latin typeface="Garamond" panose="02020404030301010803" pitchFamily="18" charset="0"/>
              </a:rPr>
              <a:t>Al comma 11 </a:t>
            </a:r>
            <a:r>
              <a:rPr lang="it-IT" sz="2000" dirty="0">
                <a:latin typeface="Garamond" panose="02020404030301010803" pitchFamily="18" charset="0"/>
              </a:rPr>
              <a:t>si prevede che in caso di appalti di lavori aggiudicati con il criterio dell’offerta economicamente più vantaggiosa individuata sulla base del migliore rapporto qualità/prezzo, le stazioni appaltanti non possono attribuire alcun punteggio per l’offerta di opere aggiuntive rispetto a quanto previsto nel progetto esecutivo a base d’asta. Rispetto alla formulazione vigente, si chiarisce che la disposizione è applicabile ai soli appalti di lavori.</a:t>
            </a:r>
          </a:p>
          <a:p>
            <a:pPr marL="0" indent="0" algn="just">
              <a:buNone/>
            </a:pPr>
            <a:r>
              <a:rPr lang="it-IT" sz="2000" dirty="0">
                <a:latin typeface="Garamond" panose="02020404030301010803" pitchFamily="18" charset="0"/>
              </a:rPr>
              <a:t>Al </a:t>
            </a:r>
            <a:r>
              <a:rPr lang="it-IT" sz="2000" b="1" dirty="0">
                <a:latin typeface="Garamond" panose="02020404030301010803" pitchFamily="18" charset="0"/>
              </a:rPr>
              <a:t>comma 12, </a:t>
            </a:r>
            <a:r>
              <a:rPr lang="it-IT" sz="2000" dirty="0">
                <a:latin typeface="Garamond" panose="02020404030301010803" pitchFamily="18" charset="0"/>
              </a:rPr>
              <a:t>in sostanziale continuità con la regola vigente, si prevede che l’esclusione di uno o più concorrenti dalle procedure, intervenuta anche a seguito di una pronuncia giurisdizionale, successivamente all’aggiudicazione, non rileva ai fini del calcolo delle medie nella procedura né per l’individuazione della soglia di anomalia delle offerte eventualmente stabilita dai documenti di gara e non produce conseguenze sui procedimenti relativi agli altri lotti della medesima gara. </a:t>
            </a:r>
          </a:p>
        </p:txBody>
      </p:sp>
    </p:spTree>
    <p:extLst>
      <p:ext uri="{BB962C8B-B14F-4D97-AF65-F5344CB8AC3E}">
        <p14:creationId xmlns:p14="http://schemas.microsoft.com/office/powerpoint/2010/main" val="1069406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56893CCC-7C0C-45BA-AA21-D3589291B20F}"/>
              </a:ext>
            </a:extLst>
          </p:cNvPr>
          <p:cNvSpPr>
            <a:spLocks noGrp="1"/>
          </p:cNvSpPr>
          <p:nvPr>
            <p:ph idx="1"/>
          </p:nvPr>
        </p:nvSpPr>
        <p:spPr>
          <a:xfrm>
            <a:off x="252663" y="288925"/>
            <a:ext cx="11730790" cy="6424696"/>
          </a:xfrm>
        </p:spPr>
        <p:txBody>
          <a:bodyPr>
            <a:noAutofit/>
          </a:bodyPr>
          <a:lstStyle/>
          <a:p>
            <a:pPr marL="0" indent="0" algn="just">
              <a:buNone/>
            </a:pPr>
            <a:r>
              <a:rPr lang="it-IT" sz="1700" dirty="0">
                <a:latin typeface="Garamond" panose="02020404030301010803" pitchFamily="18" charset="0"/>
              </a:rPr>
              <a:t>Merita ancora evidenziare come sia stato soppresso il comma 10-bis che, allo scopo di valorizzare gli elementi qualitativi dell’offerta, disponeva, in assenza di analogo vincolo europeo, </a:t>
            </a:r>
            <a:r>
              <a:rPr lang="it-IT" sz="1700" b="1" dirty="0">
                <a:latin typeface="Garamond" panose="02020404030301010803" pitchFamily="18" charset="0"/>
              </a:rPr>
              <a:t>che la stazione appaltante stabilisce un tetto massimo per il punteggio economico entro il limite del 30 per cento (regola del 70/30). </a:t>
            </a:r>
          </a:p>
          <a:p>
            <a:pPr marL="0" indent="0" algn="just">
              <a:buNone/>
            </a:pPr>
            <a:r>
              <a:rPr lang="it-IT" sz="1700" dirty="0">
                <a:latin typeface="Garamond" panose="02020404030301010803" pitchFamily="18" charset="0"/>
              </a:rPr>
              <a:t>La scelta dell’eliminazione di tale regola è dipesa dall’analisi economica che ha dimostrato come la stessa contenga degli elementi critici, distorsivi del mercato, secondo quanto rilevato anche dall’A.G.C.M. con la segnalazione S4143 in data 23 marzo 2021 al Presidente del Consiglio dei Ministri. È prevalsa dunque la volontà di rimettere alle stazioni appaltanti la scelta di quanto incida l’aspetto tecnico e quello economico, svincolandole da soluzioni precostituite, in quanto tali necessariamente astratte. L’obiettivo perseguito dalla nuova formulazione è proprio quello di consentire la migliore fruizione del criterio dell’offerta economicamente più vantaggiosa, adeguando il peso delle due componenti (prezzo e qualità) alle effettive caratteristiche dello specifico appalto. Questa valutazione è inevitabilmente rimessa alle stazioni appaltanti, nella consapevolezza che la scelta della formula è espressiva delle preferenze e degli obiettivi perseguiti. In particolare, deve considerarsi che la scelta di una formula influenza l’attribuzione del punteggio su una delle componenti (prezzo o qualità); è importante che la stazione appaltante valuti l’interdipendenza degli elementi, in quanto non necessariamente una maggiore complessità della parte tecnica e del punteggio per la stessa previsto conduce ad offerte tecniche migliori. L’analisi economica ha evidenziato infatti che le formule di utilizzo più comune (lineari, paraboliche, al prezzo minimo o anche alla media) sono di utile applicazione e inducono gli operatori economici ad abbassare i prezzi e/o migliorare la qualità anche solo attraverso l’uso di base d’asta, di prezzi minimi o di semplici parametri discrezionali. A puro titolo esemplificativo, può dirsi che, applicando una formula parabolica, la stazione appaltante, anche attraverso la scelta di un parametro della formula, può evitare che gli operatori economici competano eccessivamente sul prezzo, limitando la qualità dell’offerta (la scelta del parametro determina cioè l’incentivo ad abbassare i prezzi). Dalla disamina della casistica trattata dall’A.G.C.M. emerge, da ultimo, la necessaria attenzione che le stazioni appaltanti debbono avere per disincentivare accordi tra operatori; se ne desume in particolare che le stazioni appaltanti devono cercare di evitare situazioni in cui gli operatori possano conseguire tutti lo stesso punteggio tecnico, poiché tale condizione inevitabilmente favorisce gli accordi sul prezzo. Anche in una prospettiva comparatistica si è rilevato che nella maggior parte degli Stati membri non è prevista una ponderazione vincolata di tipo generalizzato (Svezia, Germania, Danimarca, Austria e Irlanda) e in due ordinamenti sono previsti vincoli legati a specifiche tipologie di appalto (Grecia e Spagna).</a:t>
            </a:r>
          </a:p>
          <a:p>
            <a:pPr marL="0" indent="0" algn="just">
              <a:buNone/>
            </a:pPr>
            <a:r>
              <a:rPr lang="it-IT" sz="1700" b="1" dirty="0">
                <a:latin typeface="Garamond" panose="02020404030301010803" pitchFamily="18" charset="0"/>
              </a:rPr>
              <a:t>Resta la soglia del 30% per l’elemento prezzo per i contratti ad alta intensità di manodopera.</a:t>
            </a:r>
          </a:p>
        </p:txBody>
      </p:sp>
    </p:spTree>
    <p:extLst>
      <p:ext uri="{BB962C8B-B14F-4D97-AF65-F5344CB8AC3E}">
        <p14:creationId xmlns:p14="http://schemas.microsoft.com/office/powerpoint/2010/main" val="2034132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015706-BB0E-455C-BD59-C0DC937FE2E6}"/>
              </a:ext>
            </a:extLst>
          </p:cNvPr>
          <p:cNvSpPr>
            <a:spLocks noGrp="1"/>
          </p:cNvSpPr>
          <p:nvPr>
            <p:ph type="title"/>
          </p:nvPr>
        </p:nvSpPr>
        <p:spPr/>
        <p:txBody>
          <a:bodyPr>
            <a:normAutofit/>
          </a:bodyPr>
          <a:lstStyle/>
          <a:p>
            <a:pPr algn="ctr"/>
            <a:r>
              <a:rPr lang="it-IT" sz="2300" b="1" dirty="0">
                <a:latin typeface="Garamond" panose="02020404030301010803" pitchFamily="18" charset="0"/>
              </a:rPr>
              <a:t>Le offerte anomale: disciplina e criteri per l’individuazione della soglia di anomalia. </a:t>
            </a:r>
            <a:br>
              <a:rPr lang="it-IT" sz="2300" b="1" dirty="0">
                <a:latin typeface="Garamond" panose="02020404030301010803" pitchFamily="18" charset="0"/>
              </a:rPr>
            </a:br>
            <a:r>
              <a:rPr lang="it-IT" sz="2300" b="1" dirty="0">
                <a:latin typeface="Garamond" panose="02020404030301010803" pitchFamily="18" charset="0"/>
              </a:rPr>
              <a:t>Il procedimento di verifica dell’anomalia</a:t>
            </a:r>
          </a:p>
        </p:txBody>
      </p:sp>
      <p:sp>
        <p:nvSpPr>
          <p:cNvPr id="3" name="Segnaposto contenuto 2">
            <a:extLst>
              <a:ext uri="{FF2B5EF4-FFF2-40B4-BE49-F238E27FC236}">
                <a16:creationId xmlns:a16="http://schemas.microsoft.com/office/drawing/2014/main" id="{7374D092-28D6-42D7-A215-8A0DAD5BE8DD}"/>
              </a:ext>
            </a:extLst>
          </p:cNvPr>
          <p:cNvSpPr>
            <a:spLocks noGrp="1"/>
          </p:cNvSpPr>
          <p:nvPr>
            <p:ph idx="1"/>
          </p:nvPr>
        </p:nvSpPr>
        <p:spPr>
          <a:xfrm>
            <a:off x="252663" y="1825625"/>
            <a:ext cx="11766884" cy="4667250"/>
          </a:xfrm>
        </p:spPr>
        <p:txBody>
          <a:bodyPr>
            <a:noAutofit/>
          </a:bodyPr>
          <a:lstStyle/>
          <a:p>
            <a:pPr marL="0" indent="0" algn="just">
              <a:buNone/>
            </a:pPr>
            <a:r>
              <a:rPr lang="it-IT" sz="2000" dirty="0">
                <a:latin typeface="Garamond" panose="02020404030301010803" pitchFamily="18" charset="0"/>
              </a:rPr>
              <a:t>L’art. 110 del D.lgs. N. 36/2023 disciplina il subprocedimento di verifica delle offerte anormalmente basse per gli appalti sopra soglia comunitaria.</a:t>
            </a:r>
          </a:p>
          <a:p>
            <a:pPr marL="0" indent="0" algn="just">
              <a:buNone/>
            </a:pPr>
            <a:r>
              <a:rPr lang="it-IT" sz="2000" dirty="0">
                <a:latin typeface="Garamond" panose="02020404030301010803" pitchFamily="18" charset="0"/>
              </a:rPr>
              <a:t>L’art. 110 introduce una consistente modifica rispetto alle previsioni contenute nel decreto legislativo n. 50 del 2016 al fine di semplificare la relativa disciplina, responsabilizzare le stazioni appaltanti nella scelta del sistema di anomalia e nella sua applicazione, tenere in considerazione l’eterogeneità delle situazioni concrete. Al tempo stesso, anche in considerazione della differente qualificazione richiesta per lo svolgimento di procedure relative a contratti di importo superiore e inferiore alle soglie europee, si è optato per una disciplina differenziata tra i due sistemi. Sono pertanto eliminate dall’articolo le disposizioni dedicate alle procedure sotto-soglia. </a:t>
            </a:r>
          </a:p>
          <a:p>
            <a:pPr marL="0" indent="0" algn="just">
              <a:buNone/>
            </a:pPr>
            <a:r>
              <a:rPr lang="it-IT" sz="2000" dirty="0">
                <a:latin typeface="Garamond" panose="02020404030301010803" pitchFamily="18" charset="0"/>
              </a:rPr>
              <a:t>Il </a:t>
            </a:r>
            <a:r>
              <a:rPr lang="it-IT" sz="2000" dirty="0" err="1">
                <a:latin typeface="Garamond" panose="02020404030301010803" pitchFamily="18" charset="0"/>
              </a:rPr>
              <a:t>dlgs</a:t>
            </a:r>
            <a:r>
              <a:rPr lang="it-IT" sz="2000" dirty="0">
                <a:latin typeface="Garamond" panose="02020404030301010803" pitchFamily="18" charset="0"/>
              </a:rPr>
              <a:t>. N. 36/2023 affida espressamente al RUP la competenza ad effettuare la verifica sulla sostenibilità dell’offerta anche avvalendosi della commissione giudicatrice atteso che ai sensi dell’Allegato I.2 art. 7:</a:t>
            </a:r>
          </a:p>
          <a:p>
            <a:pPr marL="0" indent="0" algn="just">
              <a:buNone/>
            </a:pPr>
            <a:r>
              <a:rPr lang="it-IT" sz="2000" dirty="0">
                <a:latin typeface="Garamond" panose="02020404030301010803" pitchFamily="18" charset="0"/>
              </a:rPr>
              <a:t>b) svolge la verifica di congruità delle offerte in caso di aggiudicazione con il criterio del minor prezzo; in caso di particolare complessità delle valutazioni o della specificità delle competenze richieste, può avvalersi della struttura di supporto istituita ai sensi dell'articolo 15, comma 6, del codice, o di una commissione appositamente nominata; </a:t>
            </a:r>
          </a:p>
          <a:p>
            <a:pPr marL="0" indent="0" algn="just">
              <a:buNone/>
            </a:pPr>
            <a:r>
              <a:rPr lang="it-IT" sz="2000" dirty="0">
                <a:latin typeface="Garamond" panose="02020404030301010803" pitchFamily="18" charset="0"/>
              </a:rPr>
              <a:t>c) svolge la verifica sulle offerte anormalmente basse con l'eventuale supporto della commissione nominata ai sensi dell'articolo 93 del codice;</a:t>
            </a:r>
          </a:p>
        </p:txBody>
      </p:sp>
    </p:spTree>
    <p:extLst>
      <p:ext uri="{BB962C8B-B14F-4D97-AF65-F5344CB8AC3E}">
        <p14:creationId xmlns:p14="http://schemas.microsoft.com/office/powerpoint/2010/main" val="1675094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6137D23C-A984-40E9-96C1-53A7040C7E6D}"/>
              </a:ext>
            </a:extLst>
          </p:cNvPr>
          <p:cNvSpPr>
            <a:spLocks noGrp="1"/>
          </p:cNvSpPr>
          <p:nvPr>
            <p:ph idx="1"/>
          </p:nvPr>
        </p:nvSpPr>
        <p:spPr>
          <a:xfrm>
            <a:off x="348915" y="228600"/>
            <a:ext cx="11682663" cy="6412832"/>
          </a:xfrm>
        </p:spPr>
        <p:txBody>
          <a:bodyPr>
            <a:noAutofit/>
          </a:bodyPr>
          <a:lstStyle/>
          <a:p>
            <a:pPr marL="0" indent="0" algn="just">
              <a:buNone/>
            </a:pPr>
            <a:r>
              <a:rPr lang="it-IT" sz="2000" dirty="0">
                <a:latin typeface="Garamond" panose="02020404030301010803" pitchFamily="18" charset="0"/>
              </a:rPr>
              <a:t>Come chiarito nella relazione illustrativa del Consiglio di Stato, nell’ambito delle consultazioni svolte e a seguito di un esame comparatistico e di analisi economica, con riferimento al sopra-soglia – in cui l’accertamento dell’anomalia avviene sempre e comunque in contraddittorio con l’operatore – è emersa l’opzione di rimettere alla discrezionalità della stazione appaltante (alla luce dei risultati di gara, del mercato di riferimento e di ogni altro elemento che possa essere ritenuto utile) l’individuazione delle offerte che prima </a:t>
            </a:r>
            <a:r>
              <a:rPr lang="it-IT" sz="2000" dirty="0" err="1">
                <a:latin typeface="Garamond" panose="02020404030301010803" pitchFamily="18" charset="0"/>
              </a:rPr>
              <a:t>facie</a:t>
            </a:r>
            <a:r>
              <a:rPr lang="it-IT" sz="2000" dirty="0">
                <a:latin typeface="Garamond" panose="02020404030301010803" pitchFamily="18" charset="0"/>
              </a:rPr>
              <a:t> appaiono anomale e che quindi andranno sottoposte a verifica, con un conclusivo epilogo dotato di motivazione adeguata (eliminando dunque le soglie fissate ex lege). La scelta appare coerente con la ratio di restituire alle stazioni appaltanti la propria discrezionalità amministrativa e tecnica, conferendo pertanto alla stessa il potere e il dovere di compiere le scelte amministrative di loro pertinenza, in coerenza con i principi del risultato di cui all’art. 1, della fiducia di cui all’art. 2 e di buona fede e affidamento di cui all’art. 5. Il regime di qualificazione delle stazioni appaltanti, per le procedure sopra soglia, appare d’altro canto un sistema in grado di rendere le stazioni appaltanti in grado di gestire in modo adeguato e completo le soglie di anomalia e predeterminare, adattandoli al caso concreto, i criteri e i parametri della relativa valutazione, compatibilmente con le previsioni di legge. </a:t>
            </a:r>
          </a:p>
          <a:p>
            <a:pPr marL="0" indent="0" algn="just">
              <a:buNone/>
            </a:pPr>
            <a:r>
              <a:rPr lang="it-IT" sz="2000" dirty="0">
                <a:latin typeface="Garamond" panose="02020404030301010803" pitchFamily="18" charset="0"/>
              </a:rPr>
              <a:t>Giova d’altro canto rilevare, in una prospettiva comparatistica (anche alla luce dei risultati di uno specifico sondaggio condotto in ambito </a:t>
            </a:r>
            <a:r>
              <a:rPr lang="it-IT" sz="2000" dirty="0" err="1">
                <a:latin typeface="Garamond" panose="02020404030301010803" pitchFamily="18" charset="0"/>
              </a:rPr>
              <a:t>Eurosystem</a:t>
            </a:r>
            <a:r>
              <a:rPr lang="it-IT" sz="2000" dirty="0">
                <a:latin typeface="Garamond" panose="02020404030301010803" pitchFamily="18" charset="0"/>
              </a:rPr>
              <a:t> </a:t>
            </a:r>
            <a:r>
              <a:rPr lang="it-IT" sz="2000" dirty="0" err="1">
                <a:latin typeface="Garamond" panose="02020404030301010803" pitchFamily="18" charset="0"/>
              </a:rPr>
              <a:t>Procurament</a:t>
            </a:r>
            <a:r>
              <a:rPr lang="it-IT" sz="2000" dirty="0">
                <a:latin typeface="Garamond" panose="02020404030301010803" pitchFamily="18" charset="0"/>
              </a:rPr>
              <a:t> </a:t>
            </a:r>
            <a:r>
              <a:rPr lang="it-IT" sz="2000" dirty="0" err="1">
                <a:latin typeface="Garamond" panose="02020404030301010803" pitchFamily="18" charset="0"/>
              </a:rPr>
              <a:t>Coordination</a:t>
            </a:r>
            <a:r>
              <a:rPr lang="it-IT" sz="2000" dirty="0">
                <a:latin typeface="Garamond" panose="02020404030301010803" pitchFamily="18" charset="0"/>
              </a:rPr>
              <a:t> Office), che diversi Stati membri si sono limitati a riprendere testualmente l’art. 69 della direttiva (Svezia, Germania, Irlanda; tale discorso vale anche per la BCE), non introducendo pertanto soglie, ex ante, identificative delle offerte anomale e oggetto di obbligatoria verifica di anomalia. La Danimarca, pur specificando l’art. 69 della direttiva, non ha comunque previsto alcuna soglia, mentre l’Austria ha previsto soglie “elastiche” definite su base giurisprudenziale, raccomandando, sia nelle gare al minor prezzo sia in quelle con l’OEPV, di confrontare il prezzo più basso offerto con l’importo complessivo stimato dell’appalto nonché con il valore medio dei prezzi offerti dai concorrenti più “vicini”. </a:t>
            </a:r>
          </a:p>
          <a:p>
            <a:pPr marL="0" indent="0" algn="just">
              <a:buNone/>
            </a:pPr>
            <a:r>
              <a:rPr lang="it-IT" sz="2000" dirty="0">
                <a:latin typeface="Garamond" panose="02020404030301010803" pitchFamily="18" charset="0"/>
              </a:rPr>
              <a:t>La scelta è stata ritenuta coerente con il divieto di </a:t>
            </a:r>
            <a:r>
              <a:rPr lang="it-IT" sz="2000" dirty="0" err="1">
                <a:latin typeface="Garamond" panose="02020404030301010803" pitchFamily="18" charset="0"/>
              </a:rPr>
              <a:t>gold</a:t>
            </a:r>
            <a:r>
              <a:rPr lang="it-IT" sz="2000" dirty="0">
                <a:latin typeface="Garamond" panose="02020404030301010803" pitchFamily="18" charset="0"/>
              </a:rPr>
              <a:t> </a:t>
            </a:r>
            <a:r>
              <a:rPr lang="it-IT" sz="2000" dirty="0" err="1">
                <a:latin typeface="Garamond" panose="02020404030301010803" pitchFamily="18" charset="0"/>
              </a:rPr>
              <a:t>plating</a:t>
            </a:r>
            <a:r>
              <a:rPr lang="it-IT" sz="2000" dirty="0">
                <a:latin typeface="Garamond" panose="02020404030301010803" pitchFamily="18" charset="0"/>
              </a:rPr>
              <a:t>. </a:t>
            </a:r>
          </a:p>
        </p:txBody>
      </p:sp>
    </p:spTree>
    <p:extLst>
      <p:ext uri="{BB962C8B-B14F-4D97-AF65-F5344CB8AC3E}">
        <p14:creationId xmlns:p14="http://schemas.microsoft.com/office/powerpoint/2010/main" val="1923126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62FDCEC-AB9E-4DB4-8200-B10A22FD3394}"/>
              </a:ext>
            </a:extLst>
          </p:cNvPr>
          <p:cNvSpPr>
            <a:spLocks noGrp="1"/>
          </p:cNvSpPr>
          <p:nvPr>
            <p:ph idx="1"/>
          </p:nvPr>
        </p:nvSpPr>
        <p:spPr>
          <a:xfrm>
            <a:off x="838200" y="372979"/>
            <a:ext cx="10515600" cy="6100010"/>
          </a:xfrm>
        </p:spPr>
        <p:txBody>
          <a:bodyPr>
            <a:normAutofit fontScale="92500" lnSpcReduction="10000"/>
          </a:bodyPr>
          <a:lstStyle/>
          <a:p>
            <a:pPr marL="0" indent="0" algn="just">
              <a:buNone/>
            </a:pPr>
            <a:r>
              <a:rPr lang="it-IT" sz="2000" b="1" dirty="0">
                <a:latin typeface="Garamond" panose="02020404030301010803" pitchFamily="18" charset="0"/>
              </a:rPr>
              <a:t>Al comma 1</a:t>
            </a:r>
            <a:r>
              <a:rPr lang="it-IT" sz="2000" dirty="0">
                <a:latin typeface="Garamond" panose="02020404030301010803" pitchFamily="18" charset="0"/>
              </a:rPr>
              <a:t>, si prevede che le stazioni appaltanti valutano, sulla base di un </a:t>
            </a:r>
            <a:r>
              <a:rPr lang="it-IT" sz="2000" b="1" dirty="0">
                <a:effectLst>
                  <a:outerShdw blurRad="38100" dist="38100" dir="2700000" algn="tl">
                    <a:srgbClr val="000000">
                      <a:alpha val="43137"/>
                    </a:srgbClr>
                  </a:outerShdw>
                </a:effectLst>
                <a:latin typeface="Garamond" panose="02020404030301010803" pitchFamily="18" charset="0"/>
              </a:rPr>
              <a:t>giudizio tecnico</a:t>
            </a:r>
            <a:r>
              <a:rPr lang="it-IT" sz="2000" dirty="0">
                <a:latin typeface="Garamond" panose="02020404030301010803" pitchFamily="18" charset="0"/>
              </a:rPr>
              <a:t>, la congruità, serietà, sostenibilità e realizzabilità della migliore offerta che, in base ad elementi specifici appaia anormalmente bassa. </a:t>
            </a:r>
          </a:p>
          <a:p>
            <a:pPr marL="0" indent="0" algn="just">
              <a:buNone/>
            </a:pPr>
            <a:r>
              <a:rPr lang="it-IT" sz="2000" dirty="0">
                <a:latin typeface="Garamond" panose="02020404030301010803" pitchFamily="18" charset="0"/>
              </a:rPr>
              <a:t>Si specifica, poi, che la stazione appaltante sia tenuta, </a:t>
            </a:r>
            <a:r>
              <a:rPr lang="it-IT" sz="2000" b="1" u="sng" dirty="0">
                <a:effectLst>
                  <a:outerShdw blurRad="38100" dist="38100" dir="2700000" algn="tl">
                    <a:srgbClr val="000000">
                      <a:alpha val="43137"/>
                    </a:srgbClr>
                  </a:outerShdw>
                </a:effectLst>
                <a:latin typeface="Garamond" panose="02020404030301010803" pitchFamily="18" charset="0"/>
              </a:rPr>
              <a:t>nel bando o nell’avviso con cui si indice una gara</a:t>
            </a:r>
            <a:r>
              <a:rPr lang="it-IT" sz="2000" dirty="0">
                <a:latin typeface="Garamond" panose="02020404030301010803" pitchFamily="18" charset="0"/>
              </a:rPr>
              <a:t>, a indicare, compatibilmente con le disposizioni del codice, </a:t>
            </a:r>
            <a:r>
              <a:rPr lang="it-IT" sz="2000" b="1" dirty="0">
                <a:latin typeface="Garamond" panose="02020404030301010803" pitchFamily="18" charset="0"/>
              </a:rPr>
              <a:t>gli elementi specifici in base ai quali svolgere il giudizio sulla base del quale sottoporre a valutazione di anomalia una data offerta</a:t>
            </a:r>
            <a:r>
              <a:rPr lang="it-IT" sz="2000" dirty="0">
                <a:latin typeface="Garamond" panose="02020404030301010803" pitchFamily="18" charset="0"/>
              </a:rPr>
              <a:t>. </a:t>
            </a:r>
          </a:p>
          <a:p>
            <a:pPr marL="0" indent="0" algn="just">
              <a:buNone/>
            </a:pPr>
            <a:r>
              <a:rPr lang="it-IT" sz="2000" dirty="0">
                <a:latin typeface="Garamond" panose="02020404030301010803" pitchFamily="18" charset="0"/>
              </a:rPr>
              <a:t>Pertanto, il legislatore non ha predeterminato una soglia di valutazione ex ante di anomalia, ma ha rimesso la relativa indicazione alle stazioni appaltanti, le quali nella loro discrezionalità potranno pertanto utilizzare, nei limiti in cui siano compatibili con le altre disposizioni dell’articolo e del codice, i criteri previsti dal decreto legislativo n. 50 del 2016 ovvero i criteri e i parametri previsti all’allegato II.12 bis, ovvero ancora i diversi e nuovi criteri o parametri individuati dalle stesse stazioni appaltanti. </a:t>
            </a:r>
          </a:p>
          <a:p>
            <a:pPr marL="0" indent="0" algn="just">
              <a:buNone/>
            </a:pPr>
            <a:r>
              <a:rPr lang="it-IT" sz="2000" dirty="0">
                <a:latin typeface="Garamond" panose="02020404030301010803" pitchFamily="18" charset="0"/>
              </a:rPr>
              <a:t>Qualunque sia il criterio scelto dalla stazione appaltante è comunque necessario seguire il procedimento descritto all’art. 110 e, in particolare, la regola in base alla quale l’esclusione dell’operatore economico potrà avvenire </a:t>
            </a:r>
            <a:r>
              <a:rPr lang="it-IT" sz="2000" b="1" dirty="0">
                <a:latin typeface="Garamond" panose="02020404030301010803" pitchFamily="18" charset="0"/>
              </a:rPr>
              <a:t>solo ed esclusivamente nel rispetto del </a:t>
            </a:r>
            <a:r>
              <a:rPr lang="it-IT" sz="2000" b="1" u="sng" dirty="0">
                <a:latin typeface="Garamond" panose="02020404030301010803" pitchFamily="18" charset="0"/>
              </a:rPr>
              <a:t>contraddittorio procedimentale </a:t>
            </a:r>
            <a:r>
              <a:rPr lang="it-IT" sz="2000" b="1" dirty="0">
                <a:latin typeface="Garamond" panose="02020404030301010803" pitchFamily="18" charset="0"/>
              </a:rPr>
              <a:t>ivi previsto, in conformità con le previsioni di diritto europeo</a:t>
            </a:r>
            <a:r>
              <a:rPr lang="it-IT" sz="2000" dirty="0">
                <a:latin typeface="Garamond" panose="02020404030301010803" pitchFamily="18" charset="0"/>
              </a:rPr>
              <a:t>. </a:t>
            </a:r>
          </a:p>
          <a:p>
            <a:pPr marL="0" indent="0" algn="just">
              <a:buNone/>
            </a:pPr>
            <a:r>
              <a:rPr lang="it-IT" sz="2000" dirty="0">
                <a:latin typeface="Garamond" panose="02020404030301010803" pitchFamily="18" charset="0"/>
              </a:rPr>
              <a:t>Pertanto, qualora la stazione appaltante decida di utilizzare i criteri previsti dall’Allegato per le procedure di soglia inferiore a quella europea dovrà comunque rispettare il procedimento previsto nell’art. 110, senza poter procedere ad alcuna esclusione automatica degli operatori economici. </a:t>
            </a:r>
          </a:p>
          <a:p>
            <a:pPr marL="0" indent="0" algn="just">
              <a:buNone/>
            </a:pPr>
            <a:r>
              <a:rPr lang="it-IT" sz="2000" dirty="0">
                <a:latin typeface="Garamond" panose="02020404030301010803" pitchFamily="18" charset="0"/>
              </a:rPr>
              <a:t>In ogni caso, come rilevato dal Consiglio di Stato nelle relazione illustrativa, anche al fine di valutare se sottoporre a giudizio di anomalia una determinata offerta, così come nella predisposizione dei criteri, la stazione appaltante può fondare la propria determinazione su parere del collegio consultivo tecnico di cui all’art. 218, il quale potrà pertanto offrire un contributo tecnico alle amministrazioni nelle scelte da compiere. </a:t>
            </a:r>
          </a:p>
        </p:txBody>
      </p:sp>
    </p:spTree>
    <p:extLst>
      <p:ext uri="{BB962C8B-B14F-4D97-AF65-F5344CB8AC3E}">
        <p14:creationId xmlns:p14="http://schemas.microsoft.com/office/powerpoint/2010/main" val="953181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654EF36-0232-485D-91A9-E0D907FFEDEE}"/>
              </a:ext>
            </a:extLst>
          </p:cNvPr>
          <p:cNvSpPr>
            <a:spLocks noGrp="1"/>
          </p:cNvSpPr>
          <p:nvPr>
            <p:ph idx="1"/>
          </p:nvPr>
        </p:nvSpPr>
        <p:spPr>
          <a:xfrm>
            <a:off x="838200" y="312821"/>
            <a:ext cx="10515600" cy="5864142"/>
          </a:xfrm>
        </p:spPr>
        <p:txBody>
          <a:bodyPr>
            <a:normAutofit lnSpcReduction="10000"/>
          </a:bodyPr>
          <a:lstStyle/>
          <a:p>
            <a:pPr marL="0" indent="0" algn="just">
              <a:buNone/>
            </a:pPr>
            <a:r>
              <a:rPr lang="it-IT" sz="2400" dirty="0">
                <a:latin typeface="Garamond" panose="02020404030301010803" pitchFamily="18" charset="0"/>
              </a:rPr>
              <a:t>Il Consiglio di Stato osserva che le stazioni appaltanti, in ogni caso, potranno indicare anche altri criteri ritenuti idonei sulla base delle specificità dell’affidamento ovvero ancora fare riferimento ad altri parametri o criteri utilizzati in altri Stati membri. </a:t>
            </a:r>
          </a:p>
          <a:p>
            <a:pPr marL="0" indent="0" algn="just">
              <a:buNone/>
            </a:pPr>
            <a:r>
              <a:rPr lang="it-IT" sz="2400" dirty="0">
                <a:latin typeface="Garamond" panose="02020404030301010803" pitchFamily="18" charset="0"/>
              </a:rPr>
              <a:t>A titolo esemplificativo: </a:t>
            </a:r>
          </a:p>
          <a:p>
            <a:pPr algn="just"/>
            <a:r>
              <a:rPr lang="it-IT" sz="2400" dirty="0">
                <a:latin typeface="Garamond" panose="02020404030301010803" pitchFamily="18" charset="0"/>
              </a:rPr>
              <a:t>in Germania la giurisprudenza ha affermato che una deviazione pari o superiore al 20% dell’offerta più bassa rispetto all’offerta immediatamente più alta o ad un market price (calcolato internamente dalla stazione appaltante) può costituire un idoneo indizio di anomalia; </a:t>
            </a:r>
          </a:p>
          <a:p>
            <a:pPr algn="just"/>
            <a:r>
              <a:rPr lang="it-IT" sz="2400" dirty="0">
                <a:latin typeface="Garamond" panose="02020404030301010803" pitchFamily="18" charset="0"/>
              </a:rPr>
              <a:t>la BCE, pur non soggetta al diritto tedesco per la fase pubblicistica della gara, segue tendenzialmente simili principi in via di prassi; </a:t>
            </a:r>
          </a:p>
          <a:p>
            <a:pPr algn="just"/>
            <a:r>
              <a:rPr lang="it-IT" sz="2400" dirty="0">
                <a:latin typeface="Garamond" panose="02020404030301010803" pitchFamily="18" charset="0"/>
              </a:rPr>
              <a:t>in Grecia – sistema che prevede una soglia di anomalia predeterminata per legge – per contratti di lavori, progettazione e servizi tecnici, un’offerta è considerata sospetta di anomalia se presenta un ribasso maggiore del 10% della media dei ribassi delle offerte ammesse (per quanto riguarda gli altri appalti pubblici, la norma rimette alla fonte regolamentare la fissazione della soglia/criteri per l’identificazione di offerte sospette di anomalia).</a:t>
            </a:r>
          </a:p>
        </p:txBody>
      </p:sp>
    </p:spTree>
    <p:extLst>
      <p:ext uri="{BB962C8B-B14F-4D97-AF65-F5344CB8AC3E}">
        <p14:creationId xmlns:p14="http://schemas.microsoft.com/office/powerpoint/2010/main" val="659059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FCC376-2B36-44E4-8625-2958926DFC4D}"/>
              </a:ext>
            </a:extLst>
          </p:cNvPr>
          <p:cNvSpPr>
            <a:spLocks noGrp="1"/>
          </p:cNvSpPr>
          <p:nvPr>
            <p:ph type="title"/>
          </p:nvPr>
        </p:nvSpPr>
        <p:spPr/>
        <p:txBody>
          <a:bodyPr>
            <a:normAutofit/>
          </a:bodyPr>
          <a:lstStyle/>
          <a:p>
            <a:pPr algn="ctr"/>
            <a:r>
              <a:rPr lang="it-IT" sz="2400" b="1" dirty="0">
                <a:latin typeface="Garamond" panose="02020404030301010803" pitchFamily="18" charset="0"/>
              </a:rPr>
              <a:t>Le commissioni di gara: natura e funzioni.</a:t>
            </a:r>
            <a:br>
              <a:rPr lang="it-IT" sz="2400" b="1" dirty="0">
                <a:latin typeface="Garamond" panose="02020404030301010803" pitchFamily="18" charset="0"/>
              </a:rPr>
            </a:br>
            <a:r>
              <a:rPr lang="it-IT" sz="2400" b="1" dirty="0">
                <a:latin typeface="Garamond" panose="02020404030301010803" pitchFamily="18" charset="0"/>
              </a:rPr>
              <a:t>Le previsioni del D.lgs. N. 36/2023</a:t>
            </a:r>
          </a:p>
        </p:txBody>
      </p:sp>
      <p:sp>
        <p:nvSpPr>
          <p:cNvPr id="3" name="Segnaposto contenuto 2">
            <a:extLst>
              <a:ext uri="{FF2B5EF4-FFF2-40B4-BE49-F238E27FC236}">
                <a16:creationId xmlns:a16="http://schemas.microsoft.com/office/drawing/2014/main" id="{C47BBA04-C8EC-4FB7-AD74-6D43F038031C}"/>
              </a:ext>
            </a:extLst>
          </p:cNvPr>
          <p:cNvSpPr>
            <a:spLocks noGrp="1"/>
          </p:cNvSpPr>
          <p:nvPr>
            <p:ph idx="1"/>
          </p:nvPr>
        </p:nvSpPr>
        <p:spPr/>
        <p:txBody>
          <a:bodyPr>
            <a:normAutofit lnSpcReduction="10000"/>
          </a:bodyPr>
          <a:lstStyle/>
          <a:p>
            <a:pPr marL="0" indent="0" algn="just">
              <a:buNone/>
            </a:pPr>
            <a:r>
              <a:rPr lang="it-IT" sz="1800" dirty="0">
                <a:latin typeface="Garamond" panose="02020404030301010803" pitchFamily="18" charset="0"/>
                <a:ea typeface="Calibri" panose="020F0502020204030204" pitchFamily="34" charset="0"/>
                <a:cs typeface="Times New Roman" panose="02020603050405020304" pitchFamily="18" charset="0"/>
              </a:rPr>
              <a:t>L’art. </a:t>
            </a:r>
            <a:r>
              <a:rPr lang="it-IT" sz="1800" dirty="0">
                <a:effectLst/>
                <a:latin typeface="Garamond" panose="02020404030301010803" pitchFamily="18" charset="0"/>
                <a:ea typeface="Calibri" panose="020F0502020204030204" pitchFamily="34" charset="0"/>
                <a:cs typeface="Times New Roman" panose="02020603050405020304" pitchFamily="18" charset="0"/>
              </a:rPr>
              <a:t>93 del D.lgs. n. 36/2023 reca la disciplina della commissione giudicatrice, organo straordinario e temporaneo della SA – nominato cioè in occasione della singola procedura selettiva -  deputato alla valutazione delle offerte nelle gare da aggiudicarsi con il criterio dell’offerta economicamente più vantaggiosa.</a:t>
            </a:r>
          </a:p>
          <a:p>
            <a:pPr marL="0" indent="0" algn="just">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Rispetto alla previgente disciplina normativa contenuta nel D.lgs. N. 50/2016, con il nuovo codice il legislatore ha inteso perseguire:</a:t>
            </a:r>
          </a:p>
          <a:p>
            <a:pPr marL="400050" indent="-400050" algn="just">
              <a:buAutoNum type="romanLcParenR"/>
            </a:pPr>
            <a:r>
              <a:rPr lang="it-IT" sz="1800" dirty="0">
                <a:latin typeface="Garamond" panose="02020404030301010803" pitchFamily="18" charset="0"/>
                <a:ea typeface="Calibri" panose="020F0502020204030204" pitchFamily="34" charset="0"/>
                <a:cs typeface="Times New Roman" panose="02020603050405020304" pitchFamily="18" charset="0"/>
              </a:rPr>
              <a:t>Il </a:t>
            </a:r>
            <a:r>
              <a:rPr lang="it-IT" sz="1800" dirty="0">
                <a:effectLst/>
                <a:latin typeface="Garamond" panose="02020404030301010803" pitchFamily="18" charset="0"/>
                <a:ea typeface="Calibri" panose="020F0502020204030204" pitchFamily="34" charset="0"/>
                <a:cs typeface="Times New Roman" panose="02020603050405020304" pitchFamily="18" charset="0"/>
              </a:rPr>
              <a:t>superamento dell’albo nazionale dei commissari presso l’ANAC, disciplina mai in concreto attuata ai fini della nomina dei componenti dell’organo tecnico;</a:t>
            </a:r>
          </a:p>
          <a:p>
            <a:pPr marL="400050" indent="-400050" algn="just">
              <a:buAutoNum type="romanLcParenR"/>
            </a:pPr>
            <a:r>
              <a:rPr lang="it-IT" sz="1800" dirty="0">
                <a:latin typeface="Garamond" panose="02020404030301010803" pitchFamily="18" charset="0"/>
                <a:ea typeface="Calibri" panose="020F0502020204030204" pitchFamily="34" charset="0"/>
                <a:cs typeface="Times New Roman" panose="02020603050405020304" pitchFamily="18" charset="0"/>
              </a:rPr>
              <a:t>Il </a:t>
            </a:r>
            <a:r>
              <a:rPr lang="it-IT" sz="1800" dirty="0">
                <a:effectLst/>
                <a:latin typeface="Garamond" panose="02020404030301010803" pitchFamily="18" charset="0"/>
                <a:ea typeface="Calibri" panose="020F0502020204030204" pitchFamily="34" charset="0"/>
                <a:cs typeface="Times New Roman" panose="02020603050405020304" pitchFamily="18" charset="0"/>
              </a:rPr>
              <a:t>rafforzamento della specializzazione professionale degli stessi all’interno di ciascuna amministrazione, in attuazione del criterio delega di cui all’art. 1, comma 2, lett. m) L. n. 78/2022.</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Nella </a:t>
            </a:r>
            <a:r>
              <a:rPr lang="it-IT" sz="1800" b="1" dirty="0">
                <a:effectLst/>
                <a:latin typeface="Garamond" panose="02020404030301010803" pitchFamily="18" charset="0"/>
                <a:ea typeface="Calibri" panose="020F0502020204030204" pitchFamily="34" charset="0"/>
                <a:cs typeface="Times New Roman" panose="02020603050405020304" pitchFamily="18" charset="0"/>
              </a:rPr>
              <a:t>relazione illustrativa </a:t>
            </a:r>
            <a:r>
              <a:rPr lang="it-IT" sz="1800" dirty="0">
                <a:effectLst/>
                <a:latin typeface="Garamond" panose="02020404030301010803" pitchFamily="18" charset="0"/>
                <a:ea typeface="Calibri" panose="020F0502020204030204" pitchFamily="34" charset="0"/>
                <a:cs typeface="Times New Roman" panose="02020603050405020304" pitchFamily="18" charset="0"/>
              </a:rPr>
              <a:t>dello schema del nuovo codice, il Consiglio di Stato ha </a:t>
            </a:r>
            <a:r>
              <a:rPr lang="it-IT" sz="1800" i="1" dirty="0">
                <a:effectLst/>
                <a:latin typeface="Garamond" panose="02020404030301010803" pitchFamily="18" charset="0"/>
                <a:ea typeface="Calibri" panose="020F0502020204030204" pitchFamily="34" charset="0"/>
                <a:cs typeface="Times New Roman" panose="02020603050405020304" pitchFamily="18" charset="0"/>
              </a:rPr>
              <a:t>precisato «di aver tentato una sintesi tra due visioni contrapposte, la prima volta a liberalizzare completamente le modalità e la composizione della commissione ammettendo che la stessa sia composta esclusivamente o prevalentemente da soggetti esterni; la seconda volta invece a mantenere prioritariamente alle risorse interne della stazione appaltante l’onere e l’onore della composizione della commissione. La nuova normativa è in ogni caso improntata al criterio della trasparenza imponendosi alla committente che le nomine debbano avvenire secondo criteri di trasparenza, competenza e rotazione ma senza fissare regole procedurali rigide e lasciando alla stessa stazione appaltante la scelta delle modalità più adeguate a raggiungere lo scopo»</a:t>
            </a:r>
            <a:r>
              <a:rPr lang="it-IT" sz="1800" dirty="0">
                <a:effectLst/>
                <a:latin typeface="Garamond" panose="02020404030301010803" pitchFamily="18" charset="0"/>
                <a:ea typeface="Calibri" panose="020F0502020204030204" pitchFamily="34"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val="2145682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DCC2718-4829-4369-A457-E5265FC9A5D0}"/>
              </a:ext>
            </a:extLst>
          </p:cNvPr>
          <p:cNvSpPr>
            <a:spLocks noGrp="1"/>
          </p:cNvSpPr>
          <p:nvPr>
            <p:ph idx="1"/>
          </p:nvPr>
        </p:nvSpPr>
        <p:spPr>
          <a:xfrm>
            <a:off x="324853" y="276726"/>
            <a:ext cx="11670631" cy="6172200"/>
          </a:xfrm>
        </p:spPr>
        <p:txBody>
          <a:bodyPr>
            <a:noAutofit/>
          </a:bodyPr>
          <a:lstStyle/>
          <a:p>
            <a:pPr marL="0" indent="0" algn="just">
              <a:buNone/>
            </a:pPr>
            <a:r>
              <a:rPr lang="it-IT" sz="1700" b="1" u="sng" dirty="0">
                <a:effectLst>
                  <a:outerShdw blurRad="38100" dist="38100" dir="2700000" algn="tl">
                    <a:srgbClr val="000000">
                      <a:alpha val="43137"/>
                    </a:srgbClr>
                  </a:outerShdw>
                </a:effectLst>
                <a:latin typeface="Garamond" panose="02020404030301010803" pitchFamily="18" charset="0"/>
              </a:rPr>
              <a:t>Al comma 2 </a:t>
            </a:r>
            <a:r>
              <a:rPr lang="it-IT" sz="1700" dirty="0">
                <a:latin typeface="Garamond" panose="02020404030301010803" pitchFamily="18" charset="0"/>
              </a:rPr>
              <a:t>si prevede che, qualora una determinata offerta appaia anormalmente bassa, è necessario in ogni caso sviluppare un contraddittorio procedimentale, richiedendo per iscritto al concorrente la presentazione di spiegazioni sul prezzo o sui costi proposti nelle offerte, entro un termine non superiore a quindici giorni. Fermo il rispetto del termine massimo previsto dalla legge, il termine deve comunque essere congruo e ragionevole in relazione alla complessità delle spiegazioni richieste e delle altre esigenze che potranno venire in rilievo nel caso specifico. </a:t>
            </a:r>
          </a:p>
          <a:p>
            <a:pPr marL="0" indent="0" algn="just">
              <a:buNone/>
            </a:pPr>
            <a:r>
              <a:rPr lang="it-IT" sz="1700" dirty="0">
                <a:latin typeface="Garamond" panose="02020404030301010803" pitchFamily="18" charset="0"/>
              </a:rPr>
              <a:t>Al </a:t>
            </a:r>
            <a:r>
              <a:rPr lang="it-IT" sz="1700" b="1" dirty="0">
                <a:latin typeface="Garamond" panose="02020404030301010803" pitchFamily="18" charset="0"/>
              </a:rPr>
              <a:t>comma 3 </a:t>
            </a:r>
            <a:r>
              <a:rPr lang="it-IT" sz="1700" dirty="0">
                <a:latin typeface="Garamond" panose="02020404030301010803" pitchFamily="18" charset="0"/>
              </a:rPr>
              <a:t>si prevede che le spiegazioni fornite dal concorrente possono riguardare: a) l'economia del processo di fabbricazione dei prodotti, dei servizi prestati o del metodo di costruzione; b) le soluzioni tecniche prescelte o le condizioni eccezionalmente favorevoli di cui dispone l'offerente per fornire i prodotti, per prestare i servizi o per eseguire i lavori; c) l'originalità dei lavori, delle forniture o dei servizi proposti dall'offerente. </a:t>
            </a:r>
          </a:p>
          <a:p>
            <a:pPr marL="0" indent="0" algn="just">
              <a:buNone/>
            </a:pPr>
            <a:r>
              <a:rPr lang="it-IT" sz="1700" dirty="0">
                <a:latin typeface="Garamond" panose="02020404030301010803" pitchFamily="18" charset="0"/>
              </a:rPr>
              <a:t>Ai sensi del </a:t>
            </a:r>
            <a:r>
              <a:rPr lang="it-IT" sz="1700" b="1" dirty="0">
                <a:latin typeface="Garamond" panose="02020404030301010803" pitchFamily="18" charset="0"/>
              </a:rPr>
              <a:t>comma 4 </a:t>
            </a:r>
            <a:r>
              <a:rPr lang="it-IT" sz="1700" dirty="0">
                <a:latin typeface="Garamond" panose="02020404030301010803" pitchFamily="18" charset="0"/>
              </a:rPr>
              <a:t>non sono invece ammesse giustificazioni in relazione a trattamenti salariali minimi inderogabili stabiliti dalla legge o da fonti autorizzate dalla legge, nonché in relazione agli oneri di sicurezza di cui alla normativa vigente</a:t>
            </a:r>
          </a:p>
          <a:p>
            <a:pPr marL="0" indent="0" algn="just">
              <a:buNone/>
            </a:pPr>
            <a:r>
              <a:rPr lang="it-IT" sz="1700" dirty="0">
                <a:latin typeface="Garamond" panose="02020404030301010803" pitchFamily="18" charset="0"/>
              </a:rPr>
              <a:t>Conclusa la fase di valutazione dell’anomalia dell’offerta, </a:t>
            </a:r>
            <a:r>
              <a:rPr lang="it-IT" sz="1700" b="1" dirty="0">
                <a:latin typeface="Garamond" panose="02020404030301010803" pitchFamily="18" charset="0"/>
              </a:rPr>
              <a:t>al comma 5 </a:t>
            </a:r>
            <a:r>
              <a:rPr lang="it-IT" sz="1700" dirty="0">
                <a:latin typeface="Garamond" panose="02020404030301010803" pitchFamily="18" charset="0"/>
              </a:rPr>
              <a:t>si prevede che la stazione appaltante debba escludere l’offerta se le spiegazioni fornite non giustificano adeguatamente il livello di prezzi o di costi proposti, tenendo conto degli elementi di cui al comma 3, oppure se l’offerta è anormalmente bassa in quanto: non rispetta gli obblighi in materia ambientale, sociale e del lavoro stabiliti dalla normativa europea e nazionale, dai contratti collettivi o dalle disposizioni internazionali di diritto del lavoro indicate nell’allegato X alla direttiva 2014/24/UE del Parlamento europeo e del Consiglio del 26 febbraio 2014) ovvero in tema di subappalto ai sensi dell’art. 119; sono incongrui gli oneri aziendali della sicurezza di cui all'art. 108, comma 9, rispetto all'entità e alle caratteristiche dei lavori, dei servizi e delle forniture; il costo del personale è inferiore ai minimi salariali retributivi indicati in apposite tabelle. </a:t>
            </a:r>
          </a:p>
          <a:p>
            <a:pPr marL="0" indent="0" algn="just">
              <a:buNone/>
            </a:pPr>
            <a:r>
              <a:rPr lang="it-IT" sz="1700" b="1" dirty="0">
                <a:latin typeface="Garamond" panose="02020404030301010803" pitchFamily="18" charset="0"/>
              </a:rPr>
              <a:t>Al comma 6, </a:t>
            </a:r>
            <a:r>
              <a:rPr lang="it-IT" sz="1700" dirty="0">
                <a:latin typeface="Garamond" panose="02020404030301010803" pitchFamily="18" charset="0"/>
              </a:rPr>
              <a:t>in conformità con l’art. 69, par. 4, della direttiva 2014/24/UE e a quanto previsto con il decreto legislativo n. 50 del 2016, si prevede che la stazione appaltante, qualora accerti che un'offerta è anormalmente bassa in quanto l'offerente ha ottenuto un aiuto di Stato, può escludere tale offerta unicamente per questo motivo, soltanto dopo aver consultato l'offerente e se quest'ultimo non è in grado di dimostrare, entro un termine sufficiente stabilito dalla stazione appaltante, che l'aiuto era compatibile con il mercato interno ai sensi dell'art. 107 TFUE. La stazione appaltante esclude un'offerta in tali circostanze e informa la Commissione europea.</a:t>
            </a:r>
          </a:p>
        </p:txBody>
      </p:sp>
    </p:spTree>
    <p:extLst>
      <p:ext uri="{BB962C8B-B14F-4D97-AF65-F5344CB8AC3E}">
        <p14:creationId xmlns:p14="http://schemas.microsoft.com/office/powerpoint/2010/main" val="1002913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ECF3C7D5-966B-49ED-AA35-D6F1B710400C}"/>
              </a:ext>
            </a:extLst>
          </p:cNvPr>
          <p:cNvSpPr>
            <a:spLocks noGrp="1"/>
          </p:cNvSpPr>
          <p:nvPr>
            <p:ph idx="1"/>
          </p:nvPr>
        </p:nvSpPr>
        <p:spPr>
          <a:xfrm>
            <a:off x="838200" y="120650"/>
            <a:ext cx="10515600" cy="6056313"/>
          </a:xfrm>
        </p:spPr>
        <p:txBody>
          <a:bodyPr>
            <a:normAutofit fontScale="70000" lnSpcReduction="20000"/>
          </a:bodyPr>
          <a:lstStyle/>
          <a:p>
            <a:pPr algn="just"/>
            <a:endParaRPr lang="it-IT" b="0" i="0" dirty="0">
              <a:solidFill>
                <a:srgbClr val="4A4A4A"/>
              </a:solidFill>
              <a:effectLst/>
              <a:latin typeface="Garamond" panose="02020404030301010803" pitchFamily="18" charset="0"/>
            </a:endParaRPr>
          </a:p>
          <a:p>
            <a:pPr marL="0" indent="0" algn="just">
              <a:buNone/>
            </a:pPr>
            <a:r>
              <a:rPr lang="it-IT" b="0" i="0" dirty="0">
                <a:effectLst/>
                <a:latin typeface="Garamond" panose="02020404030301010803" pitchFamily="18" charset="0"/>
              </a:rPr>
              <a:t>In tema di veridica dell’anomalia, la giurisprudenza amministrativa ha chiarito che:</a:t>
            </a:r>
          </a:p>
          <a:p>
            <a:pPr algn="just"/>
            <a:r>
              <a:rPr lang="it-IT" b="0" i="0" dirty="0">
                <a:effectLst/>
                <a:latin typeface="Garamond" panose="02020404030301010803" pitchFamily="18" charset="0"/>
              </a:rPr>
              <a:t>"la valutazione in parola consiste in un procedimento il cui esito è rimesso alla discrezionalità tecnica della stazione appaltante ed è </a:t>
            </a:r>
            <a:r>
              <a:rPr lang="it-IT" b="1" i="0" dirty="0">
                <a:effectLst/>
                <a:latin typeface="Garamond" panose="02020404030301010803" pitchFamily="18" charset="0"/>
              </a:rPr>
              <a:t>globale e sintetica</a:t>
            </a:r>
            <a:r>
              <a:rPr lang="it-IT" b="0" i="0" dirty="0">
                <a:effectLst/>
                <a:latin typeface="Garamond" panose="02020404030301010803" pitchFamily="18" charset="0"/>
              </a:rPr>
              <a:t>, senza concentrarsi esclusivamente e in modo parcellizzato sulle singole voci, dal momento che </a:t>
            </a:r>
            <a:r>
              <a:rPr lang="it-IT" b="1" i="0" dirty="0">
                <a:effectLst/>
                <a:latin typeface="Garamond" panose="02020404030301010803" pitchFamily="18" charset="0"/>
              </a:rPr>
              <a:t>l'obiettivo dell'indagine è l'accertamento dell'affidabilità dell'offerta nel suo complesso e non già delle singole voci che la compongono </a:t>
            </a:r>
            <a:r>
              <a:rPr lang="it-IT" b="0" i="0" dirty="0">
                <a:effectLst/>
                <a:latin typeface="Garamond" panose="02020404030301010803" pitchFamily="18" charset="0"/>
              </a:rPr>
              <a:t>(Cons. Stato, Ad </a:t>
            </a:r>
            <a:r>
              <a:rPr lang="it-IT" b="0" i="0" dirty="0" err="1">
                <a:effectLst/>
                <a:latin typeface="Garamond" panose="02020404030301010803" pitchFamily="18" charset="0"/>
              </a:rPr>
              <a:t>plen</a:t>
            </a:r>
            <a:r>
              <a:rPr lang="it-IT" b="0" i="0" dirty="0">
                <a:effectLst/>
                <a:latin typeface="Garamond" panose="02020404030301010803" pitchFamily="18" charset="0"/>
              </a:rPr>
              <a:t>. n. 36 del 2012; V, 14 giugno 2013, n. 3314; 1 ottobre 2010, n. 7262; 11 marzo 2010, n. 1414; IV, 22 marzo 2013, n. 1633; III, 14 febbraio 2012, n. 710);</a:t>
            </a:r>
          </a:p>
          <a:p>
            <a:pPr algn="just"/>
            <a:r>
              <a:rPr lang="it-IT" b="0" i="0" dirty="0">
                <a:effectLst/>
                <a:latin typeface="Garamond" panose="02020404030301010803" pitchFamily="18" charset="0"/>
              </a:rPr>
              <a:t>ciò che interessa al fine dello svolgimento del giudizio successivo alla valutazione dell'anomalia dell'offerta è rappresentato dall'accertamento della serietà dell'offerta desumibile dalle giustificazioni fornite dalla concorrente;</a:t>
            </a:r>
          </a:p>
          <a:p>
            <a:pPr algn="just"/>
            <a:r>
              <a:rPr lang="it-IT" b="0" i="0" dirty="0">
                <a:effectLst/>
                <a:latin typeface="Garamond" panose="02020404030301010803" pitchFamily="18" charset="0"/>
              </a:rPr>
              <a:t>la valutazione sulla congruità dell'offerta resa dalla stazione appaltante, in quanto espressione di discrezionalità tecnica, è sindacabile solo in caso di macroscopica illogicità o irragionevolezza, erroneità fattuale o difetto di istruttoria, che rendano palese l'inattendibilità complessiva dell'offerta (</a:t>
            </a:r>
            <a:r>
              <a:rPr lang="it-IT" b="0" i="0" u="none" strike="noStrike" dirty="0">
                <a:solidFill>
                  <a:srgbClr val="0563C1"/>
                </a:solidFill>
                <a:effectLst/>
                <a:latin typeface="Garamond" panose="02020404030301010803" pitchFamily="18" charset="0"/>
                <a:hlinkClick r:id="rId2">
                  <a:extLst>
                    <a:ext uri="{A12FA001-AC4F-418D-AE19-62706E023703}">
                      <ahyp:hlinkClr xmlns:ahyp="http://schemas.microsoft.com/office/drawing/2018/hyperlinkcolor" val="tx"/>
                    </a:ext>
                  </a:extLst>
                </a:hlinkClick>
              </a:rPr>
              <a:t>Cons. Stato, Ad. </a:t>
            </a:r>
            <a:r>
              <a:rPr lang="it-IT" b="0" i="0" u="none" strike="noStrike" dirty="0" err="1">
                <a:solidFill>
                  <a:srgbClr val="0563C1"/>
                </a:solidFill>
                <a:effectLst/>
                <a:latin typeface="Garamond" panose="02020404030301010803" pitchFamily="18" charset="0"/>
                <a:hlinkClick r:id="rId2">
                  <a:extLst>
                    <a:ext uri="{A12FA001-AC4F-418D-AE19-62706E023703}">
                      <ahyp:hlinkClr xmlns:ahyp="http://schemas.microsoft.com/office/drawing/2018/hyperlinkcolor" val="tx"/>
                    </a:ext>
                  </a:extLst>
                </a:hlinkClick>
              </a:rPr>
              <a:t>plen</a:t>
            </a:r>
            <a:r>
              <a:rPr lang="it-IT" b="0" i="0" u="none" strike="noStrike" dirty="0">
                <a:effectLst/>
                <a:latin typeface="Garamond" panose="02020404030301010803" pitchFamily="18" charset="0"/>
                <a:hlinkClick r:id="rId2">
                  <a:extLst>
                    <a:ext uri="{A12FA001-AC4F-418D-AE19-62706E023703}">
                      <ahyp:hlinkClr xmlns:ahyp="http://schemas.microsoft.com/office/drawing/2018/hyperlinkcolor" val="tx"/>
                    </a:ext>
                  </a:extLst>
                </a:hlinkClick>
              </a:rPr>
              <a:t>. n. 36 del 2012</a:t>
            </a:r>
            <a:r>
              <a:rPr lang="it-IT" b="0" i="0" dirty="0">
                <a:effectLst/>
                <a:latin typeface="Garamond" panose="02020404030301010803" pitchFamily="18" charset="0"/>
              </a:rPr>
              <a:t>; V, 17 gennaio 2014, n. 162; 26 settembre 2013, n. 4761; 18 agosto 2010, n. 5848; 23 novembre 2010, n. 8148; 22 febbraio 2011, n. 1090);</a:t>
            </a:r>
          </a:p>
          <a:p>
            <a:pPr algn="just"/>
            <a:r>
              <a:rPr lang="it-IT" b="0" i="0" dirty="0">
                <a:effectLst/>
                <a:latin typeface="Garamond" panose="02020404030301010803" pitchFamily="18" charset="0"/>
              </a:rPr>
              <a:t>il giudice amministrativo non può operare autonomamente una verifica delle singole voci dell'offerta sovrapponendo così la sua idea tecnica al giudizio - non erroneo né illogico - formulato dall'organo amministrativo cui la legge attribuisce la tutela dell'interesse pubblico nell'apprezzamento del caso concreto, poiché, così facendo, invaderebbe una sfera propria della pubblica amministrazione (</a:t>
            </a:r>
            <a:r>
              <a:rPr lang="it-IT" b="0" i="0" u="none" strike="noStrike" dirty="0">
                <a:effectLst/>
                <a:latin typeface="Garamond" panose="02020404030301010803" pitchFamily="18" charset="0"/>
                <a:hlinkClick r:id="rId3">
                  <a:extLst>
                    <a:ext uri="{A12FA001-AC4F-418D-AE19-62706E023703}">
                      <ahyp:hlinkClr xmlns:ahyp="http://schemas.microsoft.com/office/drawing/2018/hyperlinkcolor" val="tx"/>
                    </a:ext>
                  </a:extLst>
                </a:hlinkClick>
              </a:rPr>
              <a:t>Cons. Stato, IV, 27 giugno 2011, n. 3862</a:t>
            </a:r>
            <a:r>
              <a:rPr lang="it-IT" b="0" i="0" dirty="0">
                <a:effectLst/>
                <a:latin typeface="Garamond" panose="02020404030301010803" pitchFamily="18" charset="0"/>
              </a:rPr>
              <a:t>; V, 28 ottobre 2010, n. 7631; 17 gennaio 2014, n. 162)" (</a:t>
            </a:r>
            <a:r>
              <a:rPr lang="it-IT" b="0" i="0" u="none" strike="noStrike" dirty="0">
                <a:effectLst/>
                <a:latin typeface="Garamond" panose="02020404030301010803" pitchFamily="18" charset="0"/>
                <a:hlinkClick r:id="rId4">
                  <a:extLst>
                    <a:ext uri="{A12FA001-AC4F-418D-AE19-62706E023703}">
                      <ahyp:hlinkClr xmlns:ahyp="http://schemas.microsoft.com/office/drawing/2018/hyperlinkcolor" val="tx"/>
                    </a:ext>
                  </a:extLst>
                </a:hlinkClick>
              </a:rPr>
              <a:t>Cons. Stato - sez. V, del 26/10/2022 n. 9139</a:t>
            </a:r>
            <a:r>
              <a:rPr lang="it-IT" b="0" i="0" dirty="0">
                <a:effectLst/>
                <a:latin typeface="Garamond" panose="02020404030301010803" pitchFamily="18" charset="0"/>
              </a:rPr>
              <a:t>, cit., p. 7.4).</a:t>
            </a:r>
          </a:p>
          <a:p>
            <a:pPr marL="0" indent="0">
              <a:buNone/>
            </a:pPr>
            <a:endParaRPr lang="it-IT" dirty="0"/>
          </a:p>
        </p:txBody>
      </p:sp>
    </p:spTree>
    <p:extLst>
      <p:ext uri="{BB962C8B-B14F-4D97-AF65-F5344CB8AC3E}">
        <p14:creationId xmlns:p14="http://schemas.microsoft.com/office/powerpoint/2010/main" val="1781272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D30E7C-24E4-41EE-8E9F-BDD2F017A525}"/>
              </a:ext>
            </a:extLst>
          </p:cNvPr>
          <p:cNvSpPr>
            <a:spLocks noGrp="1"/>
          </p:cNvSpPr>
          <p:nvPr>
            <p:ph type="title"/>
          </p:nvPr>
        </p:nvSpPr>
        <p:spPr>
          <a:xfrm>
            <a:off x="838200" y="365126"/>
            <a:ext cx="10515600" cy="477086"/>
          </a:xfrm>
        </p:spPr>
        <p:txBody>
          <a:bodyPr>
            <a:normAutofit/>
          </a:bodyPr>
          <a:lstStyle/>
          <a:p>
            <a:pPr algn="ctr"/>
            <a:r>
              <a:rPr lang="it-IT" sz="2400" b="1" dirty="0">
                <a:latin typeface="Garamond" panose="02020404030301010803" pitchFamily="18" charset="0"/>
              </a:rPr>
              <a:t>L’aggiudicazione: caratteri e disciplina</a:t>
            </a:r>
          </a:p>
        </p:txBody>
      </p:sp>
      <p:sp>
        <p:nvSpPr>
          <p:cNvPr id="3" name="Segnaposto contenuto 2">
            <a:extLst>
              <a:ext uri="{FF2B5EF4-FFF2-40B4-BE49-F238E27FC236}">
                <a16:creationId xmlns:a16="http://schemas.microsoft.com/office/drawing/2014/main" id="{0FBF2C17-CD7C-432F-967D-543A664347A6}"/>
              </a:ext>
            </a:extLst>
          </p:cNvPr>
          <p:cNvSpPr>
            <a:spLocks noGrp="1"/>
          </p:cNvSpPr>
          <p:nvPr>
            <p:ph idx="1"/>
          </p:nvPr>
        </p:nvSpPr>
        <p:spPr>
          <a:xfrm>
            <a:off x="376989" y="842212"/>
            <a:ext cx="11618495" cy="5650663"/>
          </a:xfrm>
        </p:spPr>
        <p:txBody>
          <a:bodyPr>
            <a:noAutofit/>
          </a:bodyPr>
          <a:lstStyle/>
          <a:p>
            <a:pPr marL="0" indent="0" algn="just">
              <a:buNone/>
            </a:pPr>
            <a:r>
              <a:rPr lang="it-IT" sz="2000" b="0" i="0" dirty="0">
                <a:effectLst/>
                <a:latin typeface="Garamond" panose="02020404030301010803" pitchFamily="18" charset="0"/>
              </a:rPr>
              <a:t>Come chiarito dal giudice amministrativo, con statuizione avente valore di principio ancorché riferita alla disciplina normativa di cui al D.lgs.. N. 50/2016:</a:t>
            </a:r>
          </a:p>
          <a:p>
            <a:pPr marL="0" indent="0" algn="just">
              <a:buNone/>
            </a:pPr>
            <a:r>
              <a:rPr lang="it-IT" sz="2000" b="0" i="0" dirty="0">
                <a:effectLst/>
                <a:latin typeface="Garamond" panose="02020404030301010803" pitchFamily="18" charset="0"/>
              </a:rPr>
              <a:t>«nelle procedure di affidamento di un appalto </a:t>
            </a:r>
            <a:r>
              <a:rPr lang="it-IT" sz="2000" b="1" i="0" dirty="0">
                <a:effectLst/>
                <a:latin typeface="Garamond" panose="02020404030301010803" pitchFamily="18" charset="0"/>
              </a:rPr>
              <a:t>l'atto ad efficacia esterna conclusivo del procedimento</a:t>
            </a:r>
            <a:r>
              <a:rPr lang="it-IT" sz="2000" b="0" i="0" dirty="0">
                <a:effectLst/>
                <a:latin typeface="Garamond" panose="02020404030301010803" pitchFamily="18" charset="0"/>
              </a:rPr>
              <a:t>, dalla cui emanazione decorre il termine per l'impugnazione degli esiti di gara, è, pacificamente, solo </a:t>
            </a:r>
            <a:r>
              <a:rPr lang="it-IT" sz="2000" b="1" i="0" dirty="0">
                <a:effectLst/>
                <a:latin typeface="Garamond" panose="02020404030301010803" pitchFamily="18" charset="0"/>
              </a:rPr>
              <a:t>l'atto di aggiudicazione definitiva o, secondo la sequenza/denominazione prevista nella normativa vigente, il provvedimento di "aggiudicazione" tout court</a:t>
            </a:r>
            <a:r>
              <a:rPr lang="it-IT" sz="2000" b="0" i="0" dirty="0">
                <a:effectLst/>
                <a:latin typeface="Garamond" panose="02020404030301010803" pitchFamily="18" charset="0"/>
              </a:rPr>
              <a:t>. </a:t>
            </a:r>
          </a:p>
          <a:p>
            <a:pPr marL="0" indent="0" algn="just">
              <a:buNone/>
            </a:pPr>
            <a:r>
              <a:rPr lang="it-IT" sz="2000" b="0" i="0" dirty="0">
                <a:effectLst/>
                <a:latin typeface="Garamond" panose="02020404030301010803" pitchFamily="18" charset="0"/>
              </a:rPr>
              <a:t>Tutti gli atti precedenti, ed in particolare, la cd. 'proposta di aggiudicazione' devono ritenersi di </a:t>
            </a:r>
            <a:r>
              <a:rPr lang="it-IT" sz="2000" b="1" i="0" dirty="0">
                <a:effectLst/>
                <a:latin typeface="Garamond" panose="02020404030301010803" pitchFamily="18" charset="0"/>
              </a:rPr>
              <a:t>natura endoprocedimentale</a:t>
            </a:r>
            <a:r>
              <a:rPr lang="it-IT" sz="2000" b="0" i="0" dirty="0">
                <a:effectLst/>
                <a:latin typeface="Garamond" panose="02020404030301010803" pitchFamily="18" charset="0"/>
              </a:rPr>
              <a:t> ed in quanto tali non possono ritenersi soggetti ad alcun onere di impugnazione, a pena di decadenza, prima dell'emanazione dell'atto conclusivo della procedura. </a:t>
            </a:r>
          </a:p>
          <a:p>
            <a:pPr marL="0" indent="0" algn="just">
              <a:buNone/>
            </a:pPr>
            <a:r>
              <a:rPr lang="it-IT" sz="2000" b="0" i="0" dirty="0">
                <a:effectLst/>
                <a:latin typeface="Garamond" panose="02020404030301010803" pitchFamily="18" charset="0"/>
              </a:rPr>
              <a:t>Sul piano generale, infatti, gli </a:t>
            </a:r>
            <a:r>
              <a:rPr lang="it-IT" sz="2000" b="0" i="0" u="none" strike="noStrike" dirty="0">
                <a:effectLst/>
                <a:latin typeface="Garamond" panose="02020404030301010803" pitchFamily="18" charset="0"/>
                <a:hlinkClick r:id="rId3">
                  <a:extLst>
                    <a:ext uri="{A12FA001-AC4F-418D-AE19-62706E023703}">
                      <ahyp:hlinkClr xmlns:ahyp="http://schemas.microsoft.com/office/drawing/2018/hyperlinkcolor" val="tx"/>
                    </a:ext>
                  </a:extLst>
                </a:hlinkClick>
              </a:rPr>
              <a:t>articoli 32</a:t>
            </a:r>
            <a:r>
              <a:rPr lang="it-IT" sz="2000" b="0" i="0" dirty="0">
                <a:effectLst/>
                <a:latin typeface="Garamond" panose="02020404030301010803" pitchFamily="18" charset="0"/>
              </a:rPr>
              <a:t> e </a:t>
            </a:r>
            <a:r>
              <a:rPr lang="it-IT" sz="2000" b="0" i="0" u="none" strike="noStrike" dirty="0">
                <a:effectLst/>
                <a:latin typeface="Garamond" panose="02020404030301010803" pitchFamily="18" charset="0"/>
                <a:hlinkClick r:id="rId4">
                  <a:extLst>
                    <a:ext uri="{A12FA001-AC4F-418D-AE19-62706E023703}">
                      <ahyp:hlinkClr xmlns:ahyp="http://schemas.microsoft.com/office/drawing/2018/hyperlinkcolor" val="tx"/>
                    </a:ext>
                  </a:extLst>
                </a:hlinkClick>
              </a:rPr>
              <a:t>33</a:t>
            </a:r>
            <a:r>
              <a:rPr lang="it-IT" sz="2000" b="0" i="0" dirty="0">
                <a:effectLst/>
                <a:latin typeface="Garamond" panose="02020404030301010803" pitchFamily="18" charset="0"/>
              </a:rPr>
              <a:t> del </a:t>
            </a:r>
            <a:r>
              <a:rPr lang="it-IT" sz="2000" b="0" i="0" u="none" strike="noStrike" dirty="0" err="1">
                <a:solidFill>
                  <a:srgbClr val="0563C1"/>
                </a:solidFill>
                <a:effectLst/>
                <a:latin typeface="Garamond" panose="02020404030301010803" pitchFamily="18" charset="0"/>
                <a:hlinkClick r:id="rId5">
                  <a:extLst>
                    <a:ext uri="{A12FA001-AC4F-418D-AE19-62706E023703}">
                      <ahyp:hlinkClr xmlns:ahyp="http://schemas.microsoft.com/office/drawing/2018/hyperlinkcolor" val="tx"/>
                    </a:ext>
                  </a:extLst>
                </a:hlinkClick>
              </a:rPr>
              <a:t>D.Lgs.</a:t>
            </a:r>
            <a:r>
              <a:rPr lang="it-IT" sz="2000" b="0" i="0" u="none" strike="noStrike" dirty="0">
                <a:effectLst/>
                <a:latin typeface="Garamond" panose="02020404030301010803" pitchFamily="18" charset="0"/>
                <a:hlinkClick r:id="rId5">
                  <a:extLst>
                    <a:ext uri="{A12FA001-AC4F-418D-AE19-62706E023703}">
                      <ahyp:hlinkClr xmlns:ahyp="http://schemas.microsoft.com/office/drawing/2018/hyperlinkcolor" val="tx"/>
                    </a:ext>
                  </a:extLst>
                </a:hlinkClick>
              </a:rPr>
              <a:t> n. 50 del 2016</a:t>
            </a:r>
            <a:r>
              <a:rPr lang="it-IT" sz="2000" b="0" i="0" dirty="0">
                <a:effectLst/>
                <a:latin typeface="Garamond" panose="02020404030301010803" pitchFamily="18" charset="0"/>
              </a:rPr>
              <a:t>, applicabili ratione temporis, disciplinano le varie fasi delle procedure di affidamento che si articolano, tra l'altro: a) in una proposta di aggiudicazione adottata dal seggio di gara che, ai sensi dell'</a:t>
            </a:r>
            <a:r>
              <a:rPr lang="it-IT" sz="2000" b="0" i="0" u="none" strike="noStrike" dirty="0">
                <a:effectLst/>
                <a:latin typeface="Garamond" panose="02020404030301010803" pitchFamily="18" charset="0"/>
                <a:hlinkClick r:id="rId6">
                  <a:extLst>
                    <a:ext uri="{A12FA001-AC4F-418D-AE19-62706E023703}">
                      <ahyp:hlinkClr xmlns:ahyp="http://schemas.microsoft.com/office/drawing/2018/hyperlinkcolor" val="tx"/>
                    </a:ext>
                  </a:extLst>
                </a:hlinkClick>
              </a:rPr>
              <a:t>articolo 120</a:t>
            </a:r>
            <a:r>
              <a:rPr lang="it-IT" sz="2000" b="0" i="0" dirty="0">
                <a:effectLst/>
                <a:latin typeface="Garamond" panose="02020404030301010803" pitchFamily="18" charset="0"/>
              </a:rPr>
              <a:t>, comma 2 bis ultimo periodo, </a:t>
            </a:r>
            <a:r>
              <a:rPr lang="it-IT" sz="2000" b="0" i="0" u="none" strike="noStrike" dirty="0" err="1">
                <a:solidFill>
                  <a:srgbClr val="0563C1"/>
                </a:solidFill>
                <a:effectLst/>
                <a:latin typeface="Garamond" panose="02020404030301010803" pitchFamily="18" charset="0"/>
                <a:hlinkClick r:id="rId7">
                  <a:extLst>
                    <a:ext uri="{A12FA001-AC4F-418D-AE19-62706E023703}">
                      <ahyp:hlinkClr xmlns:ahyp="http://schemas.microsoft.com/office/drawing/2018/hyperlinkcolor" val="tx"/>
                    </a:ext>
                  </a:extLst>
                </a:hlinkClick>
              </a:rPr>
              <a:t>c.p.a</a:t>
            </a:r>
            <a:r>
              <a:rPr lang="it-IT" sz="2000" b="0" i="0" u="none" strike="noStrike" dirty="0">
                <a:effectLst/>
                <a:latin typeface="Garamond" panose="02020404030301010803" pitchFamily="18" charset="0"/>
                <a:hlinkClick r:id="rId7">
                  <a:extLst>
                    <a:ext uri="{A12FA001-AC4F-418D-AE19-62706E023703}">
                      <ahyp:hlinkClr xmlns:ahyp="http://schemas.microsoft.com/office/drawing/2018/hyperlinkcolor" val="tx"/>
                    </a:ext>
                  </a:extLst>
                </a:hlinkClick>
              </a:rPr>
              <a:t>.</a:t>
            </a:r>
            <a:r>
              <a:rPr lang="it-IT" sz="2000" b="0" i="0" dirty="0">
                <a:effectLst/>
                <a:latin typeface="Garamond" panose="02020404030301010803" pitchFamily="18" charset="0"/>
              </a:rPr>
              <a:t>, non costituisce provvedimento impugnabile (articolo 33, comma 1); b) nell'approvazione della proposta di aggiudicazione da parte dell'organo competente secondo l'ordinamento della stazione appaltante, nel rispetto del termine previsto, decorrente dal ricevimento della proposta di aggiudicazione e che, in mancanza di diverse previsioni, è di 30 giorni (articolo 33, comma 1); c) nell'aggiudicazione, che diviene efficace dopo la verifica in ordine al possesso dei requisiti di partecipazione alla gara (articolo 32, comma 7)» (cfr. Cons. Stato, Sez. V, n. 3452/2023).</a:t>
            </a:r>
            <a:endParaRPr lang="it-IT" sz="2000" dirty="0">
              <a:latin typeface="Garamond" panose="02020404030301010803" pitchFamily="18" charset="0"/>
            </a:endParaRPr>
          </a:p>
        </p:txBody>
      </p:sp>
    </p:spTree>
    <p:extLst>
      <p:ext uri="{BB962C8B-B14F-4D97-AF65-F5344CB8AC3E}">
        <p14:creationId xmlns:p14="http://schemas.microsoft.com/office/powerpoint/2010/main" val="3954913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2BCA9D9-ECC7-4CC7-8BFA-9055E06D54CD}"/>
              </a:ext>
            </a:extLst>
          </p:cNvPr>
          <p:cNvSpPr>
            <a:spLocks noGrp="1"/>
          </p:cNvSpPr>
          <p:nvPr>
            <p:ph idx="1"/>
          </p:nvPr>
        </p:nvSpPr>
        <p:spPr>
          <a:xfrm>
            <a:off x="838200" y="372979"/>
            <a:ext cx="10515600" cy="5803984"/>
          </a:xfrm>
        </p:spPr>
        <p:txBody>
          <a:bodyPr/>
          <a:lstStyle/>
          <a:p>
            <a:pPr marL="0" indent="0" algn="just">
              <a:buNone/>
            </a:pPr>
            <a:r>
              <a:rPr lang="it-IT" dirty="0">
                <a:latin typeface="Garamond" panose="02020404030301010803" pitchFamily="18" charset="0"/>
              </a:rPr>
              <a:t>All’art. 17 del D.lgs. N. 36/2023 si prevede, </a:t>
            </a:r>
            <a:r>
              <a:rPr lang="it-IT" b="1" dirty="0">
                <a:effectLst>
                  <a:outerShdw blurRad="38100" dist="38100" dir="2700000" algn="tl">
                    <a:srgbClr val="000000">
                      <a:alpha val="43137"/>
                    </a:srgbClr>
                  </a:outerShdw>
                </a:effectLst>
                <a:latin typeface="Garamond" panose="02020404030301010803" pitchFamily="18" charset="0"/>
              </a:rPr>
              <a:t>al comma 5</a:t>
            </a:r>
            <a:r>
              <a:rPr lang="it-IT" dirty="0">
                <a:latin typeface="Garamond" panose="02020404030301010803" pitchFamily="18" charset="0"/>
              </a:rPr>
              <a:t>, che:</a:t>
            </a:r>
          </a:p>
          <a:p>
            <a:pPr marL="0" indent="0" algn="just">
              <a:buNone/>
            </a:pPr>
            <a:r>
              <a:rPr lang="it-IT" dirty="0">
                <a:latin typeface="Garamond" panose="02020404030301010803" pitchFamily="18" charset="0"/>
              </a:rPr>
              <a:t> </a:t>
            </a:r>
          </a:p>
          <a:p>
            <a:pPr marL="0" indent="0" algn="just">
              <a:buNone/>
            </a:pPr>
            <a:r>
              <a:rPr lang="it-IT" dirty="0">
                <a:latin typeface="Garamond" panose="02020404030301010803" pitchFamily="18" charset="0"/>
              </a:rPr>
              <a:t>«L'organo preposto alla valutazione delle offerte predispone la proposta di aggiudicazione alla migliore offerta non anomala. L'organo competente a disporre l'aggiudicazione esamina la proposta, e, se la ritiene legittima e conforme all'interesse pubblico, dopo aver verificato il possesso dei requisiti in capo all'offerente, dispone l'aggiudicazione, che è immediatamente efficace.</a:t>
            </a:r>
          </a:p>
        </p:txBody>
      </p:sp>
    </p:spTree>
    <p:extLst>
      <p:ext uri="{BB962C8B-B14F-4D97-AF65-F5344CB8AC3E}">
        <p14:creationId xmlns:p14="http://schemas.microsoft.com/office/powerpoint/2010/main" val="3230142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548C715-EAD4-4BC9-A37E-0E0A1E196315}"/>
              </a:ext>
            </a:extLst>
          </p:cNvPr>
          <p:cNvSpPr>
            <a:spLocks noGrp="1"/>
          </p:cNvSpPr>
          <p:nvPr>
            <p:ph idx="1"/>
          </p:nvPr>
        </p:nvSpPr>
        <p:spPr>
          <a:xfrm>
            <a:off x="838200" y="216568"/>
            <a:ext cx="10515600" cy="5960395"/>
          </a:xfrm>
        </p:spPr>
        <p:txBody>
          <a:bodyPr>
            <a:normAutofit/>
          </a:bodyPr>
          <a:lstStyle/>
          <a:p>
            <a:pPr marL="0" marR="0" indent="0" algn="just">
              <a:lnSpc>
                <a:spcPts val="2600"/>
              </a:lnSpc>
              <a:spcBef>
                <a:spcPts val="0"/>
              </a:spcBef>
              <a:spcAft>
                <a:spcPts val="0"/>
              </a:spcAft>
              <a:buNone/>
            </a:pPr>
            <a:r>
              <a:rPr lang="it-IT" sz="1800" b="0" i="0" dirty="0">
                <a:effectLst/>
                <a:latin typeface="Garamond" panose="02020404030301010803" pitchFamily="18" charset="0"/>
              </a:rPr>
              <a:t>Come chiarito dal giudice amministrativo, chiamato a pronunciarsi sulla portata della norma in esame:</a:t>
            </a:r>
            <a:endParaRPr lang="it-IT" sz="1800" dirty="0">
              <a:latin typeface="Garamond" panose="02020404030301010803" pitchFamily="18" charset="0"/>
            </a:endParaRPr>
          </a:p>
          <a:p>
            <a:pPr marL="0" marR="0" algn="just">
              <a:lnSpc>
                <a:spcPts val="2600"/>
              </a:lnSpc>
              <a:spcBef>
                <a:spcPts val="0"/>
              </a:spcBef>
              <a:spcAft>
                <a:spcPts val="0"/>
              </a:spcAft>
            </a:pPr>
            <a:r>
              <a:rPr lang="it-IT" sz="1800" b="0" i="0" dirty="0">
                <a:effectLst/>
                <a:latin typeface="Garamond" panose="02020404030301010803" pitchFamily="18" charset="0"/>
              </a:rPr>
              <a:t>Quest’ultima disposizione, al primo periodo, D.lgs. n. 36/2023 precisa che </a:t>
            </a:r>
            <a:r>
              <a:rPr lang="it-IT" sz="1800" b="1" i="0" dirty="0">
                <a:effectLst/>
                <a:latin typeface="Garamond" panose="02020404030301010803" pitchFamily="18" charset="0"/>
              </a:rPr>
              <a:t>“</a:t>
            </a:r>
            <a:r>
              <a:rPr lang="it-IT" sz="1800" b="1" i="1" dirty="0">
                <a:effectLst/>
                <a:latin typeface="Garamond" panose="02020404030301010803" pitchFamily="18" charset="0"/>
              </a:rPr>
              <a:t>l’organo preposto alla valutazione delle offerte</a:t>
            </a:r>
            <a:r>
              <a:rPr lang="it-IT" sz="1800" b="1" i="0" dirty="0">
                <a:effectLst/>
                <a:latin typeface="Garamond" panose="02020404030301010803" pitchFamily="18" charset="0"/>
              </a:rPr>
              <a:t>” </a:t>
            </a:r>
            <a:r>
              <a:rPr lang="it-IT" sz="1800" b="0" i="0" dirty="0">
                <a:effectLst/>
                <a:latin typeface="Garamond" panose="02020404030301010803" pitchFamily="18" charset="0"/>
              </a:rPr>
              <a:t>(nel caso del criterio dell’offerta economicamente più vantaggiosa la commissione di gara o nel caso del criterio del maggior ribasso il RUP o il Responsabile di fase, come qui avvenuto, sui verbali predisposti dal seggio di gara) “</a:t>
            </a:r>
            <a:r>
              <a:rPr lang="it-IT" sz="1800" b="0" i="1" dirty="0">
                <a:effectLst/>
                <a:latin typeface="Garamond" panose="02020404030301010803" pitchFamily="18" charset="0"/>
              </a:rPr>
              <a:t>predispone la proposta di aggiudicazione alla migliore offerta non anomala</a:t>
            </a:r>
            <a:r>
              <a:rPr lang="it-IT" sz="1800" b="0" i="0" dirty="0">
                <a:effectLst/>
                <a:latin typeface="Garamond" panose="02020404030301010803" pitchFamily="18" charset="0"/>
              </a:rPr>
              <a:t>”;</a:t>
            </a:r>
          </a:p>
          <a:p>
            <a:pPr marL="0" marR="0" algn="just">
              <a:lnSpc>
                <a:spcPts val="2600"/>
              </a:lnSpc>
              <a:spcBef>
                <a:spcPts val="0"/>
              </a:spcBef>
              <a:spcAft>
                <a:spcPts val="0"/>
              </a:spcAft>
            </a:pPr>
            <a:r>
              <a:rPr lang="it-IT" sz="1800" b="0" i="0" dirty="0">
                <a:effectLst/>
                <a:latin typeface="Garamond" panose="02020404030301010803" pitchFamily="18" charset="0"/>
              </a:rPr>
              <a:t>Il secondo periodo del comma in commento, laddove prevede che “</a:t>
            </a:r>
            <a:r>
              <a:rPr lang="it-IT" sz="1800" b="0" i="1" dirty="0">
                <a:effectLst/>
                <a:latin typeface="Garamond" panose="02020404030301010803" pitchFamily="18" charset="0"/>
              </a:rPr>
              <a:t>L’organo competente a disporre l’aggiudicazione esamina la proposta, e, </a:t>
            </a:r>
            <a:r>
              <a:rPr lang="it-IT" sz="1800" b="1" i="1" dirty="0">
                <a:effectLst>
                  <a:outerShdw blurRad="38100" dist="38100" dir="2700000" algn="tl">
                    <a:srgbClr val="000000">
                      <a:alpha val="43137"/>
                    </a:srgbClr>
                  </a:outerShdw>
                </a:effectLst>
                <a:latin typeface="Garamond" panose="02020404030301010803" pitchFamily="18" charset="0"/>
              </a:rPr>
              <a:t>se la ritiene legittima e conforme all’interesse pubblico</a:t>
            </a:r>
            <a:r>
              <a:rPr lang="it-IT" sz="1800" b="0" i="1" dirty="0">
                <a:effectLst/>
                <a:latin typeface="Garamond" panose="02020404030301010803" pitchFamily="18" charset="0"/>
              </a:rPr>
              <a:t>, dopo aver verificato il possesso dei requisiti in capo all’offerente, dispone l’aggiudicazione, che è immediatamente efficace</a:t>
            </a:r>
            <a:r>
              <a:rPr lang="it-IT" sz="1800" b="0" i="0" dirty="0">
                <a:effectLst/>
                <a:latin typeface="Garamond" panose="02020404030301010803" pitchFamily="18" charset="0"/>
              </a:rPr>
              <a:t>”, si riferisce al RUP con poteri a valenza esterna, ma può anche ipotizzarsi -ed è ciò che si è verificato in concreto- un procedimento che si sviluppa fisiologicamente con una proposta di determinazione di aggiudicazione (o atto equivalente) predisposta dal Responsabile di fase per il proprio dirigente/responsabile del servizio, unico organo in questo caso abilitato a manifestare all’esterno la volontà dell’Ente (v. anche all.I.2 al D.lgs. n. 36/2023).</a:t>
            </a:r>
          </a:p>
          <a:p>
            <a:pPr marL="0" marR="0" algn="just">
              <a:lnSpc>
                <a:spcPts val="2600"/>
              </a:lnSpc>
              <a:spcBef>
                <a:spcPts val="0"/>
              </a:spcBef>
              <a:spcAft>
                <a:spcPts val="0"/>
              </a:spcAft>
            </a:pPr>
            <a:r>
              <a:rPr lang="it-IT" sz="1800" b="1" i="0" dirty="0">
                <a:effectLst/>
                <a:latin typeface="Garamond" panose="02020404030301010803" pitchFamily="18" charset="0"/>
              </a:rPr>
              <a:t>La “novità” </a:t>
            </a:r>
            <a:r>
              <a:rPr lang="it-IT" sz="1800" b="0" i="0" dirty="0">
                <a:effectLst/>
                <a:latin typeface="Garamond" panose="02020404030301010803" pitchFamily="18" charset="0"/>
              </a:rPr>
              <a:t>rispetto alla precedente disciplina di cui all’art. 32 D.lgs. n. 50/2016 concerne la sequenza procedimentale afferente l’affidamento dell’appalto, </a:t>
            </a:r>
            <a:r>
              <a:rPr lang="it-IT" sz="1800" b="1" i="0" dirty="0">
                <a:effectLst/>
                <a:latin typeface="Garamond" panose="02020404030301010803" pitchFamily="18" charset="0"/>
              </a:rPr>
              <a:t>essendo scomparso dall’ordito normativo il “doppio” passaggio dell’aggiudicazione non efficace e la successiva (post verifica positiva sul possesso dei requisiti) dell’aggiudicazione efficace.</a:t>
            </a:r>
          </a:p>
          <a:p>
            <a:pPr marL="0" indent="0">
              <a:buNone/>
            </a:pPr>
            <a:endParaRPr lang="it-IT" dirty="0"/>
          </a:p>
        </p:txBody>
      </p:sp>
    </p:spTree>
    <p:extLst>
      <p:ext uri="{BB962C8B-B14F-4D97-AF65-F5344CB8AC3E}">
        <p14:creationId xmlns:p14="http://schemas.microsoft.com/office/powerpoint/2010/main" val="1993738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0B380CCB-1A00-42D8-B4BD-354457D25E54}"/>
              </a:ext>
            </a:extLst>
          </p:cNvPr>
          <p:cNvSpPr>
            <a:spLocks noGrp="1"/>
          </p:cNvSpPr>
          <p:nvPr>
            <p:ph idx="1"/>
          </p:nvPr>
        </p:nvSpPr>
        <p:spPr>
          <a:xfrm>
            <a:off x="838200" y="360363"/>
            <a:ext cx="10515600" cy="5816600"/>
          </a:xfrm>
        </p:spPr>
        <p:txBody>
          <a:bodyPr>
            <a:normAutofit fontScale="77500" lnSpcReduction="20000"/>
          </a:bodyPr>
          <a:lstStyle/>
          <a:p>
            <a:pPr algn="just" fontAlgn="base"/>
            <a:r>
              <a:rPr lang="it-IT" b="0" i="0" dirty="0">
                <a:effectLst/>
                <a:latin typeface="Garamond" panose="02020404030301010803" pitchFamily="18" charset="0"/>
              </a:rPr>
              <a:t>Il successivo art. 18, comma 3, prevede un termine dilatorio (</a:t>
            </a:r>
            <a:r>
              <a:rPr lang="it-IT" b="1" i="0" dirty="0">
                <a:effectLst/>
                <a:latin typeface="Garamond" panose="02020404030301010803" pitchFamily="18" charset="0"/>
              </a:rPr>
              <a:t>c.d. standstill sostanziale</a:t>
            </a:r>
            <a:r>
              <a:rPr lang="it-IT" b="0" i="0" dirty="0">
                <a:effectLst/>
                <a:latin typeface="Garamond" panose="02020404030301010803" pitchFamily="18" charset="0"/>
              </a:rPr>
              <a:t>) di 35 giorni dall’invio dell’ultima delle comunicazioni del provvedimento di aggiudicazione, prima del quale le SA non possono stipulare il contratto. </a:t>
            </a:r>
          </a:p>
          <a:p>
            <a:pPr algn="just" fontAlgn="base"/>
            <a:r>
              <a:rPr lang="it-IT" b="0" i="0" dirty="0">
                <a:effectLst/>
                <a:latin typeface="Garamond" panose="02020404030301010803" pitchFamily="18" charset="0"/>
              </a:rPr>
              <a:t>Tale termine è stato coordinato con il termine previsto per la presentazione di ricorsi giurisdizionali (30 giorni), al fine di assicurare che la stipula del contratto intervenga quando l’aggiudicazione sia divenuta inoppugnabile. </a:t>
            </a:r>
          </a:p>
          <a:p>
            <a:pPr algn="just" fontAlgn="base"/>
            <a:r>
              <a:rPr lang="it-IT" b="0" i="0" dirty="0">
                <a:effectLst/>
                <a:latin typeface="Garamond" panose="02020404030301010803" pitchFamily="18" charset="0"/>
              </a:rPr>
              <a:t>Il comma 4 dell’art. 18 introduce un secondo termine dilatorio (</a:t>
            </a:r>
            <a:r>
              <a:rPr lang="it-IT" b="1" i="0" dirty="0">
                <a:effectLst/>
                <a:latin typeface="Garamond" panose="02020404030301010803" pitchFamily="18" charset="0"/>
              </a:rPr>
              <a:t>c.d. standstill processuale</a:t>
            </a:r>
            <a:r>
              <a:rPr lang="it-IT" b="0" i="0" dirty="0">
                <a:effectLst/>
                <a:latin typeface="Garamond" panose="02020404030301010803" pitchFamily="18" charset="0"/>
              </a:rPr>
              <a:t>), sicché se è proposto ricorso avverso l’aggiudicazione con contestuale domanda cautelare, non può procedersi con la stipula del contratto dal momento della notificazione dell’istanza cautelare alla SA fino alla pubblicazione del provvedimento cautelare di primo grado o del dispositivo o della sentenza di primo grado, in caso di decisione del merito all’udienza cautelare. Tale previsione mira a rafforzare la tutela del concorrente non aggiudicatario predisposta dal comma 3, posto che, in caso di proposizione di un ricorso giurisdizionale, la SA non potrà comunque addivenire alla stipula del contratto decorsi i 35 giorni (art. 18 comma 3), dovendo attendere la definizione del procedimento cautelare.</a:t>
            </a:r>
          </a:p>
          <a:p>
            <a:pPr algn="just" fontAlgn="base"/>
            <a:r>
              <a:rPr lang="it-IT" b="0" i="0" dirty="0">
                <a:effectLst/>
                <a:latin typeface="Garamond" panose="02020404030301010803" pitchFamily="18" charset="0"/>
              </a:rPr>
              <a:t>Alla luce delle previsioni sopra richiamate, pertanto, è possibile procedere all’aggiudicazione solo </a:t>
            </a:r>
            <a:r>
              <a:rPr lang="it-IT" b="1" i="0" dirty="0">
                <a:effectLst/>
                <a:latin typeface="Garamond" panose="02020404030301010803" pitchFamily="18" charset="0"/>
              </a:rPr>
              <a:t>DOPO</a:t>
            </a:r>
            <a:r>
              <a:rPr lang="it-IT" b="0" i="0" dirty="0">
                <a:effectLst/>
                <a:latin typeface="Garamond" panose="02020404030301010803" pitchFamily="18" charset="0"/>
              </a:rPr>
              <a:t> che la stazioni appaltante abbia verificato il possesso dei requisisti in capo all’offerente (si veda nel dettaglio quanto disposto dal sopra citato articolo 17, comma 5) e dopo aver vagliato la legittimità della proposta e la sua conformità all’interesse pubblico.</a:t>
            </a:r>
            <a:endParaRPr lang="it-IT" dirty="0">
              <a:latin typeface="Garamond" panose="02020404030301010803" pitchFamily="18" charset="0"/>
            </a:endParaRPr>
          </a:p>
        </p:txBody>
      </p:sp>
    </p:spTree>
    <p:extLst>
      <p:ext uri="{BB962C8B-B14F-4D97-AF65-F5344CB8AC3E}">
        <p14:creationId xmlns:p14="http://schemas.microsoft.com/office/powerpoint/2010/main" val="750821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154C3-C47F-4060-8EB4-5FDF19071E22}"/>
              </a:ext>
            </a:extLst>
          </p:cNvPr>
          <p:cNvSpPr>
            <a:spLocks noGrp="1"/>
          </p:cNvSpPr>
          <p:nvPr>
            <p:ph idx="1"/>
          </p:nvPr>
        </p:nvSpPr>
        <p:spPr>
          <a:xfrm>
            <a:off x="838200" y="379828"/>
            <a:ext cx="10515600" cy="5797135"/>
          </a:xfrm>
        </p:spPr>
        <p:txBody>
          <a:bodyPr>
            <a:normAutofit lnSpcReduction="10000"/>
          </a:bodyPr>
          <a:lstStyle/>
          <a:p>
            <a:pPr marL="0" indent="0" algn="just">
              <a:buNone/>
            </a:pPr>
            <a:r>
              <a:rPr lang="it-IT" sz="2000" b="1" u="sng" dirty="0">
                <a:latin typeface="Garamond" panose="02020404030301010803" pitchFamily="18" charset="0"/>
              </a:rPr>
              <a:t>Il comma 1 dell’art. 93</a:t>
            </a:r>
            <a:r>
              <a:rPr lang="it-IT" sz="2000" dirty="0">
                <a:latin typeface="Garamond" panose="02020404030301010803" pitchFamily="18" charset="0"/>
              </a:rPr>
              <a:t> prevede che: «</a:t>
            </a:r>
            <a:r>
              <a:rPr lang="it-IT" sz="2000" i="1" dirty="0">
                <a:latin typeface="Garamond" panose="02020404030301010803" pitchFamily="18" charset="0"/>
              </a:rPr>
              <a:t>Ai fini della selezione della migliore offerta nelle procedure di aggiudicazione di contratti di appalti con il criterio dell'offerta economicamente più vantaggiosa, dopo la scadenza del termine per la presentazione delle offerte, è nominata una commissione giudicatrice, che, su richiesta del RUP, svolge anche attività di supporto per la verifica dell'anomalia</a:t>
            </a:r>
            <a:r>
              <a:rPr lang="it-IT" sz="2000" dirty="0">
                <a:latin typeface="Garamond" panose="02020404030301010803" pitchFamily="18" charset="0"/>
              </a:rPr>
              <a:t>»</a:t>
            </a:r>
          </a:p>
          <a:p>
            <a:pPr marL="0" indent="0" algn="just">
              <a:buNone/>
            </a:pPr>
            <a:r>
              <a:rPr lang="it-IT" sz="2000" dirty="0">
                <a:effectLst/>
                <a:latin typeface="Garamond" panose="02020404030301010803" pitchFamily="18" charset="0"/>
                <a:ea typeface="Calibri" panose="020F0502020204030204" pitchFamily="34" charset="0"/>
                <a:cs typeface="Times New Roman" panose="02020603050405020304" pitchFamily="18" charset="0"/>
              </a:rPr>
              <a:t>Da tale disposizione si desume che:</a:t>
            </a:r>
          </a:p>
          <a:p>
            <a:pPr algn="just"/>
            <a:r>
              <a:rPr lang="it-IT" sz="2000" dirty="0">
                <a:effectLst/>
                <a:latin typeface="Garamond" panose="02020404030301010803" pitchFamily="18" charset="0"/>
                <a:ea typeface="Calibri" panose="020F0502020204030204" pitchFamily="34" charset="0"/>
                <a:cs typeface="Times New Roman" panose="02020603050405020304" pitchFamily="18" charset="0"/>
              </a:rPr>
              <a:t>la commissione giudicatrice assolve alla funzione di selezionare l’offerta migliore nelle procedure di aggiudicazione di appalti pubblici con il criterio dell’offerta economicamente più vantaggiosa;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2000" dirty="0">
                <a:effectLst/>
                <a:latin typeface="Garamond" panose="02020404030301010803" pitchFamily="18" charset="0"/>
                <a:ea typeface="Calibri" panose="020F0502020204030204" pitchFamily="34" charset="0"/>
                <a:cs typeface="Times New Roman" panose="02020603050405020304" pitchFamily="18" charset="0"/>
              </a:rPr>
              <a:t>la norma conferma la regola per cui la nomina della commissione giudicatrice deve avvenire </a:t>
            </a:r>
            <a:r>
              <a:rPr lang="it-IT" sz="2000" b="1" u="sng" dirty="0">
                <a:effectLst/>
                <a:latin typeface="Garamond" panose="02020404030301010803" pitchFamily="18" charset="0"/>
                <a:ea typeface="Calibri" panose="020F0502020204030204" pitchFamily="34" charset="0"/>
                <a:cs typeface="Times New Roman" panose="02020603050405020304" pitchFamily="18" charset="0"/>
              </a:rPr>
              <a:t>dopo</a:t>
            </a:r>
            <a:r>
              <a:rPr lang="it-IT" sz="2000" dirty="0">
                <a:effectLst/>
                <a:latin typeface="Garamond" panose="02020404030301010803" pitchFamily="18" charset="0"/>
                <a:ea typeface="Calibri" panose="020F0502020204030204" pitchFamily="34" charset="0"/>
                <a:cs typeface="Times New Roman" panose="02020603050405020304" pitchFamily="18" charset="0"/>
              </a:rPr>
              <a:t> la scadenza del termine di presentazione delle offerte analogamente a quanto previsto dal vecchio codice. Infatti come affermato dal Consiglio di Stato (AP. N. 13/2013) la posteriorità della nomina dei commissari rispetto alla scadenza del termine di presentazione delle offerte costituisce espressione dei principi di buona amministrazione e imparzialità dell’attività della PA poiché previene o comunque ostacola eventuali condotte collusive o altri comportamenti illeciti preordinati a influenzare l’operato valutativo della stazione appaltante.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2000" dirty="0">
                <a:effectLst/>
                <a:latin typeface="Garamond" panose="02020404030301010803" pitchFamily="18" charset="0"/>
                <a:ea typeface="Calibri" panose="020F0502020204030204" pitchFamily="34" charset="0"/>
                <a:cs typeface="Times New Roman" panose="02020603050405020304" pitchFamily="18" charset="0"/>
              </a:rPr>
              <a:t>la commissione giudicatrice possa essere chiamata dal RUP a svolgere attività di supporto ai fini della verifica di anomalia dell’offerta, dunque in una fase successiva a quella di valutazione delle offerte e assegnazione del punteggio tecnico, chiarendosi ulteriormente che il RUP è il dominus esclusivo del subprocedimento volto alla verifica della complessiva sostenibilità ed affidabilità delle offerte.</a:t>
            </a:r>
            <a:endParaRPr lang="it-IT" sz="2000" dirty="0">
              <a:latin typeface="Garamond" panose="02020404030301010803" pitchFamily="18" charset="0"/>
            </a:endParaRPr>
          </a:p>
        </p:txBody>
      </p:sp>
    </p:spTree>
    <p:extLst>
      <p:ext uri="{BB962C8B-B14F-4D97-AF65-F5344CB8AC3E}">
        <p14:creationId xmlns:p14="http://schemas.microsoft.com/office/powerpoint/2010/main" val="183303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B56CF7-A6AE-40A9-83F7-7CAF1566CA48}"/>
              </a:ext>
            </a:extLst>
          </p:cNvPr>
          <p:cNvSpPr>
            <a:spLocks noGrp="1"/>
          </p:cNvSpPr>
          <p:nvPr>
            <p:ph idx="1"/>
          </p:nvPr>
        </p:nvSpPr>
        <p:spPr>
          <a:xfrm>
            <a:off x="225084" y="239151"/>
            <a:ext cx="11760590" cy="6443003"/>
          </a:xfrm>
        </p:spPr>
        <p:txBody>
          <a:bodyPr>
            <a:noAutofit/>
          </a:bodyPr>
          <a:lstStyle/>
          <a:p>
            <a:pPr marL="0" indent="0" algn="just">
              <a:buNone/>
            </a:pPr>
            <a:r>
              <a:rPr lang="it-IT" sz="1800" b="1" dirty="0">
                <a:latin typeface="Garamond" panose="02020404030301010803" pitchFamily="18" charset="0"/>
              </a:rPr>
              <a:t>Il comma 2 dell’art. 93 </a:t>
            </a:r>
            <a:r>
              <a:rPr lang="it-IT" sz="1800" dirty="0">
                <a:latin typeface="Garamond" panose="02020404030301010803" pitchFamily="18" charset="0"/>
              </a:rPr>
              <a:t>prevede che: </a:t>
            </a:r>
            <a:r>
              <a:rPr lang="it-IT" sz="1800" i="1" dirty="0">
                <a:latin typeface="Garamond" panose="02020404030301010803" pitchFamily="18" charset="0"/>
              </a:rPr>
              <a:t>«La commissione è composta da un numero dispari di componenti, in numero massimo di cinque, esperti nello specifico settore cui si riferisce l'oggetto del contratto. Possono essere nominati componenti supplenti».</a:t>
            </a:r>
          </a:p>
          <a:p>
            <a:pPr marL="0" indent="0" algn="just">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La norma riproduce sostanzialmente quanto in precedenza stabilito dall’art. 77, comma 2, del D.lgs. n. 50/2016 con l’aggiunta della facoltà di nomina di componenti supplenti. </a:t>
            </a:r>
            <a:r>
              <a:rPr lang="it-IT" sz="1800" dirty="0">
                <a:latin typeface="Garamond" panose="02020404030301010803" pitchFamily="18" charset="0"/>
                <a:ea typeface="Calibri" panose="020F0502020204030204" pitchFamily="34" charset="0"/>
                <a:cs typeface="Times New Roman" panose="02020603050405020304" pitchFamily="18" charset="0"/>
              </a:rPr>
              <a:t>La previsione </a:t>
            </a:r>
            <a:r>
              <a:rPr lang="it-IT" sz="1800" dirty="0">
                <a:effectLst/>
                <a:latin typeface="Garamond" panose="02020404030301010803" pitchFamily="18" charset="0"/>
                <a:ea typeface="Calibri" panose="020F0502020204030204" pitchFamily="34" charset="0"/>
                <a:cs typeface="Times New Roman" panose="02020603050405020304" pitchFamily="18" charset="0"/>
              </a:rPr>
              <a:t>del numero dispari è mira ad evitare situazioni di stallo decisionale, così come la fissazione di un numero massimo di componenti risponde ad esigenze di snellezza procedurale e di contenimento degli oneri. </a:t>
            </a:r>
          </a:p>
          <a:p>
            <a:pPr marL="0" indent="0" algn="just">
              <a:buNone/>
            </a:pPr>
            <a:r>
              <a:rPr lang="it-IT" sz="1800" dirty="0">
                <a:latin typeface="Garamond" panose="02020404030301010803" pitchFamily="18" charset="0"/>
                <a:cs typeface="Times New Roman" panose="02020603050405020304" pitchFamily="18" charset="0"/>
              </a:rPr>
              <a:t>Quanto al requisito della </a:t>
            </a:r>
            <a:r>
              <a:rPr lang="it-IT" sz="1800" b="1" dirty="0">
                <a:latin typeface="Garamond" panose="02020404030301010803" pitchFamily="18" charset="0"/>
                <a:cs typeface="Times New Roman" panose="02020603050405020304" pitchFamily="18" charset="0"/>
              </a:rPr>
              <a:t>esperienza nello specifico settore cui si riferisce l’oggetto </a:t>
            </a:r>
            <a:r>
              <a:rPr lang="it-IT" sz="1800" dirty="0">
                <a:latin typeface="Garamond" panose="02020404030301010803" pitchFamily="18" charset="0"/>
                <a:cs typeface="Times New Roman" panose="02020603050405020304" pitchFamily="18" charset="0"/>
              </a:rPr>
              <a:t>richiesto dalla norma e di cui devono essere muniti i commissari </a:t>
            </a:r>
            <a:r>
              <a:rPr lang="it-IT" sz="1800" dirty="0">
                <a:latin typeface="Garamond" panose="02020404030301010803" pitchFamily="18" charset="0"/>
              </a:rPr>
              <a:t> può aversi riguardo a quanto statuito dal giudice amministrativo nella vigenza della omologa previsione dell’art. 77 del D.lgs. N. 50/2016 ovvero che:</a:t>
            </a:r>
          </a:p>
          <a:p>
            <a:pPr algn="just"/>
            <a:r>
              <a:rPr lang="it-IT" sz="1800" dirty="0">
                <a:latin typeface="Garamond" panose="02020404030301010803" pitchFamily="18" charset="0"/>
              </a:rPr>
              <a:t>«la competenza ed esperienza richieste ai commissari deve essere riferita ad </a:t>
            </a:r>
            <a:r>
              <a:rPr lang="it-IT" sz="1800" b="1" dirty="0">
                <a:latin typeface="Garamond" panose="02020404030301010803" pitchFamily="18" charset="0"/>
              </a:rPr>
              <a:t>aree tematiche omogenee </a:t>
            </a:r>
            <a:r>
              <a:rPr lang="it-IT" sz="1800" dirty="0">
                <a:latin typeface="Garamond" panose="02020404030301010803" pitchFamily="18" charset="0"/>
              </a:rPr>
              <a:t>e non anche alle singole e specifiche attività oggetto dell'appalto (Cons. Stato, sez. V, 11/9/2019 n. 6135; Cons. Stato, V, 18 luglio 2019, n. 5058; Cons. Stato, V, 1 ottobre 2018 n. 5603; id., IV, 20 aprile 2016, n. 1556; id., V, 18 giugno 2018, n. 3721, 15 gennaio 2018, n. 181, 11 dicembre 2017, n. 5830). </a:t>
            </a:r>
          </a:p>
          <a:p>
            <a:pPr algn="just"/>
            <a:r>
              <a:rPr lang="it-IT" sz="1800" dirty="0">
                <a:latin typeface="Garamond" panose="02020404030301010803" pitchFamily="18" charset="0"/>
              </a:rPr>
              <a:t>Non è richiesta, cioè, una perfetta corrispondenza tra la competenza dei membri della commissione, anche cumulativamente considerata, ed i diversi ambiti materiali che concorrono alla integrazione del complessivo oggetto del contratto (cfr., da ultimo, Consiglio di Stato, sez. V, 28/10/2021, n. 7235; Consiglio di Stato sez. III, 28/06/2019, n.4458 Consiglio di Stato, Sezione III, 24 aprile 2019, n. 2638). </a:t>
            </a:r>
          </a:p>
          <a:p>
            <a:pPr algn="just"/>
            <a:r>
              <a:rPr lang="it-IT" sz="1800" dirty="0">
                <a:latin typeface="Garamond" panose="02020404030301010803" pitchFamily="18" charset="0"/>
              </a:rPr>
              <a:t>Inoltre va considerata la “necessità di riferire l’attributo delle “specifiche competenze” non già a ciascun singolo componente, bensì alla Commissione nel suo complesso”. In tale prospettiva è pacifico che la presenza di componenti portatori di diverse esperienze professionali, </a:t>
            </a:r>
            <a:r>
              <a:rPr lang="it-IT" sz="1800" b="1" dirty="0">
                <a:latin typeface="Garamond" panose="02020404030301010803" pitchFamily="18" charset="0"/>
              </a:rPr>
              <a:t>sia di natura gestionale ed amministrativa sia di natura tecnica</a:t>
            </a:r>
            <a:r>
              <a:rPr lang="it-IT" sz="1800" dirty="0">
                <a:latin typeface="Garamond" panose="02020404030301010803" pitchFamily="18" charset="0"/>
              </a:rPr>
              <a:t>, risponde, in un rapporto di complementarietà, alle esigenze valutative imposte dall'oggetto della gara d'appalto (cfr. Consiglio di Stato, Sezione VI, 10 giugno 2013, n. 3203) di guisa che è in relazione allo specifico contesto di gara che va apprezzato il requisito della professionalità dei commissari» (cfr. Cons. Stato, Sez. III n. 6366/2020).</a:t>
            </a:r>
          </a:p>
        </p:txBody>
      </p:sp>
    </p:spTree>
    <p:extLst>
      <p:ext uri="{BB962C8B-B14F-4D97-AF65-F5344CB8AC3E}">
        <p14:creationId xmlns:p14="http://schemas.microsoft.com/office/powerpoint/2010/main" val="346832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34DF6E2-04FF-43C3-B6EA-5BE70F126E46}"/>
              </a:ext>
            </a:extLst>
          </p:cNvPr>
          <p:cNvSpPr>
            <a:spLocks noGrp="1"/>
          </p:cNvSpPr>
          <p:nvPr>
            <p:ph idx="1"/>
          </p:nvPr>
        </p:nvSpPr>
        <p:spPr>
          <a:xfrm>
            <a:off x="801858" y="351691"/>
            <a:ext cx="10705514" cy="6175717"/>
          </a:xfrm>
        </p:spPr>
        <p:txBody>
          <a:bodyPr>
            <a:normAutofit fontScale="77500" lnSpcReduction="20000"/>
          </a:bodyPr>
          <a:lstStyle/>
          <a:p>
            <a:pPr marL="0" indent="0" algn="just">
              <a:buNone/>
            </a:pPr>
            <a:r>
              <a:rPr lang="it-IT" sz="1900" b="1" dirty="0">
                <a:effectLst>
                  <a:outerShdw blurRad="38100" dist="38100" dir="2700000" algn="tl">
                    <a:srgbClr val="000000">
                      <a:alpha val="43137"/>
                    </a:srgbClr>
                  </a:outerShdw>
                </a:effectLst>
                <a:latin typeface="Garamond" panose="02020404030301010803" pitchFamily="18" charset="0"/>
              </a:rPr>
              <a:t>Il comma 3 prevede </a:t>
            </a:r>
            <a:r>
              <a:rPr lang="it-IT" sz="1900" dirty="0">
                <a:latin typeface="Garamond" panose="02020404030301010803" pitchFamily="18" charset="0"/>
              </a:rPr>
              <a:t>che: </a:t>
            </a:r>
            <a:r>
              <a:rPr lang="it-IT" sz="1900" i="1" dirty="0">
                <a:latin typeface="Garamond" panose="02020404030301010803" pitchFamily="18" charset="0"/>
              </a:rPr>
              <a:t>«La commissione è presieduta e composta da dipendenti della stazione appaltante o delle amministrazioni beneficiarie dell'intervento, in possesso del necessario inquadramento giuridico e di adeguate competenze professionali. </a:t>
            </a:r>
            <a:r>
              <a:rPr lang="it-IT" sz="1900" b="1" i="1" dirty="0">
                <a:latin typeface="Garamond" panose="02020404030301010803" pitchFamily="18" charset="0"/>
              </a:rPr>
              <a:t>Della commissione giudicatrice può far parte il RUP</a:t>
            </a:r>
            <a:r>
              <a:rPr lang="it-IT" sz="1900" i="1" dirty="0">
                <a:latin typeface="Garamond" panose="02020404030301010803" pitchFamily="18" charset="0"/>
              </a:rPr>
              <a:t>. In mancanza di adeguate professionalità in organico, la stazione appaltante può scegliere il Presidente e i singoli componenti della commissione anche tra funzionari di altre amministrazioni e, in caso di documentata indisponibilità, tra professionisti esterni. Le nomine di cui al presente comma sono compiute secondo criteri di trasparenza, competenza e rotazione».</a:t>
            </a:r>
          </a:p>
          <a:p>
            <a:pPr marL="0" indent="0" algn="just">
              <a:lnSpc>
                <a:spcPct val="107000"/>
              </a:lnSpc>
              <a:spcAft>
                <a:spcPts val="800"/>
              </a:spcAft>
              <a:buNone/>
            </a:pPr>
            <a:r>
              <a:rPr lang="it-IT" sz="1900" dirty="0">
                <a:effectLst/>
                <a:latin typeface="Garamond" panose="02020404030301010803" pitchFamily="18" charset="0"/>
                <a:ea typeface="Calibri" panose="020F0502020204030204" pitchFamily="34" charset="0"/>
                <a:cs typeface="Times New Roman" panose="02020603050405020304" pitchFamily="18" charset="0"/>
              </a:rPr>
              <a:t>La norma segna il definitivo abbandono dell’esperimento dell’albo nazionale dei commissari di gara, prevedendo che la commissione sia presieduta e composta da dipendenti della stazione appaltante o delle amministrazioni beneficiarie dell’intervento, purché in possesso del necessario inquadramento giuridico e di adeguate competenze professionali. </a:t>
            </a:r>
          </a:p>
          <a:p>
            <a:pPr marL="0" indent="0" algn="just">
              <a:lnSpc>
                <a:spcPct val="107000"/>
              </a:lnSpc>
              <a:spcAft>
                <a:spcPts val="800"/>
              </a:spcAft>
              <a:buNone/>
            </a:pPr>
            <a:r>
              <a:rPr lang="it-IT" sz="1900" dirty="0">
                <a:latin typeface="Garamond" panose="02020404030301010803" pitchFamily="18" charset="0"/>
                <a:ea typeface="Calibri" panose="020F0502020204030204" pitchFamily="34" charset="0"/>
                <a:cs typeface="Times New Roman" panose="02020603050405020304" pitchFamily="18" charset="0"/>
              </a:rPr>
              <a:t>Viene sancita </a:t>
            </a:r>
            <a:r>
              <a:rPr lang="it-IT" sz="1900" dirty="0">
                <a:effectLst/>
                <a:latin typeface="Garamond" panose="02020404030301010803" pitchFamily="18" charset="0"/>
                <a:ea typeface="Calibri" panose="020F0502020204030204" pitchFamily="34" charset="0"/>
                <a:cs typeface="Times New Roman" panose="02020603050405020304" pitchFamily="18" charset="0"/>
              </a:rPr>
              <a:t>la regola dell’internalizzazione della commissione di gara che può essere presieduta anche da un dipendente e non necessariamente da un dirigente visto l’uso del  termine “funzionari” che apre alla partecipazione di profili subordinati.</a:t>
            </a:r>
          </a:p>
          <a:p>
            <a:pPr marL="0" indent="0" algn="just">
              <a:lnSpc>
                <a:spcPct val="107000"/>
              </a:lnSpc>
              <a:spcAft>
                <a:spcPts val="800"/>
              </a:spcAft>
              <a:buNone/>
            </a:pPr>
            <a:r>
              <a:rPr lang="it-IT" sz="1900" dirty="0">
                <a:effectLst/>
                <a:latin typeface="Garamond" panose="02020404030301010803" pitchFamily="18" charset="0"/>
                <a:ea typeface="Calibri" panose="020F0502020204030204" pitchFamily="34" charset="0"/>
                <a:cs typeface="Times New Roman" panose="02020603050405020304" pitchFamily="18" charset="0"/>
              </a:rPr>
              <a:t>L’equiparazione delle amministrazioni beneficiarie dell’intervento alle stazioni appaltanti ai fini della delimitazione del bacino di provenienza dei commissari sembra riferibile alle ipotesi in cui non vi sia coincidenza tra l’ente gestore della procedura di gara (ad esempio in caso di centrale di committenza) e l’amministrazione destinataria della prestazione dedotta in appalto, così da consentire pure ai dipendenti di quest’ultima di partecipare alla valutazione delle offerte, sul presupposto  che costoro abbiano una maggiore consapevolezza circa i fabbisogni dell’amministrazione di appartenenza. </a:t>
            </a:r>
          </a:p>
          <a:p>
            <a:pPr marL="0" indent="0" algn="just">
              <a:lnSpc>
                <a:spcPct val="107000"/>
              </a:lnSpc>
              <a:spcAft>
                <a:spcPts val="800"/>
              </a:spcAft>
              <a:buNone/>
            </a:pPr>
            <a:r>
              <a:rPr lang="it-IT" sz="1900" dirty="0">
                <a:effectLst/>
                <a:latin typeface="Garamond" panose="02020404030301010803" pitchFamily="18" charset="0"/>
                <a:ea typeface="Calibri" panose="020F0502020204030204" pitchFamily="34" charset="0"/>
                <a:cs typeface="Times New Roman" panose="02020603050405020304" pitchFamily="18" charset="0"/>
              </a:rPr>
              <a:t>Per espressa previsione del medesimo comma, la </a:t>
            </a:r>
            <a:r>
              <a:rPr lang="it-IT" sz="1900" b="1" dirty="0">
                <a:effectLst/>
                <a:latin typeface="Garamond" panose="02020404030301010803" pitchFamily="18" charset="0"/>
                <a:ea typeface="Calibri" panose="020F0502020204030204" pitchFamily="34" charset="0"/>
                <a:cs typeface="Times New Roman" panose="02020603050405020304" pitchFamily="18" charset="0"/>
              </a:rPr>
              <a:t>regola dell’internalizzazione</a:t>
            </a:r>
            <a:r>
              <a:rPr lang="it-IT" sz="1900" dirty="0">
                <a:effectLst/>
                <a:latin typeface="Garamond" panose="02020404030301010803" pitchFamily="18" charset="0"/>
                <a:ea typeface="Calibri" panose="020F0502020204030204" pitchFamily="34" charset="0"/>
                <a:cs typeface="Times New Roman" panose="02020603050405020304" pitchFamily="18" charset="0"/>
              </a:rPr>
              <a:t> risulta peraltro suscettibile di deroga in caso di mancanza di adeguate professionalità in organico, con la possibilità di attingere da professionisti esterni con scelta adeguatamente motivata sulla documentata indisponibilità di risorse interne.</a:t>
            </a:r>
          </a:p>
          <a:p>
            <a:pPr marL="0" indent="0" algn="just">
              <a:lnSpc>
                <a:spcPct val="107000"/>
              </a:lnSpc>
              <a:spcAft>
                <a:spcPts val="800"/>
              </a:spcAft>
              <a:buNone/>
            </a:pPr>
            <a:r>
              <a:rPr lang="it-IT" sz="1900" dirty="0">
                <a:latin typeface="Garamond" panose="02020404030301010803" pitchFamily="18" charset="0"/>
                <a:ea typeface="Calibri" panose="020F0502020204030204" pitchFamily="34" charset="0"/>
                <a:cs typeface="Times New Roman" panose="02020603050405020304" pitchFamily="18" charset="0"/>
              </a:rPr>
              <a:t>In ogni caso</a:t>
            </a:r>
            <a:r>
              <a:rPr lang="it-IT" sz="1900" dirty="0">
                <a:effectLst/>
                <a:latin typeface="Garamond" panose="02020404030301010803" pitchFamily="18" charset="0"/>
                <a:ea typeface="Calibri" panose="020F0502020204030204" pitchFamily="34" charset="0"/>
                <a:cs typeface="Times New Roman" panose="02020603050405020304" pitchFamily="18" charset="0"/>
              </a:rPr>
              <a:t>, le nomine in discorso devono essere effettuate secondo criteri di trasparenza, competenza e rotazione. </a:t>
            </a:r>
          </a:p>
          <a:p>
            <a:pPr marL="0" indent="0" algn="just">
              <a:lnSpc>
                <a:spcPct val="107000"/>
              </a:lnSpc>
              <a:spcAft>
                <a:spcPts val="800"/>
              </a:spcAft>
              <a:buNone/>
            </a:pPr>
            <a:r>
              <a:rPr lang="it-IT" sz="1900" dirty="0">
                <a:effectLst/>
                <a:latin typeface="Garamond" panose="02020404030301010803" pitchFamily="18" charset="0"/>
                <a:ea typeface="Calibri" panose="020F0502020204030204" pitchFamily="34" charset="0"/>
                <a:cs typeface="Times New Roman" panose="02020603050405020304" pitchFamily="18" charset="0"/>
              </a:rPr>
              <a:t>Il comma in esame ha infine definitivamente chiarito che il RUP può far parte della commissione giudicatrice, laddove l’art. 77, comma 4, del precedente codice aveva ingenerato incertezze prevedendo che la nomina del RUP a membro della commissione di gara fosse valutata caso per caso. Sul punto, risulta dunque recepito l’ormai consolidato orientamento giurisprudenziale secondo cui il ruolo di RUP può coincidere con le funzioni di commissario di gara e di presidente della commissione giudicatrice, a meno che non sussista la concreta dimostrazione dell’incompatibilità tra i due ruoli, desumibile da una qualche comprovata ragione di interferenza e di condizionamento.</a:t>
            </a:r>
            <a:endParaRPr lang="it-IT"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it-IT" sz="2000" i="1" dirty="0">
              <a:latin typeface="Garamond" panose="02020404030301010803" pitchFamily="18" charset="0"/>
            </a:endParaRPr>
          </a:p>
        </p:txBody>
      </p:sp>
    </p:spTree>
    <p:extLst>
      <p:ext uri="{BB962C8B-B14F-4D97-AF65-F5344CB8AC3E}">
        <p14:creationId xmlns:p14="http://schemas.microsoft.com/office/powerpoint/2010/main" val="401911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5BBBFE6-0D38-4128-A52F-3E681FCECE59}"/>
              </a:ext>
            </a:extLst>
          </p:cNvPr>
          <p:cNvSpPr>
            <a:spLocks noGrp="1"/>
          </p:cNvSpPr>
          <p:nvPr>
            <p:ph idx="1"/>
          </p:nvPr>
        </p:nvSpPr>
        <p:spPr>
          <a:xfrm>
            <a:off x="838200" y="354330"/>
            <a:ext cx="10515600" cy="5822633"/>
          </a:xfrm>
        </p:spPr>
        <p:txBody>
          <a:bodyPr>
            <a:normAutofit fontScale="85000" lnSpcReduction="20000"/>
          </a:bodyPr>
          <a:lstStyle/>
          <a:p>
            <a:pPr marL="0" indent="0" algn="just">
              <a:buNone/>
            </a:pPr>
            <a:r>
              <a:rPr lang="it-IT" sz="2000" b="1" u="sng" dirty="0">
                <a:latin typeface="Garamond" panose="02020404030301010803" pitchFamily="18" charset="0"/>
              </a:rPr>
              <a:t>Il comma 4 </a:t>
            </a:r>
            <a:r>
              <a:rPr lang="it-IT" sz="2000" dirty="0">
                <a:latin typeface="Garamond" panose="02020404030301010803" pitchFamily="18" charset="0"/>
              </a:rPr>
              <a:t>prevede che </a:t>
            </a:r>
            <a:r>
              <a:rPr lang="it-IT" sz="2000" i="1" dirty="0">
                <a:latin typeface="Garamond" panose="02020404030301010803" pitchFamily="18" charset="0"/>
              </a:rPr>
              <a:t>«La commissione può riunirsi con modalità telematiche che salvaguardino la riservatezza delle comunicazioni. La commissione opera attraverso la piattaforma di approvvigionamento digitale per la valutazione della documentazione di gara e delle offerte dei partecipanti»</a:t>
            </a:r>
            <a:r>
              <a:rPr lang="it-IT" sz="2000" dirty="0">
                <a:latin typeface="Garamond" panose="02020404030301010803" pitchFamily="18" charset="0"/>
              </a:rPr>
              <a:t>.</a:t>
            </a:r>
          </a:p>
          <a:p>
            <a:pPr algn="just">
              <a:lnSpc>
                <a:spcPct val="107000"/>
              </a:lnSpc>
              <a:spcAft>
                <a:spcPts val="800"/>
              </a:spcAft>
            </a:pPr>
            <a:r>
              <a:rPr lang="it-IT" sz="1800" dirty="0">
                <a:effectLst/>
                <a:latin typeface="Garamond" panose="02020404030301010803" pitchFamily="18" charset="0"/>
                <a:ea typeface="Calibri" panose="020F0502020204030204" pitchFamily="34" charset="0"/>
                <a:cs typeface="Times New Roman" panose="02020603050405020304" pitchFamily="18" charset="0"/>
              </a:rPr>
              <a:t>La previsione, diversamente da quanto previsto dall’art. 77 del D.lgs. N. 50/2016, affida ai commissari la scelta se riunirsi in presenza o con modalità telematiche che salvaguardino la riservatezza delle comunicazioni. </a:t>
            </a:r>
          </a:p>
          <a:p>
            <a:pPr algn="just">
              <a:lnSpc>
                <a:spcPct val="107000"/>
              </a:lnSpc>
              <a:spcAft>
                <a:spcPts val="800"/>
              </a:spcAft>
            </a:pPr>
            <a:r>
              <a:rPr lang="it-IT" sz="1800" dirty="0">
                <a:effectLst/>
                <a:latin typeface="Garamond" panose="02020404030301010803" pitchFamily="18" charset="0"/>
                <a:ea typeface="Calibri" panose="020F0502020204030204" pitchFamily="34" charset="0"/>
                <a:cs typeface="Times New Roman" panose="02020603050405020304" pitchFamily="18" charset="0"/>
              </a:rPr>
              <a:t>In ogni caso, si stabilisce che la commissione operi attraverso la piattaforma di approvvigionamento digitale per la valutazione della documentazione di gara e delle offerte dei partecipanti, atteso che la gestione telematica offre il vantaggio di una maggiore sicurezza dell’integrità degli atti (</a:t>
            </a:r>
            <a:r>
              <a:rPr lang="it-IT" sz="1800" dirty="0" err="1">
                <a:effectLst/>
                <a:latin typeface="Garamond" panose="02020404030301010803" pitchFamily="18" charset="0"/>
                <a:ea typeface="Calibri" panose="020F0502020204030204" pitchFamily="34" charset="0"/>
                <a:cs typeface="Times New Roman" panose="02020603050405020304" pitchFamily="18" charset="0"/>
              </a:rPr>
              <a:t>CdS</a:t>
            </a:r>
            <a:r>
              <a:rPr lang="it-IT" sz="1800" dirty="0">
                <a:effectLst/>
                <a:latin typeface="Garamond" panose="02020404030301010803" pitchFamily="18" charset="0"/>
                <a:ea typeface="Calibri" panose="020F0502020204030204" pitchFamily="34" charset="0"/>
                <a:cs typeface="Times New Roman" panose="02020603050405020304" pitchFamily="18" charset="0"/>
              </a:rPr>
              <a:t> n. 627/2021).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dirty="0">
                <a:latin typeface="Garamond" panose="02020404030301010803" pitchFamily="18" charset="0"/>
                <a:ea typeface="Calibri" panose="020F0502020204030204" pitchFamily="34" charset="0"/>
                <a:cs typeface="Times New Roman" panose="02020603050405020304" pitchFamily="18" charset="0"/>
              </a:rPr>
              <a:t>A</a:t>
            </a:r>
            <a:r>
              <a:rPr lang="it-IT" sz="1800" dirty="0">
                <a:effectLst/>
                <a:latin typeface="Garamond" panose="02020404030301010803" pitchFamily="18" charset="0"/>
                <a:ea typeface="Calibri" panose="020F0502020204030204" pitchFamily="34" charset="0"/>
                <a:cs typeface="Times New Roman" panose="02020603050405020304" pitchFamily="18" charset="0"/>
              </a:rPr>
              <a:t>nche nel nuovo assetto codicistico resta fermo il recente approdo dell’Adunanza Plenaria secondo cui, in generale, i commissari possono confrontarsi tra loro in ordine agli elementi qualitativi delle offerte prima di attribuire individualmente i punteggi, </a:t>
            </a:r>
            <a:r>
              <a:rPr lang="it-IT" sz="1800" dirty="0" err="1">
                <a:effectLst/>
                <a:latin typeface="Garamond" panose="02020404030301010803" pitchFamily="18" charset="0"/>
                <a:ea typeface="Calibri" panose="020F0502020204030204" pitchFamily="34" charset="0"/>
                <a:cs typeface="Times New Roman" panose="02020603050405020304" pitchFamily="18" charset="0"/>
              </a:rPr>
              <a:t>purchè</a:t>
            </a:r>
            <a:r>
              <a:rPr lang="it-IT" sz="1800" dirty="0">
                <a:effectLst/>
                <a:latin typeface="Garamond" panose="02020404030301010803" pitchFamily="18" charset="0"/>
                <a:ea typeface="Calibri" panose="020F0502020204030204" pitchFamily="34" charset="0"/>
                <a:cs typeface="Times New Roman" panose="02020603050405020304" pitchFamily="18" charset="0"/>
              </a:rPr>
              <a:t> tale confronto non si presti ad una surrettizia introduzione del principio di collegialità, con a formulazione di punteggi precostituiti ex ante, laddove tali valutazioni devono essere anzitutto di natura esclusivamente individuale (AP n. 16/2022). In particolare, nei casi in cui si applichi il metodo del </a:t>
            </a:r>
            <a:r>
              <a:rPr lang="it-IT" sz="1800" b="1" dirty="0">
                <a:effectLst/>
                <a:latin typeface="Garamond" panose="02020404030301010803" pitchFamily="18" charset="0"/>
                <a:ea typeface="Calibri" panose="020F0502020204030204" pitchFamily="34" charset="0"/>
                <a:cs typeface="Times New Roman" panose="02020603050405020304" pitchFamily="18" charset="0"/>
              </a:rPr>
              <a:t>confronto a coppie</a:t>
            </a:r>
            <a:r>
              <a:rPr lang="it-IT" sz="1800" dirty="0">
                <a:effectLst/>
                <a:latin typeface="Garamond" panose="02020404030301010803" pitchFamily="18" charset="0"/>
                <a:ea typeface="Calibri" panose="020F0502020204030204" pitchFamily="34" charset="0"/>
                <a:cs typeface="Times New Roman" panose="02020603050405020304" pitchFamily="18" charset="0"/>
              </a:rPr>
              <a:t>, l’assegnazione di punteggi in tutto o in larga parte identici e non differenziati da parte di tutti i commissari annulla l’individualità della valutazione, la quale in prima fase deve necessariamente mantenere una distinguibile autonomia preferenziale nel confronto tra la singola offerta e le altre in modo da garantire l’assegnazione di coefficienti non meramente ripetitivi e il funzionamento stesso del confronto a coppie: in tale prospettiva, l’espressione di un identico giudizio da parte di tutti i commissari inficia irrimediabilmente il giudizio tecnico, che proprio per la sua totale identicità non è più espressione di un’irrinunciabile e perciò irriproducibile individualità né la verbalizzazione del fatto che simile giudizio sia stato individualmente espresso in distinte tabelle dai singoli commissari, sul piano formale, può sanare sul piano sostanziale questa intrinseca contraddittorietà e illogicità, evidenziata dalla inammissibile concordanza di innumerevoli preferenze, inevitabilmente ripetute (AP n. 16/2022</a:t>
            </a:r>
            <a:r>
              <a:rPr lang="it-IT" sz="1800" b="1" dirty="0">
                <a:effectLst/>
                <a:latin typeface="Garamond" panose="02020404030301010803" pitchFamily="18" charset="0"/>
                <a:ea typeface="Calibri" panose="020F0502020204030204" pitchFamily="34" charset="0"/>
                <a:cs typeface="Times New Roman" panose="02020603050405020304" pitchFamily="18" charset="0"/>
              </a:rPr>
              <a:t>). Laddove invece non si proceda con il “confronto a coppie” e in mancanza di più specifiche previsioni della </a:t>
            </a:r>
            <a:r>
              <a:rPr lang="it-IT" sz="1800" b="1" i="1" dirty="0" err="1">
                <a:effectLst/>
                <a:latin typeface="Garamond" panose="02020404030301010803" pitchFamily="18" charset="0"/>
                <a:ea typeface="Calibri" panose="020F0502020204030204" pitchFamily="34" charset="0"/>
                <a:cs typeface="Times New Roman" panose="02020603050405020304" pitchFamily="18" charset="0"/>
              </a:rPr>
              <a:t>lex</a:t>
            </a:r>
            <a:r>
              <a:rPr lang="it-IT" sz="1800" b="1" i="1" dirty="0">
                <a:effectLst/>
                <a:latin typeface="Garamond" panose="02020404030301010803" pitchFamily="18" charset="0"/>
                <a:ea typeface="Calibri" panose="020F0502020204030204" pitchFamily="34" charset="0"/>
                <a:cs typeface="Times New Roman" panose="02020603050405020304" pitchFamily="18" charset="0"/>
              </a:rPr>
              <a:t> </a:t>
            </a:r>
            <a:r>
              <a:rPr lang="it-IT" sz="1800" b="1" i="1" dirty="0" err="1">
                <a:effectLst/>
                <a:latin typeface="Garamond" panose="02020404030301010803" pitchFamily="18" charset="0"/>
                <a:ea typeface="Calibri" panose="020F0502020204030204" pitchFamily="34" charset="0"/>
                <a:cs typeface="Times New Roman" panose="02020603050405020304" pitchFamily="18" charset="0"/>
              </a:rPr>
              <a:t>specialis</a:t>
            </a:r>
            <a:r>
              <a:rPr lang="it-IT" sz="1800" b="1" dirty="0">
                <a:effectLst/>
                <a:latin typeface="Garamond" panose="02020404030301010803" pitchFamily="18" charset="0"/>
                <a:ea typeface="Calibri" panose="020F0502020204030204" pitchFamily="34" charset="0"/>
                <a:cs typeface="Times New Roman" panose="02020603050405020304" pitchFamily="18" charset="0"/>
              </a:rPr>
              <a:t>, rileva il consolidato orientamento secondo cui, in assenza di un espresso obbligo di specifica verbalizzazione imposta dal disciplinare di gara, non vi è ragione per derogare dal principio generale secondo il quale gli apprezzamenti dei commissari sono destinati ad essere assorbiti nella decisione collegiale finale, costituente momento di sintesi della comparazione e composizione dei giudizi individuali (</a:t>
            </a:r>
            <a:r>
              <a:rPr lang="it-IT" sz="1800" dirty="0">
                <a:effectLst/>
                <a:latin typeface="Garamond" panose="02020404030301010803" pitchFamily="18" charset="0"/>
                <a:ea typeface="Calibri" panose="020F0502020204030204" pitchFamily="34" charset="0"/>
                <a:cs typeface="Times New Roman" panose="02020603050405020304" pitchFamily="18" charset="0"/>
              </a:rPr>
              <a:t>AP n. 16/2022).</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it-IT" sz="2000" dirty="0">
              <a:latin typeface="Garamond" panose="02020404030301010803" pitchFamily="18" charset="0"/>
            </a:endParaRPr>
          </a:p>
        </p:txBody>
      </p:sp>
    </p:spTree>
    <p:extLst>
      <p:ext uri="{BB962C8B-B14F-4D97-AF65-F5344CB8AC3E}">
        <p14:creationId xmlns:p14="http://schemas.microsoft.com/office/powerpoint/2010/main" val="2196893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ABC41A85-5049-4C2B-9044-99B506E6D9A4}"/>
              </a:ext>
            </a:extLst>
          </p:cNvPr>
          <p:cNvSpPr>
            <a:spLocks noGrp="1"/>
          </p:cNvSpPr>
          <p:nvPr>
            <p:ph idx="1"/>
          </p:nvPr>
        </p:nvSpPr>
        <p:spPr>
          <a:xfrm>
            <a:off x="1070811" y="504825"/>
            <a:ext cx="9986210" cy="5672138"/>
          </a:xfrm>
        </p:spPr>
        <p:txBody>
          <a:bodyPr>
            <a:normAutofit lnSpcReduction="10000"/>
          </a:bodyPr>
          <a:lstStyle/>
          <a:p>
            <a:pPr marL="0" indent="0" algn="just">
              <a:buNone/>
            </a:pPr>
            <a:r>
              <a:rPr lang="it-IT" sz="2000" dirty="0">
                <a:latin typeface="Garamond" panose="02020404030301010803" pitchFamily="18" charset="0"/>
              </a:rPr>
              <a:t>Il </a:t>
            </a:r>
            <a:r>
              <a:rPr lang="it-IT" sz="2000" b="1" u="sng" dirty="0">
                <a:latin typeface="Garamond" panose="02020404030301010803" pitchFamily="18" charset="0"/>
              </a:rPr>
              <a:t>comma 5</a:t>
            </a:r>
            <a:r>
              <a:rPr lang="it-IT" sz="2000" dirty="0">
                <a:latin typeface="Garamond" panose="02020404030301010803" pitchFamily="18" charset="0"/>
              </a:rPr>
              <a:t> prevede le seguenti ragioni ostative alla nomina di componenti di commissione nei confronti di:</a:t>
            </a:r>
          </a:p>
          <a:p>
            <a:pPr marL="0" indent="0" algn="just">
              <a:buNone/>
            </a:pPr>
            <a:r>
              <a:rPr lang="it-IT" sz="2000" dirty="0">
                <a:latin typeface="Garamond" panose="02020404030301010803" pitchFamily="18" charset="0"/>
              </a:rPr>
              <a:t>a ) coloro che nel biennio precedente all'indizione della procedura di aggiudicazione sono stati componenti di organi di indirizzo politico della stazione appaltante; </a:t>
            </a:r>
          </a:p>
          <a:p>
            <a:pPr marL="0" indent="0" algn="just">
              <a:buNone/>
            </a:pPr>
            <a:r>
              <a:rPr lang="it-IT" sz="2000" dirty="0">
                <a:latin typeface="Garamond" panose="02020404030301010803" pitchFamily="18" charset="0"/>
              </a:rPr>
              <a:t>b) coloro che sono stati condannati, anche con sentenza non passata in giudicato, per i reati previsti nel Capo I del Titolo II del Libro II del codice penale; </a:t>
            </a:r>
          </a:p>
          <a:p>
            <a:pPr marL="0" indent="0" algn="just">
              <a:buNone/>
            </a:pPr>
            <a:r>
              <a:rPr lang="it-IT" sz="2000" dirty="0">
                <a:latin typeface="Garamond" panose="02020404030301010803" pitchFamily="18" charset="0"/>
              </a:rPr>
              <a:t>c ) coloro che si trovano in una situazione di conflitto di interessi con uno degli operatori economici partecipanti alla procedura; costituiscono situazioni di conflitto di interessi quelle che determinano l'obbligo di astensione previste dall'articolo 7 del regolamento recante il codice di comportamento dei dipendenti pubblici, di cui al decreto del Presidente della Repubblica 16 aprile 2013, n. 62. </a:t>
            </a:r>
          </a:p>
          <a:p>
            <a:pPr marL="0" indent="0" algn="just">
              <a:buNone/>
            </a:pPr>
            <a:r>
              <a:rPr lang="it-IT" sz="2000" dirty="0">
                <a:effectLst/>
                <a:latin typeface="Garamond" panose="02020404030301010803" pitchFamily="18" charset="0"/>
                <a:ea typeface="Calibri" panose="020F0502020204030204" pitchFamily="34" charset="0"/>
                <a:cs typeface="Times New Roman" panose="02020603050405020304" pitchFamily="18" charset="0"/>
              </a:rPr>
              <a:t>Come evidenziato dal Consiglio di Stato nella relazione illustrativa dello schema del nuovo codice, è stata eliminata l’ipotesi della </a:t>
            </a:r>
            <a:r>
              <a:rPr lang="it-IT" sz="2000" b="1" dirty="0">
                <a:effectLst/>
                <a:latin typeface="Garamond" panose="02020404030301010803" pitchFamily="18" charset="0"/>
                <a:ea typeface="Calibri" panose="020F0502020204030204" pitchFamily="34" charset="0"/>
                <a:cs typeface="Times New Roman" panose="02020603050405020304" pitchFamily="18" charset="0"/>
              </a:rPr>
              <a:t>incompatibilità endoprocedimentale</a:t>
            </a:r>
            <a:r>
              <a:rPr lang="it-IT" sz="2000" dirty="0">
                <a:effectLst/>
                <a:latin typeface="Garamond" panose="02020404030301010803" pitchFamily="18" charset="0"/>
                <a:ea typeface="Calibri" panose="020F0502020204030204" pitchFamily="34" charset="0"/>
                <a:cs typeface="Times New Roman" panose="02020603050405020304" pitchFamily="18" charset="0"/>
              </a:rPr>
              <a:t>, che aveva comportato disagi alle stazioni appaltanti (specie di dimensioni ridotte) impedendo loro di nominare commissari dipendenti che nelle fasi precedenti della procedura si erano occupati dell’appalto; è stato anzi reputato opportuno, in ossequio al </a:t>
            </a:r>
            <a:r>
              <a:rPr lang="it-IT" sz="2000" b="1" u="sng" dirty="0">
                <a:effectLst/>
                <a:latin typeface="Garamond" panose="02020404030301010803" pitchFamily="18" charset="0"/>
                <a:ea typeface="Calibri" panose="020F0502020204030204" pitchFamily="34" charset="0"/>
                <a:cs typeface="Times New Roman" panose="02020603050405020304" pitchFamily="18" charset="0"/>
              </a:rPr>
              <a:t>principio di fiducia</a:t>
            </a:r>
            <a:r>
              <a:rPr lang="it-IT" sz="2000" dirty="0">
                <a:effectLst/>
                <a:latin typeface="Garamond" panose="02020404030301010803" pitchFamily="18" charset="0"/>
                <a:ea typeface="Calibri" panose="020F0502020204030204" pitchFamily="34" charset="0"/>
                <a:cs typeface="Times New Roman" panose="02020603050405020304" pitchFamily="18" charset="0"/>
              </a:rPr>
              <a:t>, superare la presunzione di condizionamento sulla scelta dell’aggiudicataria, preferendo l’idea che detti dipendenti, conoscendo in maniera approfondita l’oggetto dell’appalto, possano più agevolmente individuare l’offerta migliore.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it-IT" sz="2000" dirty="0">
              <a:latin typeface="Garamond" panose="02020404030301010803" pitchFamily="18" charset="0"/>
            </a:endParaRPr>
          </a:p>
        </p:txBody>
      </p:sp>
    </p:spTree>
    <p:extLst>
      <p:ext uri="{BB962C8B-B14F-4D97-AF65-F5344CB8AC3E}">
        <p14:creationId xmlns:p14="http://schemas.microsoft.com/office/powerpoint/2010/main" val="1192211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CA663D0-D9E5-4C9E-9CF8-859C297ECE12}"/>
              </a:ext>
            </a:extLst>
          </p:cNvPr>
          <p:cNvSpPr>
            <a:spLocks noGrp="1"/>
          </p:cNvSpPr>
          <p:nvPr>
            <p:ph idx="1"/>
          </p:nvPr>
        </p:nvSpPr>
        <p:spPr>
          <a:xfrm>
            <a:off x="838200" y="457200"/>
            <a:ext cx="10515600" cy="5618747"/>
          </a:xfrm>
        </p:spPr>
        <p:txBody>
          <a:bodyPr>
            <a:normAutofit/>
          </a:bodyPr>
          <a:lstStyle/>
          <a:p>
            <a:pPr marL="0" indent="0" algn="just">
              <a:buNone/>
            </a:pPr>
            <a:r>
              <a:rPr lang="it-IT" sz="2000" dirty="0">
                <a:latin typeface="Garamond" panose="02020404030301010803" pitchFamily="18" charset="0"/>
              </a:rPr>
              <a:t>Il </a:t>
            </a:r>
            <a:r>
              <a:rPr lang="it-IT" sz="2000" b="1" u="sng" dirty="0">
                <a:latin typeface="Garamond" panose="02020404030301010803" pitchFamily="18" charset="0"/>
              </a:rPr>
              <a:t>comma 6</a:t>
            </a:r>
            <a:r>
              <a:rPr lang="it-IT" sz="2000" dirty="0">
                <a:latin typeface="Garamond" panose="02020404030301010803" pitchFamily="18" charset="0"/>
              </a:rPr>
              <a:t> prevede che </a:t>
            </a:r>
            <a:r>
              <a:rPr lang="it-IT" sz="2000" i="1" dirty="0">
                <a:latin typeface="Garamond" panose="02020404030301010803" pitchFamily="18" charset="0"/>
              </a:rPr>
              <a:t>«salvo diversa motivata determinazione della stazione appaltante, in caso di rinnovo del procedimento di gara per effetto dell'annullamento dell'aggiudicazione o dell'esclusione di taluno dei concorrenti, è riconvocata la medesima commissione, tranne quando l'annullamento sia derivato da un vizio nella composizione della commissione».</a:t>
            </a:r>
          </a:p>
          <a:p>
            <a:pPr marL="0" indent="0" algn="just">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Si prevede che la commissione di gara debba essere riconvocata </a:t>
            </a:r>
            <a:r>
              <a:rPr lang="it-IT" sz="1800" b="1" u="sng" dirty="0">
                <a:effectLst/>
                <a:latin typeface="Garamond" panose="02020404030301010803" pitchFamily="18" charset="0"/>
                <a:ea typeface="Calibri" panose="020F0502020204030204" pitchFamily="34" charset="0"/>
                <a:cs typeface="Times New Roman" panose="02020603050405020304" pitchFamily="18" charset="0"/>
              </a:rPr>
              <a:t>nella stessa composizione</a:t>
            </a:r>
            <a:r>
              <a:rPr lang="it-IT" sz="1800" dirty="0">
                <a:effectLst/>
                <a:latin typeface="Garamond" panose="02020404030301010803" pitchFamily="18" charset="0"/>
                <a:ea typeface="Calibri" panose="020F0502020204030204" pitchFamily="34" charset="0"/>
                <a:cs typeface="Times New Roman" panose="02020603050405020304" pitchFamily="18" charset="0"/>
              </a:rPr>
              <a:t> </a:t>
            </a:r>
            <a:r>
              <a:rPr lang="it-IT" sz="1800" dirty="0">
                <a:latin typeface="Garamond" panose="02020404030301010803" pitchFamily="18" charset="0"/>
                <a:ea typeface="Calibri" panose="020F0502020204030204" pitchFamily="34" charset="0"/>
                <a:cs typeface="Times New Roman" panose="02020603050405020304" pitchFamily="18" charset="0"/>
              </a:rPr>
              <a:t> salvo </a:t>
            </a:r>
            <a:r>
              <a:rPr lang="it-IT" sz="1800" dirty="0">
                <a:effectLst/>
                <a:latin typeface="Garamond" panose="02020404030301010803" pitchFamily="18" charset="0"/>
                <a:ea typeface="Calibri" panose="020F0502020204030204" pitchFamily="34" charset="0"/>
                <a:cs typeface="Times New Roman" panose="02020603050405020304" pitchFamily="18" charset="0"/>
              </a:rPr>
              <a:t> che l’annullamento degli atti di gara non sia derivato da un vizio di composizione della commissione. </a:t>
            </a:r>
          </a:p>
          <a:p>
            <a:pPr marL="0" indent="0" algn="just">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Secondo giurisprudenza consolidata, la previsione risponde a esigenze di non aggravamento del procedimento rispetto alla previsione generale dell’art. 1 c. 2 della L. n. 241/1990, oltre che di semplificazione e di speditezza dell’azione amministrativa in materia di contratti pubblici (TAR Milano n. 954/2023).</a:t>
            </a:r>
          </a:p>
          <a:p>
            <a:pPr marL="0" indent="0" algn="just">
              <a:buNone/>
            </a:pPr>
            <a:r>
              <a:rPr lang="it-IT" sz="1800" dirty="0">
                <a:latin typeface="Garamond" panose="02020404030301010803" pitchFamily="18" charset="0"/>
                <a:ea typeface="Calibri" panose="020F0502020204030204" pitchFamily="34" charset="0"/>
                <a:cs typeface="Times New Roman" panose="02020603050405020304" pitchFamily="18" charset="0"/>
              </a:rPr>
              <a:t>Tuttavia, rispetto alla disciplina contenuta nel</a:t>
            </a:r>
            <a:r>
              <a:rPr lang="it-IT" sz="1800" dirty="0">
                <a:effectLst/>
                <a:latin typeface="Garamond" panose="02020404030301010803" pitchFamily="18" charset="0"/>
                <a:ea typeface="Calibri" panose="020F0502020204030204" pitchFamily="34" charset="0"/>
                <a:cs typeface="Times New Roman" panose="02020603050405020304" pitchFamily="18" charset="0"/>
              </a:rPr>
              <a:t> </a:t>
            </a:r>
            <a:r>
              <a:rPr lang="it-IT" sz="1800" dirty="0" err="1">
                <a:effectLst/>
                <a:latin typeface="Garamond" panose="02020404030301010803" pitchFamily="18" charset="0"/>
                <a:ea typeface="Calibri" panose="020F0502020204030204" pitchFamily="34" charset="0"/>
                <a:cs typeface="Times New Roman" panose="02020603050405020304" pitchFamily="18" charset="0"/>
              </a:rPr>
              <a:t>dlgs</a:t>
            </a:r>
            <a:r>
              <a:rPr lang="it-IT" sz="1800" dirty="0">
                <a:effectLst/>
                <a:latin typeface="Garamond" panose="02020404030301010803" pitchFamily="18" charset="0"/>
                <a:ea typeface="Calibri" panose="020F0502020204030204" pitchFamily="34" charset="0"/>
                <a:cs typeface="Times New Roman" panose="02020603050405020304" pitchFamily="18" charset="0"/>
              </a:rPr>
              <a:t>. N. 50/2016, il nuovo codice riconosce alla S.A. la facoltà di non riconvocare comunque la medesima commissione, ancorché non sia stato accertato alcun vizio della sua composizione, con l’unica condizione che la relativa determinazione sia motivata. </a:t>
            </a:r>
          </a:p>
          <a:p>
            <a:pPr marL="0" indent="0" algn="just">
              <a:buNone/>
            </a:pPr>
            <a:r>
              <a:rPr lang="it-IT" sz="1800" dirty="0">
                <a:effectLst/>
                <a:latin typeface="Garamond" panose="02020404030301010803" pitchFamily="18" charset="0"/>
                <a:ea typeface="Calibri" panose="020F0502020204030204" pitchFamily="34" charset="0"/>
                <a:cs typeface="Times New Roman" panose="02020603050405020304" pitchFamily="18" charset="0"/>
              </a:rPr>
              <a:t>Nel nuovo quadro normativo, quindi, la regola della riconvocazione della medesima commissione risulta suscettibile di deroga purché motivata.</a:t>
            </a:r>
            <a:endParaRPr lang="it-IT" sz="2000" i="1" dirty="0">
              <a:latin typeface="Garamond" panose="02020404030301010803" pitchFamily="18" charset="0"/>
            </a:endParaRPr>
          </a:p>
        </p:txBody>
      </p:sp>
    </p:spTree>
    <p:extLst>
      <p:ext uri="{BB962C8B-B14F-4D97-AF65-F5344CB8AC3E}">
        <p14:creationId xmlns:p14="http://schemas.microsoft.com/office/powerpoint/2010/main" val="202170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D5F4D68-0A44-4357-A059-E47D63B9A577}"/>
              </a:ext>
            </a:extLst>
          </p:cNvPr>
          <p:cNvSpPr>
            <a:spLocks noGrp="1"/>
          </p:cNvSpPr>
          <p:nvPr>
            <p:ph idx="1"/>
          </p:nvPr>
        </p:nvSpPr>
        <p:spPr>
          <a:xfrm>
            <a:off x="385011" y="457200"/>
            <a:ext cx="11405936" cy="6124074"/>
          </a:xfrm>
        </p:spPr>
        <p:txBody>
          <a:bodyPr>
            <a:noAutofit/>
          </a:bodyPr>
          <a:lstStyle/>
          <a:p>
            <a:pPr marL="0" indent="0" algn="just">
              <a:buNone/>
            </a:pPr>
            <a:r>
              <a:rPr lang="it-IT" sz="2000" dirty="0">
                <a:latin typeface="Garamond" panose="02020404030301010803" pitchFamily="18" charset="0"/>
              </a:rPr>
              <a:t>Il </a:t>
            </a:r>
            <a:r>
              <a:rPr lang="it-IT" sz="2000" b="1" dirty="0">
                <a:latin typeface="Garamond" panose="02020404030301010803" pitchFamily="18" charset="0"/>
              </a:rPr>
              <a:t>comma 7</a:t>
            </a:r>
            <a:r>
              <a:rPr lang="it-IT" sz="2000" dirty="0">
                <a:latin typeface="Garamond" panose="02020404030301010803" pitchFamily="18" charset="0"/>
              </a:rPr>
              <a:t> prevede che </a:t>
            </a:r>
            <a:r>
              <a:rPr lang="it-IT" sz="2000" i="1" dirty="0">
                <a:latin typeface="Garamond" panose="02020404030301010803" pitchFamily="18" charset="0"/>
              </a:rPr>
              <a:t>«nelle procedure di aggiudicazione di contratti di appalto con il criterio del minor prezzo o costo, la valutazione delle offerte è effettuata da un seggio di gara, anche monocratico, composto da personale della stazione appaltante, scelto secondo criteri di trasparenza e competenza, al quale si applicano le cause di incompatibilità di cui alle lettere b) e c) del comma 5».</a:t>
            </a:r>
          </a:p>
          <a:p>
            <a:pPr marL="0" indent="0" algn="just">
              <a:buNone/>
            </a:pPr>
            <a:r>
              <a:rPr lang="it-IT" sz="2000" dirty="0">
                <a:latin typeface="Garamond" panose="02020404030301010803" pitchFamily="18" charset="0"/>
              </a:rPr>
              <a:t>Come evidenziato nella relazione illustrativa del Consiglio di Stato, questa previsione costituisce una assoluta novità. </a:t>
            </a:r>
          </a:p>
          <a:p>
            <a:pPr marL="0" indent="0" algn="just">
              <a:buNone/>
            </a:pPr>
            <a:r>
              <a:rPr lang="it-IT" sz="2000" dirty="0">
                <a:latin typeface="Garamond" panose="02020404030301010803" pitchFamily="18" charset="0"/>
              </a:rPr>
              <a:t>Per la prima volta è disciplinato il </a:t>
            </a:r>
            <a:r>
              <a:rPr lang="it-IT" sz="2000" b="1" dirty="0">
                <a:latin typeface="Garamond" panose="02020404030301010803" pitchFamily="18" charset="0"/>
              </a:rPr>
              <a:t>seggio di gara</a:t>
            </a:r>
            <a:r>
              <a:rPr lang="it-IT" sz="2000" dirty="0">
                <a:latin typeface="Garamond" panose="02020404030301010803" pitchFamily="18" charset="0"/>
              </a:rPr>
              <a:t>, che può essere nominato anche in composizione monocratica nelle procedure da aggiudicare </a:t>
            </a:r>
            <a:r>
              <a:rPr lang="it-IT" sz="2000" b="1" dirty="0">
                <a:latin typeface="Garamond" panose="02020404030301010803" pitchFamily="18" charset="0"/>
              </a:rPr>
              <a:t>al prezzo più basso</a:t>
            </a:r>
            <a:r>
              <a:rPr lang="it-IT" sz="2000" dirty="0">
                <a:latin typeface="Garamond" panose="02020404030301010803" pitchFamily="18" charset="0"/>
              </a:rPr>
              <a:t>, stabilendo che allo stesso non si applicano le incompatibilità previste per i commissari salvo quelle derivanti da precedenti penali, dal conflitto di interesse o dalle ragioni che giustificano l’astensione ai sensi dell’art. 51 del codice di procedura civile.</a:t>
            </a:r>
          </a:p>
          <a:p>
            <a:pPr marL="0" indent="0" algn="just">
              <a:buNone/>
            </a:pPr>
            <a:r>
              <a:rPr lang="it-IT" sz="2000" dirty="0">
                <a:effectLst/>
                <a:latin typeface="Garamond" panose="02020404030301010803" pitchFamily="18" charset="0"/>
                <a:ea typeface="Calibri" panose="020F0502020204030204" pitchFamily="34" charset="0"/>
                <a:cs typeface="Times New Roman" panose="02020603050405020304" pitchFamily="18" charset="0"/>
              </a:rPr>
              <a:t>La relativa disciplina è indubbiamente più snella rispetto a quella della commissione giudicatrice tenuto conto che:</a:t>
            </a:r>
          </a:p>
          <a:p>
            <a:pPr algn="just"/>
            <a:r>
              <a:rPr lang="it-IT" sz="2000" dirty="0">
                <a:effectLst/>
                <a:latin typeface="Garamond" panose="02020404030301010803" pitchFamily="18" charset="0"/>
                <a:ea typeface="Calibri" panose="020F0502020204030204" pitchFamily="34" charset="0"/>
                <a:cs typeface="Times New Roman" panose="02020603050405020304" pitchFamily="18" charset="0"/>
              </a:rPr>
              <a:t>il seggio di gara può essere costituito anche da una sola persona;</a:t>
            </a:r>
          </a:p>
          <a:p>
            <a:pPr algn="just"/>
            <a:r>
              <a:rPr lang="it-IT" sz="2000" dirty="0">
                <a:latin typeface="Garamond" panose="02020404030301010803" pitchFamily="18" charset="0"/>
                <a:ea typeface="Calibri" panose="020F0502020204030204" pitchFamily="34" charset="0"/>
                <a:cs typeface="Times New Roman" panose="02020603050405020304" pitchFamily="18" charset="0"/>
              </a:rPr>
              <a:t>i</a:t>
            </a:r>
            <a:r>
              <a:rPr lang="it-IT" sz="2000" dirty="0">
                <a:effectLst/>
                <a:latin typeface="Garamond" panose="02020404030301010803" pitchFamily="18" charset="0"/>
                <a:ea typeface="Calibri" panose="020F0502020204030204" pitchFamily="34" charset="0"/>
                <a:cs typeface="Times New Roman" panose="02020603050405020304" pitchFamily="18" charset="0"/>
              </a:rPr>
              <a:t> componenti devono essere dipendenti della stazione appaltante, apparendo esclusa la nomina di professionalità esterne;</a:t>
            </a:r>
          </a:p>
          <a:p>
            <a:pPr algn="just"/>
            <a:r>
              <a:rPr lang="it-IT" sz="2000" dirty="0">
                <a:latin typeface="Garamond" panose="02020404030301010803" pitchFamily="18" charset="0"/>
                <a:ea typeface="Calibri" panose="020F0502020204030204" pitchFamily="34" charset="0"/>
                <a:cs typeface="Times New Roman" panose="02020603050405020304" pitchFamily="18" charset="0"/>
              </a:rPr>
              <a:t>non viene richiamato il principio di rotazione, facendo la norma riferimento soltanto ai criteri di trasparenza e competenza.</a:t>
            </a:r>
          </a:p>
          <a:p>
            <a:pPr marL="0" indent="0" algn="just">
              <a:buNone/>
            </a:pPr>
            <a:r>
              <a:rPr lang="it-IT" sz="2000" dirty="0">
                <a:latin typeface="Garamond" panose="02020404030301010803" pitchFamily="18" charset="0"/>
                <a:cs typeface="Times New Roman" panose="02020603050405020304" pitchFamily="18" charset="0"/>
              </a:rPr>
              <a:t>Tanto si spiega anche in ragione dell’assenza di profili di apprezzamento discrezionale nelle valutazioni di competenza del seggio</a:t>
            </a:r>
            <a:r>
              <a:rPr lang="it-IT" sz="2000" i="1" dirty="0">
                <a:latin typeface="Garamond" panose="02020404030301010803" pitchFamily="18" charset="0"/>
                <a:cs typeface="Times New Roman" panose="02020603050405020304" pitchFamily="18" charset="0"/>
              </a:rPr>
              <a:t>.</a:t>
            </a:r>
            <a:endParaRPr lang="it-IT" sz="2000" i="1" dirty="0">
              <a:latin typeface="Garamond" panose="02020404030301010803" pitchFamily="18" charset="0"/>
            </a:endParaRPr>
          </a:p>
        </p:txBody>
      </p:sp>
    </p:spTree>
    <p:extLst>
      <p:ext uri="{BB962C8B-B14F-4D97-AF65-F5344CB8AC3E}">
        <p14:creationId xmlns:p14="http://schemas.microsoft.com/office/powerpoint/2010/main" val="182348499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TotalTime>
  <Words>7662</Words>
  <Application>Microsoft Office PowerPoint</Application>
  <PresentationFormat>Widescreen</PresentationFormat>
  <Paragraphs>126</Paragraphs>
  <Slides>25</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Arial</vt:lpstr>
      <vt:lpstr>Calibri</vt:lpstr>
      <vt:lpstr>Calibri Light</vt:lpstr>
      <vt:lpstr>Garamond</vt:lpstr>
      <vt:lpstr>Tema di Office</vt:lpstr>
      <vt:lpstr>UNIVERSITÀ GIUSTINO FORTUNATO Corso di alta formazione sui contratti pubblici</vt:lpstr>
      <vt:lpstr>Le commissioni di gara: natura e funzioni. Le previsioni del D.lgs. N. 36/2023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 criteri di aggiudicazione l’offerta economicamente più vantaggiosa – il prezzo più basso</vt:lpstr>
      <vt:lpstr>Presentazione standard di PowerPoint</vt:lpstr>
      <vt:lpstr>Presentazione standard di PowerPoint</vt:lpstr>
      <vt:lpstr>Presentazione standard di PowerPoint</vt:lpstr>
      <vt:lpstr>Presentazione standard di PowerPoint</vt:lpstr>
      <vt:lpstr>Presentazione standard di PowerPoint</vt:lpstr>
      <vt:lpstr>Le offerte anomale: disciplina e criteri per l’individuazione della soglia di anomalia.  Il procedimento di verifica dell’anomalia</vt:lpstr>
      <vt:lpstr>Presentazione standard di PowerPoint</vt:lpstr>
      <vt:lpstr>Presentazione standard di PowerPoint</vt:lpstr>
      <vt:lpstr>Presentazione standard di PowerPoint</vt:lpstr>
      <vt:lpstr>Presentazione standard di PowerPoint</vt:lpstr>
      <vt:lpstr>Presentazione standard di PowerPoint</vt:lpstr>
      <vt:lpstr>L’aggiudicazione: caratteri e disciplina</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alta formazione appalti pubblici</dc:title>
  <dc:creator>utente</dc:creator>
  <cp:lastModifiedBy>utente</cp:lastModifiedBy>
  <cp:revision>41</cp:revision>
  <dcterms:created xsi:type="dcterms:W3CDTF">2023-11-22T18:56:22Z</dcterms:created>
  <dcterms:modified xsi:type="dcterms:W3CDTF">2024-02-13T17:09:21Z</dcterms:modified>
</cp:coreProperties>
</file>