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1" r:id="rId5"/>
    <p:sldId id="262" r:id="rId6"/>
    <p:sldId id="263" r:id="rId7"/>
    <p:sldId id="264" r:id="rId8"/>
    <p:sldId id="260"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2DB"/>
    <a:srgbClr val="AC2C29"/>
    <a:srgbClr val="E8D9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7BBA84-7676-5193-2BF6-D152B878654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E6ABC5E1-E653-4C6D-845C-8D7F85B7E6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951F41A-A906-25D1-13B9-A4D5C4700A00}"/>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5" name="Segnaposto piè di pagina 4">
            <a:extLst>
              <a:ext uri="{FF2B5EF4-FFF2-40B4-BE49-F238E27FC236}">
                <a16:creationId xmlns:a16="http://schemas.microsoft.com/office/drawing/2014/main" id="{3DB55B93-4480-8A3B-2697-49F128CA30C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4967BCF-8FB4-930C-7574-E58F85D90B21}"/>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3392731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9FB3F1-5F45-68D2-2123-CA3E751D9663}"/>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D0DB55A-8F2D-A495-DD36-2EABAF2656A4}"/>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BE89D73-4D61-AB92-E543-82D071DBCCEC}"/>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5" name="Segnaposto piè di pagina 4">
            <a:extLst>
              <a:ext uri="{FF2B5EF4-FFF2-40B4-BE49-F238E27FC236}">
                <a16:creationId xmlns:a16="http://schemas.microsoft.com/office/drawing/2014/main" id="{CFBC2AAC-BF5F-1FD8-61BC-76A0E5B9E95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049C197-4F75-0EE8-BEF5-921877A3A067}"/>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3426168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B171B08-F318-F4DC-6D1D-A3617000056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D21A37D-CDCD-0C97-49AE-D3DF7E84362C}"/>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868FED2-DBAC-3188-D876-AA6E2918A3F7}"/>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5" name="Segnaposto piè di pagina 4">
            <a:extLst>
              <a:ext uri="{FF2B5EF4-FFF2-40B4-BE49-F238E27FC236}">
                <a16:creationId xmlns:a16="http://schemas.microsoft.com/office/drawing/2014/main" id="{AAFA0EE4-B42A-BCBC-BA63-55E38C14AA0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B197DF8-79A3-155F-32E1-5562856D139F}"/>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84444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714A41-CB4D-250D-63AC-3A34737DB4A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366FFA3-8D3E-0AD7-F01E-AA6A318FE28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16C3639-C0E2-B218-9618-AA1EF144BDFB}"/>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5" name="Segnaposto piè di pagina 4">
            <a:extLst>
              <a:ext uri="{FF2B5EF4-FFF2-40B4-BE49-F238E27FC236}">
                <a16:creationId xmlns:a16="http://schemas.microsoft.com/office/drawing/2014/main" id="{06F79C79-421B-F193-F68A-15E7170C0CD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282AB9A-8ED3-09AA-D2E9-78DCCA17CC2E}"/>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1656241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412940-B0BC-32A4-A9C9-30E8BF661B2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3F8EFCB8-2C6C-0874-5585-101AC09712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90AEF29-C6CF-8AE1-5363-588118687594}"/>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5" name="Segnaposto piè di pagina 4">
            <a:extLst>
              <a:ext uri="{FF2B5EF4-FFF2-40B4-BE49-F238E27FC236}">
                <a16:creationId xmlns:a16="http://schemas.microsoft.com/office/drawing/2014/main" id="{6BEDFED0-F2B6-C032-7982-1AC7E7DD2F9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243D541-1257-E42F-DDBD-0A0BAF9020C7}"/>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858040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15FFD0-74D3-F12C-73A0-E99A1029047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B8678A7-AD59-642C-150F-B5022DFCFCE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FAC190CE-896E-A599-FBDA-85D6C1B52B24}"/>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58D473C-EAFE-8D8B-A7B8-3A7A9C653C5D}"/>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6" name="Segnaposto piè di pagina 5">
            <a:extLst>
              <a:ext uri="{FF2B5EF4-FFF2-40B4-BE49-F238E27FC236}">
                <a16:creationId xmlns:a16="http://schemas.microsoft.com/office/drawing/2014/main" id="{98568703-336A-825C-31A0-AD445013A68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C96AAA1-3BAA-8549-160F-E4FBAC276DCA}"/>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987320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BC3CF0-CFAF-A58F-F1AE-CEECE3A7574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D83B1FD-D662-C822-7234-E2909E152E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BD133E1-9A9E-E82B-1A1E-5836B1D2F4BD}"/>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78FD39D4-8BCA-CAD8-92FE-9F362B0B9E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0D0F7D34-223D-ADE8-E916-DE513EED109E}"/>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4F74049-6107-5123-A0E2-108F6C58D68C}"/>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8" name="Segnaposto piè di pagina 7">
            <a:extLst>
              <a:ext uri="{FF2B5EF4-FFF2-40B4-BE49-F238E27FC236}">
                <a16:creationId xmlns:a16="http://schemas.microsoft.com/office/drawing/2014/main" id="{EB1242A0-BF73-D68E-158D-A4F9E9A97E4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5FDDC2BC-041B-86E7-2329-391DAA98B6C9}"/>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469195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AD578A-A041-EEEF-D938-A76CA5561C7A}"/>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AF6B1E4-0581-9BB0-942B-8C2394DEE36E}"/>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4" name="Segnaposto piè di pagina 3">
            <a:extLst>
              <a:ext uri="{FF2B5EF4-FFF2-40B4-BE49-F238E27FC236}">
                <a16:creationId xmlns:a16="http://schemas.microsoft.com/office/drawing/2014/main" id="{90FECB22-3A1D-B867-59DC-6777CA24413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81FE8B0-9082-083C-99A1-169ED1F34D6B}"/>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1560730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ED9AB4D-DF39-0EF6-A986-22187C4E5B90}"/>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3" name="Segnaposto piè di pagina 2">
            <a:extLst>
              <a:ext uri="{FF2B5EF4-FFF2-40B4-BE49-F238E27FC236}">
                <a16:creationId xmlns:a16="http://schemas.microsoft.com/office/drawing/2014/main" id="{AB9EB210-0DCA-320D-6870-15FDDA6C677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8E83011-706D-9112-3CD0-5C18E7677A94}"/>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332814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962F10-317A-CFB7-578B-969F6C66DEC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464F11D-66C6-404A-B02C-68AE999FF0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57661E0-4C40-047C-F8BF-69A998E890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EFF0A5E-EF8A-2138-1581-AEE67B9E1B82}"/>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6" name="Segnaposto piè di pagina 5">
            <a:extLst>
              <a:ext uri="{FF2B5EF4-FFF2-40B4-BE49-F238E27FC236}">
                <a16:creationId xmlns:a16="http://schemas.microsoft.com/office/drawing/2014/main" id="{F69A7756-1502-4671-3D3B-7DA50B6D9E3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4036FD0-E6CB-1200-411F-7FEE5BA5883E}"/>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2993150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AE5843D-A2C0-8A87-9D3B-1DDDF72E361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E5200FC-76D5-1D01-BE45-03053D20C2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4433AAB-E6EF-6AF2-2C65-83A8EC407B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88BB351F-39E2-1453-2E27-55BA04D822D2}"/>
              </a:ext>
            </a:extLst>
          </p:cNvPr>
          <p:cNvSpPr>
            <a:spLocks noGrp="1"/>
          </p:cNvSpPr>
          <p:nvPr>
            <p:ph type="dt" sz="half" idx="10"/>
          </p:nvPr>
        </p:nvSpPr>
        <p:spPr/>
        <p:txBody>
          <a:bodyPr/>
          <a:lstStyle/>
          <a:p>
            <a:fld id="{F777ED24-FEDA-435B-82F3-E111FF4B4D46}" type="datetimeFigureOut">
              <a:rPr lang="it-IT" smtClean="0"/>
              <a:t>18/02/2024</a:t>
            </a:fld>
            <a:endParaRPr lang="it-IT"/>
          </a:p>
        </p:txBody>
      </p:sp>
      <p:sp>
        <p:nvSpPr>
          <p:cNvPr id="6" name="Segnaposto piè di pagina 5">
            <a:extLst>
              <a:ext uri="{FF2B5EF4-FFF2-40B4-BE49-F238E27FC236}">
                <a16:creationId xmlns:a16="http://schemas.microsoft.com/office/drawing/2014/main" id="{55316B67-DA59-0854-7B56-18F45650E22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816FF2B-2A98-B502-78EA-40F170024D75}"/>
              </a:ext>
            </a:extLst>
          </p:cNvPr>
          <p:cNvSpPr>
            <a:spLocks noGrp="1"/>
          </p:cNvSpPr>
          <p:nvPr>
            <p:ph type="sldNum" sz="quarter" idx="12"/>
          </p:nvPr>
        </p:nvSpPr>
        <p:spPr/>
        <p:txBody>
          <a:bodyPr/>
          <a:lstStyle/>
          <a:p>
            <a:fld id="{A5D9CF54-82BB-48FA-A4B9-CEEF874B9BC3}" type="slidenum">
              <a:rPr lang="it-IT" smtClean="0"/>
              <a:t>‹N›</a:t>
            </a:fld>
            <a:endParaRPr lang="it-IT"/>
          </a:p>
        </p:txBody>
      </p:sp>
    </p:spTree>
    <p:extLst>
      <p:ext uri="{BB962C8B-B14F-4D97-AF65-F5344CB8AC3E}">
        <p14:creationId xmlns:p14="http://schemas.microsoft.com/office/powerpoint/2010/main" val="2525598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0BC483D-2F1A-93CB-A922-A4F6881412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53687C0-0AE2-04E9-FDF8-B0E273FB03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D0D97B3-5C0C-68D7-BDB3-18AF799661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7ED24-FEDA-435B-82F3-E111FF4B4D46}" type="datetimeFigureOut">
              <a:rPr lang="it-IT" smtClean="0"/>
              <a:t>18/02/2024</a:t>
            </a:fld>
            <a:endParaRPr lang="it-IT"/>
          </a:p>
        </p:txBody>
      </p:sp>
      <p:sp>
        <p:nvSpPr>
          <p:cNvPr id="5" name="Segnaposto piè di pagina 4">
            <a:extLst>
              <a:ext uri="{FF2B5EF4-FFF2-40B4-BE49-F238E27FC236}">
                <a16:creationId xmlns:a16="http://schemas.microsoft.com/office/drawing/2014/main" id="{4ECC5BFA-D840-C8CF-6106-2359313BAE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7C72924-06E2-DA48-7FF7-1367606F0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D9CF54-82BB-48FA-A4B9-CEEF874B9BC3}" type="slidenum">
              <a:rPr lang="it-IT" smtClean="0"/>
              <a:t>‹N›</a:t>
            </a:fld>
            <a:endParaRPr lang="it-IT"/>
          </a:p>
        </p:txBody>
      </p:sp>
    </p:spTree>
    <p:extLst>
      <p:ext uri="{BB962C8B-B14F-4D97-AF65-F5344CB8AC3E}">
        <p14:creationId xmlns:p14="http://schemas.microsoft.com/office/powerpoint/2010/main" val="4085108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533DD-8040-A4A3-064F-2BA479431A57}"/>
            </a:ext>
          </a:extLst>
        </p:cNvPr>
        <p:cNvGrpSpPr/>
        <p:nvPr/>
      </p:nvGrpSpPr>
      <p:grpSpPr>
        <a:xfrm>
          <a:off x="0" y="0"/>
          <a:ext cx="0" cy="0"/>
          <a:chOff x="0" y="0"/>
          <a:chExt cx="0" cy="0"/>
        </a:xfrm>
      </p:grpSpPr>
      <p:sp>
        <p:nvSpPr>
          <p:cNvPr id="4" name="Rettangolo 3">
            <a:extLst>
              <a:ext uri="{FF2B5EF4-FFF2-40B4-BE49-F238E27FC236}">
                <a16:creationId xmlns:a16="http://schemas.microsoft.com/office/drawing/2014/main" id="{DB3FC2C5-07EC-ED70-9D39-61E723B69AED}"/>
              </a:ext>
            </a:extLst>
          </p:cNvPr>
          <p:cNvSpPr/>
          <p:nvPr/>
        </p:nvSpPr>
        <p:spPr>
          <a:xfrm>
            <a:off x="1" y="2689934"/>
            <a:ext cx="12192000" cy="2192784"/>
          </a:xfrm>
          <a:prstGeom prst="rect">
            <a:avLst/>
          </a:prstGeom>
          <a:solidFill>
            <a:srgbClr val="EDE2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 name="Titolo 1">
            <a:extLst>
              <a:ext uri="{FF2B5EF4-FFF2-40B4-BE49-F238E27FC236}">
                <a16:creationId xmlns:a16="http://schemas.microsoft.com/office/drawing/2014/main" id="{756FC24F-595C-97C2-8D58-D0245D83C411}"/>
              </a:ext>
            </a:extLst>
          </p:cNvPr>
          <p:cNvSpPr>
            <a:spLocks noGrp="1"/>
          </p:cNvSpPr>
          <p:nvPr>
            <p:ph type="ctrTitle"/>
          </p:nvPr>
        </p:nvSpPr>
        <p:spPr>
          <a:xfrm>
            <a:off x="1524000" y="3089431"/>
            <a:ext cx="9144000" cy="473799"/>
          </a:xfrm>
        </p:spPr>
        <p:txBody>
          <a:bodyPr>
            <a:normAutofit/>
          </a:bodyPr>
          <a:lstStyle/>
          <a:p>
            <a:r>
              <a:rPr lang="it-IT" sz="2400" dirty="0">
                <a:latin typeface="Century Gothic" panose="020B0502020202020204" pitchFamily="34" charset="0"/>
              </a:rPr>
              <a:t>Attività teorico-pratiche</a:t>
            </a:r>
          </a:p>
        </p:txBody>
      </p:sp>
      <p:sp>
        <p:nvSpPr>
          <p:cNvPr id="3" name="Sottotitolo 2">
            <a:extLst>
              <a:ext uri="{FF2B5EF4-FFF2-40B4-BE49-F238E27FC236}">
                <a16:creationId xmlns:a16="http://schemas.microsoft.com/office/drawing/2014/main" id="{392BF89B-DA0D-C0EA-05CD-97D9FD3F0F97}"/>
              </a:ext>
            </a:extLst>
          </p:cNvPr>
          <p:cNvSpPr>
            <a:spLocks noGrp="1"/>
          </p:cNvSpPr>
          <p:nvPr>
            <p:ph type="subTitle" idx="1"/>
          </p:nvPr>
        </p:nvSpPr>
        <p:spPr>
          <a:xfrm>
            <a:off x="1524000" y="4144536"/>
            <a:ext cx="9067060" cy="756821"/>
          </a:xfrm>
        </p:spPr>
        <p:txBody>
          <a:bodyPr>
            <a:normAutofit/>
          </a:bodyPr>
          <a:lstStyle/>
          <a:p>
            <a:r>
              <a:rPr lang="it-IT" sz="1200" dirty="0">
                <a:latin typeface="Century Gothic" panose="020B0502020202020204" pitchFamily="34" charset="0"/>
              </a:rPr>
              <a:t>Avv. Cesare Sergio</a:t>
            </a:r>
          </a:p>
          <a:p>
            <a:r>
              <a:rPr lang="it-IT" sz="1000" dirty="0">
                <a:latin typeface="Century Gothic" panose="020B0502020202020204" pitchFamily="34" charset="0"/>
              </a:rPr>
              <a:t>Benevento 19/02/2024</a:t>
            </a:r>
          </a:p>
        </p:txBody>
      </p:sp>
      <p:pic>
        <p:nvPicPr>
          <p:cNvPr id="6" name="Immagine 5">
            <a:extLst>
              <a:ext uri="{FF2B5EF4-FFF2-40B4-BE49-F238E27FC236}">
                <a16:creationId xmlns:a16="http://schemas.microsoft.com/office/drawing/2014/main" id="{1263A95D-F3E4-ECD9-9583-36B1F96AA9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788" y="487790"/>
            <a:ext cx="3045042" cy="829389"/>
          </a:xfrm>
          <a:prstGeom prst="rect">
            <a:avLst/>
          </a:prstGeom>
        </p:spPr>
      </p:pic>
    </p:spTree>
    <p:extLst>
      <p:ext uri="{BB962C8B-B14F-4D97-AF65-F5344CB8AC3E}">
        <p14:creationId xmlns:p14="http://schemas.microsoft.com/office/powerpoint/2010/main" val="322865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a:extLst>
              <a:ext uri="{FF2B5EF4-FFF2-40B4-BE49-F238E27FC236}">
                <a16:creationId xmlns:a16="http://schemas.microsoft.com/office/drawing/2014/main" id="{BFF53ACD-6DF5-CABE-70A7-3ACB342D3E01}"/>
              </a:ext>
            </a:extLst>
          </p:cNvPr>
          <p:cNvSpPr txBox="1">
            <a:spLocks/>
          </p:cNvSpPr>
          <p:nvPr/>
        </p:nvSpPr>
        <p:spPr>
          <a:xfrm>
            <a:off x="1670936" y="1269506"/>
            <a:ext cx="1906765" cy="16090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6600" b="1" dirty="0">
                <a:solidFill>
                  <a:srgbClr val="EDE2DB"/>
                </a:solidFill>
                <a:latin typeface="Century Gothic" panose="020B0502020202020204" pitchFamily="34" charset="0"/>
              </a:rPr>
              <a:t>1</a:t>
            </a:r>
          </a:p>
        </p:txBody>
      </p:sp>
      <p:sp>
        <p:nvSpPr>
          <p:cNvPr id="6" name="Titolo 5">
            <a:extLst>
              <a:ext uri="{FF2B5EF4-FFF2-40B4-BE49-F238E27FC236}">
                <a16:creationId xmlns:a16="http://schemas.microsoft.com/office/drawing/2014/main" id="{0CEC4B9C-0DE4-B98F-2685-2727FBAA62EF}"/>
              </a:ext>
            </a:extLst>
          </p:cNvPr>
          <p:cNvSpPr>
            <a:spLocks noGrp="1"/>
          </p:cNvSpPr>
          <p:nvPr>
            <p:ph type="title"/>
          </p:nvPr>
        </p:nvSpPr>
        <p:spPr>
          <a:xfrm>
            <a:off x="1793289" y="1990120"/>
            <a:ext cx="8629093" cy="565127"/>
          </a:xfrm>
        </p:spPr>
        <p:txBody>
          <a:bodyPr>
            <a:normAutofit/>
          </a:bodyPr>
          <a:lstStyle/>
          <a:p>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Come viene soddisfatto l’onere motivazionale nell’attribuzione del punteggio?</a:t>
            </a:r>
            <a:endParaRPr lang="it-IT" sz="1200" dirty="0">
              <a:latin typeface="Century Gothic" panose="020B0502020202020204" pitchFamily="34" charset="0"/>
            </a:endParaRPr>
          </a:p>
        </p:txBody>
      </p:sp>
      <p:sp>
        <p:nvSpPr>
          <p:cNvPr id="7" name="Titolo 5">
            <a:extLst>
              <a:ext uri="{FF2B5EF4-FFF2-40B4-BE49-F238E27FC236}">
                <a16:creationId xmlns:a16="http://schemas.microsoft.com/office/drawing/2014/main" id="{91AF0DA7-6B36-C82B-33EB-91B98BE62783}"/>
              </a:ext>
            </a:extLst>
          </p:cNvPr>
          <p:cNvSpPr txBox="1">
            <a:spLocks/>
          </p:cNvSpPr>
          <p:nvPr/>
        </p:nvSpPr>
        <p:spPr>
          <a:xfrm>
            <a:off x="1793289" y="1265113"/>
            <a:ext cx="2438113" cy="26633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1200"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rPr>
              <a:t>Rispondere ai seguenti quesiti:</a:t>
            </a:r>
            <a:endParaRPr lang="it-IT" sz="1200" dirty="0">
              <a:latin typeface="Century Gothic" panose="020B0502020202020204" pitchFamily="34" charset="0"/>
            </a:endParaRPr>
          </a:p>
        </p:txBody>
      </p:sp>
      <p:sp>
        <p:nvSpPr>
          <p:cNvPr id="11" name="Titolo 1">
            <a:extLst>
              <a:ext uri="{FF2B5EF4-FFF2-40B4-BE49-F238E27FC236}">
                <a16:creationId xmlns:a16="http://schemas.microsoft.com/office/drawing/2014/main" id="{1BDAEBE8-1261-2781-BA54-F14B4D38CCB3}"/>
              </a:ext>
            </a:extLst>
          </p:cNvPr>
          <p:cNvSpPr txBox="1">
            <a:spLocks/>
          </p:cNvSpPr>
          <p:nvPr/>
        </p:nvSpPr>
        <p:spPr>
          <a:xfrm>
            <a:off x="1670936" y="2070876"/>
            <a:ext cx="1906765" cy="16090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6600" b="1" dirty="0">
                <a:solidFill>
                  <a:srgbClr val="EDE2DB"/>
                </a:solidFill>
                <a:latin typeface="Century Gothic" panose="020B0502020202020204" pitchFamily="34" charset="0"/>
              </a:rPr>
              <a:t>2</a:t>
            </a:r>
          </a:p>
        </p:txBody>
      </p:sp>
      <p:sp>
        <p:nvSpPr>
          <p:cNvPr id="12" name="Titolo 5">
            <a:extLst>
              <a:ext uri="{FF2B5EF4-FFF2-40B4-BE49-F238E27FC236}">
                <a16:creationId xmlns:a16="http://schemas.microsoft.com/office/drawing/2014/main" id="{F4B92AD8-41ED-F8CD-A0EF-E145E8C59873}"/>
              </a:ext>
            </a:extLst>
          </p:cNvPr>
          <p:cNvSpPr txBox="1">
            <a:spLocks/>
          </p:cNvSpPr>
          <p:nvPr/>
        </p:nvSpPr>
        <p:spPr>
          <a:xfrm>
            <a:off x="1793290" y="2651423"/>
            <a:ext cx="8629094" cy="5651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Qual è il punteggio massimo che si può attribuire all’offerta economica e all’offerta tecnica nel caso di aggiudicazione di un contratto d’appalto secondo il criterio del migliore rapporto qualità/prezzo?</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3" name="Titolo 1">
            <a:extLst>
              <a:ext uri="{FF2B5EF4-FFF2-40B4-BE49-F238E27FC236}">
                <a16:creationId xmlns:a16="http://schemas.microsoft.com/office/drawing/2014/main" id="{C28714D1-4FBB-1866-BD55-E210E6BA735A}"/>
              </a:ext>
            </a:extLst>
          </p:cNvPr>
          <p:cNvSpPr txBox="1">
            <a:spLocks/>
          </p:cNvSpPr>
          <p:nvPr/>
        </p:nvSpPr>
        <p:spPr>
          <a:xfrm>
            <a:off x="1670936" y="2872246"/>
            <a:ext cx="1906765" cy="16090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6600" b="1" dirty="0">
                <a:solidFill>
                  <a:srgbClr val="EDE2DB"/>
                </a:solidFill>
                <a:latin typeface="Century Gothic" panose="020B0502020202020204" pitchFamily="34" charset="0"/>
              </a:rPr>
              <a:t>3</a:t>
            </a:r>
          </a:p>
        </p:txBody>
      </p:sp>
      <p:sp>
        <p:nvSpPr>
          <p:cNvPr id="14" name="Titolo 5">
            <a:extLst>
              <a:ext uri="{FF2B5EF4-FFF2-40B4-BE49-F238E27FC236}">
                <a16:creationId xmlns:a16="http://schemas.microsoft.com/office/drawing/2014/main" id="{30FADDBD-4005-EE68-EBEA-6B6E1B600120}"/>
              </a:ext>
            </a:extLst>
          </p:cNvPr>
          <p:cNvSpPr txBox="1">
            <a:spLocks/>
          </p:cNvSpPr>
          <p:nvPr/>
        </p:nvSpPr>
        <p:spPr>
          <a:xfrm>
            <a:off x="1793290" y="3592860"/>
            <a:ext cx="8629094" cy="5651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 che cosa consiste la modalità di attribuzione del punteggio con i criteri on/off? È legittima o meno?</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Titolo 1">
            <a:extLst>
              <a:ext uri="{FF2B5EF4-FFF2-40B4-BE49-F238E27FC236}">
                <a16:creationId xmlns:a16="http://schemas.microsoft.com/office/drawing/2014/main" id="{E9F9E4B7-999C-BF1F-756A-E41CAF074196}"/>
              </a:ext>
            </a:extLst>
          </p:cNvPr>
          <p:cNvSpPr txBox="1">
            <a:spLocks/>
          </p:cNvSpPr>
          <p:nvPr/>
        </p:nvSpPr>
        <p:spPr>
          <a:xfrm>
            <a:off x="1670936" y="3701005"/>
            <a:ext cx="1906765" cy="16090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6600" b="1" dirty="0">
                <a:solidFill>
                  <a:srgbClr val="EDE2DB"/>
                </a:solidFill>
                <a:latin typeface="Century Gothic" panose="020B0502020202020204" pitchFamily="34" charset="0"/>
              </a:rPr>
              <a:t>4</a:t>
            </a:r>
          </a:p>
        </p:txBody>
      </p:sp>
      <p:sp>
        <p:nvSpPr>
          <p:cNvPr id="16" name="Titolo 5">
            <a:extLst>
              <a:ext uri="{FF2B5EF4-FFF2-40B4-BE49-F238E27FC236}">
                <a16:creationId xmlns:a16="http://schemas.microsoft.com/office/drawing/2014/main" id="{8DFB4750-77D1-21FE-B0C1-37B9893DFE9F}"/>
              </a:ext>
            </a:extLst>
          </p:cNvPr>
          <p:cNvSpPr txBox="1">
            <a:spLocks/>
          </p:cNvSpPr>
          <p:nvPr/>
        </p:nvSpPr>
        <p:spPr>
          <a:xfrm>
            <a:off x="1793290" y="4251757"/>
            <a:ext cx="8629094" cy="5651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Al fine di rendere maggiormente intellegibile la valutazione della offerta presentata da un concorrente è obbligatoria la articolazione dei criteri di valutazione in ulteriori sub-criteri?</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7" name="Titolo 1">
            <a:extLst>
              <a:ext uri="{FF2B5EF4-FFF2-40B4-BE49-F238E27FC236}">
                <a16:creationId xmlns:a16="http://schemas.microsoft.com/office/drawing/2014/main" id="{5B3BF18E-55B0-2F34-31F8-A315FBD12252}"/>
              </a:ext>
            </a:extLst>
          </p:cNvPr>
          <p:cNvSpPr txBox="1">
            <a:spLocks/>
          </p:cNvSpPr>
          <p:nvPr/>
        </p:nvSpPr>
        <p:spPr>
          <a:xfrm>
            <a:off x="1670936" y="4518924"/>
            <a:ext cx="1906765" cy="16090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it-IT" sz="6600" b="1" dirty="0">
                <a:solidFill>
                  <a:srgbClr val="EDE2DB"/>
                </a:solidFill>
                <a:latin typeface="Century Gothic" panose="020B0502020202020204" pitchFamily="34" charset="0"/>
              </a:rPr>
              <a:t>5</a:t>
            </a:r>
          </a:p>
        </p:txBody>
      </p:sp>
      <p:sp>
        <p:nvSpPr>
          <p:cNvPr id="18" name="Titolo 5">
            <a:extLst>
              <a:ext uri="{FF2B5EF4-FFF2-40B4-BE49-F238E27FC236}">
                <a16:creationId xmlns:a16="http://schemas.microsoft.com/office/drawing/2014/main" id="{2DCCDF7A-9C9B-E45C-FDE6-96A8EAF29CA4}"/>
              </a:ext>
            </a:extLst>
          </p:cNvPr>
          <p:cNvSpPr txBox="1">
            <a:spLocks/>
          </p:cNvSpPr>
          <p:nvPr/>
        </p:nvSpPr>
        <p:spPr>
          <a:xfrm>
            <a:off x="1793289" y="5104123"/>
            <a:ext cx="8629094" cy="56512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Nel caso di aggiudicazione di un contratto d’appalto secondo il criterio del migliore rapporto qualità/prezzo la Commissione di gara può specificare i criteri di valutazione a seguito dell’apertura delle buste tecniche?</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0" name="Titolo 5">
            <a:extLst>
              <a:ext uri="{FF2B5EF4-FFF2-40B4-BE49-F238E27FC236}">
                <a16:creationId xmlns:a16="http://schemas.microsoft.com/office/drawing/2014/main" id="{030A8949-FE94-D7A0-A169-CAD1357168C4}"/>
              </a:ext>
            </a:extLst>
          </p:cNvPr>
          <p:cNvSpPr txBox="1">
            <a:spLocks/>
          </p:cNvSpPr>
          <p:nvPr/>
        </p:nvSpPr>
        <p:spPr>
          <a:xfrm>
            <a:off x="4888778" y="6386987"/>
            <a:ext cx="2438113" cy="266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it-IT" sz="800" kern="0" cap="all" dirty="0">
                <a:latin typeface="Century Gothic" panose="020B0502020202020204" pitchFamily="34" charset="0"/>
                <a:ea typeface="Tahoma" panose="020B0604030504040204" pitchFamily="34" charset="0"/>
                <a:cs typeface="Tahoma" panose="020B0604030504040204" pitchFamily="34" charset="0"/>
              </a:rPr>
              <a:t>Attività teorico-pratiche</a:t>
            </a:r>
          </a:p>
          <a:p>
            <a:pPr algn="ctr">
              <a:lnSpc>
                <a:spcPct val="120000"/>
              </a:lnSpc>
            </a:pPr>
            <a:r>
              <a:rPr lang="it-IT" sz="800" kern="0" dirty="0">
                <a:latin typeface="Century Gothic" panose="020B0502020202020204" pitchFamily="34" charset="0"/>
                <a:ea typeface="Tahoma" panose="020B0604030504040204" pitchFamily="34" charset="0"/>
                <a:cs typeface="Tahoma" panose="020B0604030504040204" pitchFamily="34" charset="0"/>
              </a:rPr>
              <a:t>Avv. Cesare Sergio</a:t>
            </a:r>
          </a:p>
        </p:txBody>
      </p:sp>
      <p:cxnSp>
        <p:nvCxnSpPr>
          <p:cNvPr id="22" name="Connettore diritto 21">
            <a:extLst>
              <a:ext uri="{FF2B5EF4-FFF2-40B4-BE49-F238E27FC236}">
                <a16:creationId xmlns:a16="http://schemas.microsoft.com/office/drawing/2014/main" id="{EB2896C2-2892-B3CF-8271-07B290E3274B}"/>
              </a:ext>
            </a:extLst>
          </p:cNvPr>
          <p:cNvCxnSpPr/>
          <p:nvPr/>
        </p:nvCxnSpPr>
        <p:spPr>
          <a:xfrm>
            <a:off x="0" y="6285391"/>
            <a:ext cx="12192000" cy="0"/>
          </a:xfrm>
          <a:prstGeom prst="line">
            <a:avLst/>
          </a:prstGeom>
          <a:ln>
            <a:solidFill>
              <a:srgbClr val="EDE2DB"/>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31399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ttangolo 11">
            <a:extLst>
              <a:ext uri="{FF2B5EF4-FFF2-40B4-BE49-F238E27FC236}">
                <a16:creationId xmlns:a16="http://schemas.microsoft.com/office/drawing/2014/main" id="{FEDE72B3-3E4B-3858-866C-1E94F2560CC2}"/>
              </a:ext>
            </a:extLst>
          </p:cNvPr>
          <p:cNvSpPr/>
          <p:nvPr/>
        </p:nvSpPr>
        <p:spPr>
          <a:xfrm flipV="1">
            <a:off x="4731797" y="3195960"/>
            <a:ext cx="5663953" cy="1047566"/>
          </a:xfrm>
          <a:prstGeom prst="rect">
            <a:avLst/>
          </a:prstGeom>
          <a:solidFill>
            <a:srgbClr val="EDE2DB"/>
          </a:solidFill>
          <a:ln>
            <a:solidFill>
              <a:srgbClr val="EDE2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Titolo 5">
            <a:extLst>
              <a:ext uri="{FF2B5EF4-FFF2-40B4-BE49-F238E27FC236}">
                <a16:creationId xmlns:a16="http://schemas.microsoft.com/office/drawing/2014/main" id="{8EB86715-D491-403A-FAC4-DC2B26F62974}"/>
              </a:ext>
            </a:extLst>
          </p:cNvPr>
          <p:cNvSpPr txBox="1">
            <a:spLocks/>
          </p:cNvSpPr>
          <p:nvPr/>
        </p:nvSpPr>
        <p:spPr>
          <a:xfrm>
            <a:off x="1793289" y="1261961"/>
            <a:ext cx="8602462" cy="4792610"/>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 Treni s.r.l. indiceva una procedura aperta per l’affidamento di un servizio di brokeraggio assicurativo con il criterio dell’offerta economicamente più vantaggiosa.</a:t>
            </a:r>
            <a:endParaRPr lang="it-IT" sz="13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Il disciplinare di gara prevedeva che oggetto di valutazione sarebbero stati: </a:t>
            </a:r>
            <a:r>
              <a:rPr lang="it-IT" sz="1300" kern="0" dirty="0" err="1">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A.l</a:t>
            </a: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Metodologia proposta per la gestione del programma assicurativo; A.2 Metodologia proposta per la gestione dei sinistri; A.3 Metodologia proposta per l’assistenza nelle fasi di gara; B Composizione e organizzazione dello staff dedicato; C Piano di formazione del personale Treni s.r.l.; D Servizi aggiuntivi offerti, con la previsione di un punteggio che va da 35 punti (max) a 10 punti (min).</a:t>
            </a:r>
            <a:endParaRPr lang="it-IT" sz="13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Era prevista poi una griglia di valutazione nella quale era indicato il punteggio: al giudizio discrezionale di ottimo corrispondeva 1 punto fino al giudizio insufficiente che corrispondeva a 0 punti.</a:t>
            </a:r>
          </a:p>
          <a:p>
            <a:pPr algn="just">
              <a:lnSpc>
                <a:spcPct val="107000"/>
              </a:lnSpc>
              <a:spcAft>
                <a:spcPts val="1500"/>
              </a:spcAft>
            </a:pP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Il disciplinare di gara specificava che </a:t>
            </a:r>
          </a:p>
          <a:p>
            <a:pPr algn="just">
              <a:lnSpc>
                <a:spcPct val="107000"/>
              </a:lnSpc>
              <a:spcAft>
                <a:spcPts val="1500"/>
              </a:spcAft>
            </a:pPr>
            <a:endParaRPr lang="it-IT" sz="1300"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lnSpc>
                <a:spcPct val="107000"/>
              </a:lnSpc>
              <a:spcAft>
                <a:spcPts val="1500"/>
              </a:spcAft>
            </a:pPr>
            <a:endParaRPr lang="it-IT" sz="1300" kern="0" dirty="0">
              <a:solidFill>
                <a:srgbClr val="000000"/>
              </a:solidFill>
              <a:latin typeface="Century Gothic" panose="020B0502020202020204" pitchFamily="34" charset="0"/>
              <a:ea typeface="Times New Roman" panose="02020603050405020304" pitchFamily="18" charset="0"/>
              <a:cs typeface="Times New Roman" panose="02020603050405020304" pitchFamily="18" charset="0"/>
            </a:endParaRPr>
          </a:p>
          <a:p>
            <a:pPr algn="just">
              <a:lnSpc>
                <a:spcPct val="107000"/>
              </a:lnSpc>
              <a:spcAft>
                <a:spcPts val="1500"/>
              </a:spcAft>
            </a:pP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All’esito delle operazioni la gara veniva aggiudicata dalla Ditta Tizio.</a:t>
            </a:r>
            <a:endParaRPr lang="it-IT" sz="13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 seconda classificata Ditta Caio proponeva ricorso al T.A.R. sostenendo la illogicità dei meccanismi di assegnazione dei punteggi all’offerta tecnica.</a:t>
            </a:r>
            <a:endParaRPr lang="it-IT" sz="13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3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 censura della Ditta Caio è fondata o meno?</a:t>
            </a:r>
            <a:endParaRPr lang="it-IT" sz="13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300" b="1" kern="0" dirty="0">
                <a:solidFill>
                  <a:srgbClr val="AC2C29"/>
                </a:solidFill>
                <a:effectLst/>
                <a:latin typeface="Century Gothic" panose="020B0502020202020204" pitchFamily="34" charset="0"/>
                <a:ea typeface="Times New Roman" panose="02020603050405020304" pitchFamily="18" charset="0"/>
                <a:cs typeface="Times New Roman" panose="02020603050405020304" pitchFamily="18" charset="0"/>
              </a:rPr>
              <a:t>Motivare la propria scelta.</a:t>
            </a:r>
            <a:endParaRPr lang="it-IT" sz="13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0" name="CasellaDiTesto 9">
            <a:extLst>
              <a:ext uri="{FF2B5EF4-FFF2-40B4-BE49-F238E27FC236}">
                <a16:creationId xmlns:a16="http://schemas.microsoft.com/office/drawing/2014/main" id="{D966E84B-B645-6BC7-0CFA-C2BCACD753AC}"/>
              </a:ext>
            </a:extLst>
          </p:cNvPr>
          <p:cNvSpPr txBox="1"/>
          <p:nvPr/>
        </p:nvSpPr>
        <p:spPr>
          <a:xfrm>
            <a:off x="4833890" y="3210055"/>
            <a:ext cx="5459765" cy="1015663"/>
          </a:xfrm>
          <a:prstGeom prst="rect">
            <a:avLst/>
          </a:prstGeom>
          <a:noFill/>
        </p:spPr>
        <p:txBody>
          <a:bodyPr wrap="square" rtlCol="0">
            <a:spAutoFit/>
          </a:bodyPr>
          <a:lstStyle/>
          <a:p>
            <a:pPr algn="just"/>
            <a:r>
              <a:rPr lang="it-IT" sz="12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r>
              <a:rPr lang="it-IT" sz="1200" i="1"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Le offerte dei concorrenti saranno valutate in funzione della qualità e completezza della documentazione e della congruenza, efficacia e affidabilità delle soluzioni e delle proposte formulate nonché della chiarezza nell’esposizione delle indicazioni contenute nelle Relazioni presentate per ciascuno degli elementi di valutazione sopra descritti</a:t>
            </a:r>
            <a:r>
              <a:rPr lang="it-IT" sz="12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endParaRPr lang="it-IT" sz="1200" kern="100" dirty="0">
              <a:effectLst/>
              <a:latin typeface="Tahoma" panose="020B0604030504040204" pitchFamily="34" charset="0"/>
              <a:ea typeface="Tahoma" panose="020B0604030504040204" pitchFamily="34" charset="0"/>
              <a:cs typeface="Tahoma" panose="020B0604030504040204" pitchFamily="34" charset="0"/>
            </a:endParaRPr>
          </a:p>
        </p:txBody>
      </p:sp>
      <p:sp>
        <p:nvSpPr>
          <p:cNvPr id="13" name="Titolo 5">
            <a:extLst>
              <a:ext uri="{FF2B5EF4-FFF2-40B4-BE49-F238E27FC236}">
                <a16:creationId xmlns:a16="http://schemas.microsoft.com/office/drawing/2014/main" id="{2C8FCE2B-6F0D-30E7-2CE9-45901181585B}"/>
              </a:ext>
            </a:extLst>
          </p:cNvPr>
          <p:cNvSpPr txBox="1">
            <a:spLocks/>
          </p:cNvSpPr>
          <p:nvPr/>
        </p:nvSpPr>
        <p:spPr>
          <a:xfrm>
            <a:off x="4888778" y="6386987"/>
            <a:ext cx="2438113" cy="266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it-IT" sz="800" kern="0" cap="all" dirty="0">
                <a:latin typeface="Century Gothic" panose="020B0502020202020204" pitchFamily="34" charset="0"/>
                <a:ea typeface="Tahoma" panose="020B0604030504040204" pitchFamily="34" charset="0"/>
                <a:cs typeface="Tahoma" panose="020B0604030504040204" pitchFamily="34" charset="0"/>
              </a:rPr>
              <a:t>Attività teorico-pratiche</a:t>
            </a:r>
          </a:p>
          <a:p>
            <a:pPr algn="ctr">
              <a:lnSpc>
                <a:spcPct val="120000"/>
              </a:lnSpc>
            </a:pPr>
            <a:r>
              <a:rPr lang="it-IT" sz="800" kern="0" dirty="0">
                <a:latin typeface="Century Gothic" panose="020B0502020202020204" pitchFamily="34" charset="0"/>
                <a:ea typeface="Tahoma" panose="020B0604030504040204" pitchFamily="34" charset="0"/>
                <a:cs typeface="Tahoma" panose="020B0604030504040204" pitchFamily="34" charset="0"/>
              </a:rPr>
              <a:t>Avv. Cesare Sergio</a:t>
            </a:r>
          </a:p>
        </p:txBody>
      </p:sp>
      <p:cxnSp>
        <p:nvCxnSpPr>
          <p:cNvPr id="14" name="Connettore diritto 13">
            <a:extLst>
              <a:ext uri="{FF2B5EF4-FFF2-40B4-BE49-F238E27FC236}">
                <a16:creationId xmlns:a16="http://schemas.microsoft.com/office/drawing/2014/main" id="{72104B7F-C72C-25AB-5C5A-72CF96543941}"/>
              </a:ext>
            </a:extLst>
          </p:cNvPr>
          <p:cNvCxnSpPr/>
          <p:nvPr/>
        </p:nvCxnSpPr>
        <p:spPr>
          <a:xfrm>
            <a:off x="0" y="6285391"/>
            <a:ext cx="12192000" cy="0"/>
          </a:xfrm>
          <a:prstGeom prst="line">
            <a:avLst/>
          </a:prstGeom>
          <a:ln>
            <a:solidFill>
              <a:srgbClr val="EDE2DB"/>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88555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717595-093C-2C2E-5E2A-E396A9B0879B}"/>
            </a:ext>
          </a:extLst>
        </p:cNvPr>
        <p:cNvGrpSpPr/>
        <p:nvPr/>
      </p:nvGrpSpPr>
      <p:grpSpPr>
        <a:xfrm>
          <a:off x="0" y="0"/>
          <a:ext cx="0" cy="0"/>
          <a:chOff x="0" y="0"/>
          <a:chExt cx="0" cy="0"/>
        </a:xfrm>
      </p:grpSpPr>
      <p:sp>
        <p:nvSpPr>
          <p:cNvPr id="3" name="Rettangolo 2">
            <a:extLst>
              <a:ext uri="{FF2B5EF4-FFF2-40B4-BE49-F238E27FC236}">
                <a16:creationId xmlns:a16="http://schemas.microsoft.com/office/drawing/2014/main" id="{9F75ED54-5A1F-9C60-2D37-EA9C05C72EBE}"/>
              </a:ext>
            </a:extLst>
          </p:cNvPr>
          <p:cNvSpPr/>
          <p:nvPr/>
        </p:nvSpPr>
        <p:spPr>
          <a:xfrm>
            <a:off x="1794910" y="4201263"/>
            <a:ext cx="10397090" cy="743063"/>
          </a:xfrm>
          <a:prstGeom prst="rect">
            <a:avLst/>
          </a:prstGeom>
          <a:solidFill>
            <a:srgbClr val="EDE2DB"/>
          </a:solidFill>
          <a:ln>
            <a:solidFill>
              <a:srgbClr val="EDE2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 name="Rettangolo 1">
            <a:extLst>
              <a:ext uri="{FF2B5EF4-FFF2-40B4-BE49-F238E27FC236}">
                <a16:creationId xmlns:a16="http://schemas.microsoft.com/office/drawing/2014/main" id="{FD96BAE3-4FB4-1C8B-C8B8-355E56471737}"/>
              </a:ext>
            </a:extLst>
          </p:cNvPr>
          <p:cNvSpPr/>
          <p:nvPr/>
        </p:nvSpPr>
        <p:spPr>
          <a:xfrm>
            <a:off x="1842118" y="3729019"/>
            <a:ext cx="661385" cy="221942"/>
          </a:xfrm>
          <a:prstGeom prst="rect">
            <a:avLst/>
          </a:prstGeom>
          <a:solidFill>
            <a:srgbClr val="EDE2DB"/>
          </a:solidFill>
          <a:ln>
            <a:solidFill>
              <a:srgbClr val="EDE2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2" name="Rettangolo 11">
            <a:extLst>
              <a:ext uri="{FF2B5EF4-FFF2-40B4-BE49-F238E27FC236}">
                <a16:creationId xmlns:a16="http://schemas.microsoft.com/office/drawing/2014/main" id="{C62BB3E1-E028-8B56-5990-AFBBEB9A1780}"/>
              </a:ext>
            </a:extLst>
          </p:cNvPr>
          <p:cNvSpPr/>
          <p:nvPr/>
        </p:nvSpPr>
        <p:spPr>
          <a:xfrm>
            <a:off x="4208015" y="3551864"/>
            <a:ext cx="6187735" cy="221942"/>
          </a:xfrm>
          <a:prstGeom prst="rect">
            <a:avLst/>
          </a:prstGeom>
          <a:solidFill>
            <a:srgbClr val="EDE2DB"/>
          </a:solidFill>
          <a:ln>
            <a:solidFill>
              <a:srgbClr val="EDE2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Titolo 5">
            <a:extLst>
              <a:ext uri="{FF2B5EF4-FFF2-40B4-BE49-F238E27FC236}">
                <a16:creationId xmlns:a16="http://schemas.microsoft.com/office/drawing/2014/main" id="{D412D535-036A-223B-1FE9-E79A1FD11113}"/>
              </a:ext>
            </a:extLst>
          </p:cNvPr>
          <p:cNvSpPr txBox="1">
            <a:spLocks/>
          </p:cNvSpPr>
          <p:nvPr/>
        </p:nvSpPr>
        <p:spPr>
          <a:xfrm>
            <a:off x="1793289" y="1261961"/>
            <a:ext cx="8602462" cy="4458813"/>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Il Comune di Paperopoli indiceva una gara d’appalto, mediante procedura aperta, con applicazione del criterio dell’offerta economicamente più vantaggiosa, per l’affidamento del servizio di refezione scolastica nelle scuole dell’infanzia, primarie e secondarie di primo grado e per le attività estive del medesimo Comune per un importo a base d’asta di euro 2.000.000,00.</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Alla suddetta gara partecipavano, tra le altre, la Ditta Topolino e la Ditta Paperino, che si classificavano, rispettivamente, in prima e in seconda posizione.</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 gara veniva aggiudicata alla Ditta Topolino.</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Avverso tale esito proponeva ricorso al T.A.R. la Ditta Paperino sostenendo che la Ditta Topolino avrebbe dovuto essere esclusa per avere presentato un’offerta in cui il costo della manodopera è stato ribassato rispetto a quello indicato dalla stazione appaltante in violazione di quanto stabilito dall’art. 41, comma 14, del Codice dei contratti pubblici secondo cui </a:t>
            </a:r>
            <a:r>
              <a:rPr lang="it-IT" sz="12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r>
              <a:rPr lang="it-IT" sz="1200" i="1"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I costi della manodopera e della sicurezza sono scorporati dall’importo assoggettato al ribasso</a:t>
            </a:r>
            <a:r>
              <a:rPr lang="it-IT" sz="1200" kern="0" dirty="0">
                <a:solidFill>
                  <a:srgbClr val="000000"/>
                </a:solidFill>
                <a:effectLst/>
                <a:latin typeface="Tahoma" panose="020B0604030504040204" pitchFamily="34" charset="0"/>
                <a:ea typeface="Tahoma" panose="020B0604030504040204" pitchFamily="34" charset="0"/>
                <a:cs typeface="Tahoma" panose="020B0604030504040204" pitchFamily="34" charset="0"/>
              </a:rPr>
              <a:t>”</a:t>
            </a: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t>
            </a:r>
          </a:p>
          <a:p>
            <a:pPr algn="just">
              <a:lnSpc>
                <a:spcPct val="107000"/>
              </a:lnSpc>
              <a:spcAft>
                <a:spcPts val="1500"/>
              </a:spcAft>
            </a:pP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1500"/>
              </a:spcAft>
            </a:pPr>
            <a:r>
              <a:rPr lang="it-IT" sz="1200" b="1" kern="0" dirty="0">
                <a:solidFill>
                  <a:srgbClr val="AC2C29"/>
                </a:solidFill>
                <a:effectLst/>
                <a:latin typeface="Century Gothic" panose="020B0502020202020204" pitchFamily="34" charset="0"/>
                <a:ea typeface="Times New Roman" panose="02020603050405020304" pitchFamily="18" charset="0"/>
                <a:cs typeface="Times New Roman" panose="02020603050405020304" pitchFamily="18" charset="0"/>
              </a:rPr>
              <a:t>La censura della Ditta Paperino è fondata o meno? </a:t>
            </a:r>
          </a:p>
          <a:p>
            <a:pPr algn="just">
              <a:lnSpc>
                <a:spcPct val="107000"/>
              </a:lnSpc>
              <a:spcAft>
                <a:spcPts val="1500"/>
              </a:spcAft>
            </a:pPr>
            <a:endParaRPr lang="it-IT" sz="12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b="1" kern="0" dirty="0">
                <a:solidFill>
                  <a:srgbClr val="AC2C29"/>
                </a:solidFill>
                <a:effectLst/>
                <a:latin typeface="Century Gothic" panose="020B0502020202020204" pitchFamily="34" charset="0"/>
                <a:ea typeface="Times New Roman" panose="02020603050405020304" pitchFamily="18" charset="0"/>
                <a:cs typeface="Times New Roman" panose="02020603050405020304" pitchFamily="18" charset="0"/>
              </a:rPr>
              <a:t>Motivare la propria scelta.</a:t>
            </a:r>
            <a:endParaRPr lang="it-IT" sz="12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4" name="Titolo 5">
            <a:extLst>
              <a:ext uri="{FF2B5EF4-FFF2-40B4-BE49-F238E27FC236}">
                <a16:creationId xmlns:a16="http://schemas.microsoft.com/office/drawing/2014/main" id="{42614F88-81D4-9786-7F9D-40EACB257DD8}"/>
              </a:ext>
            </a:extLst>
          </p:cNvPr>
          <p:cNvSpPr txBox="1">
            <a:spLocks/>
          </p:cNvSpPr>
          <p:nvPr/>
        </p:nvSpPr>
        <p:spPr>
          <a:xfrm>
            <a:off x="4888778" y="6386987"/>
            <a:ext cx="2438113" cy="266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it-IT" sz="800" kern="0" cap="all" dirty="0">
                <a:latin typeface="Century Gothic" panose="020B0502020202020204" pitchFamily="34" charset="0"/>
                <a:ea typeface="Tahoma" panose="020B0604030504040204" pitchFamily="34" charset="0"/>
                <a:cs typeface="Tahoma" panose="020B0604030504040204" pitchFamily="34" charset="0"/>
              </a:rPr>
              <a:t>Attività teorico-pratiche</a:t>
            </a:r>
          </a:p>
          <a:p>
            <a:pPr algn="ctr">
              <a:lnSpc>
                <a:spcPct val="120000"/>
              </a:lnSpc>
            </a:pPr>
            <a:r>
              <a:rPr lang="it-IT" sz="800" kern="0" dirty="0">
                <a:latin typeface="Century Gothic" panose="020B0502020202020204" pitchFamily="34" charset="0"/>
                <a:ea typeface="Tahoma" panose="020B0604030504040204" pitchFamily="34" charset="0"/>
                <a:cs typeface="Tahoma" panose="020B0604030504040204" pitchFamily="34" charset="0"/>
              </a:rPr>
              <a:t>Avv. Cesare Sergio</a:t>
            </a:r>
          </a:p>
        </p:txBody>
      </p:sp>
      <p:cxnSp>
        <p:nvCxnSpPr>
          <p:cNvPr id="5" name="Connettore diritto 4">
            <a:extLst>
              <a:ext uri="{FF2B5EF4-FFF2-40B4-BE49-F238E27FC236}">
                <a16:creationId xmlns:a16="http://schemas.microsoft.com/office/drawing/2014/main" id="{8B22BFA5-EDEF-1CED-A0B8-AD372FFF4588}"/>
              </a:ext>
            </a:extLst>
          </p:cNvPr>
          <p:cNvCxnSpPr/>
          <p:nvPr/>
        </p:nvCxnSpPr>
        <p:spPr>
          <a:xfrm>
            <a:off x="0" y="6285391"/>
            <a:ext cx="12192000" cy="0"/>
          </a:xfrm>
          <a:prstGeom prst="line">
            <a:avLst/>
          </a:prstGeom>
          <a:ln>
            <a:solidFill>
              <a:srgbClr val="EDE2DB"/>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097814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63F73-0B85-F551-2023-635BD2154740}"/>
            </a:ext>
          </a:extLst>
        </p:cNvPr>
        <p:cNvGrpSpPr/>
        <p:nvPr/>
      </p:nvGrpSpPr>
      <p:grpSpPr>
        <a:xfrm>
          <a:off x="0" y="0"/>
          <a:ext cx="0" cy="0"/>
          <a:chOff x="0" y="0"/>
          <a:chExt cx="0" cy="0"/>
        </a:xfrm>
      </p:grpSpPr>
      <p:sp>
        <p:nvSpPr>
          <p:cNvPr id="12" name="Rettangolo 11">
            <a:extLst>
              <a:ext uri="{FF2B5EF4-FFF2-40B4-BE49-F238E27FC236}">
                <a16:creationId xmlns:a16="http://schemas.microsoft.com/office/drawing/2014/main" id="{F37FB633-5EF1-493F-9A67-E720D7567CDF}"/>
              </a:ext>
            </a:extLst>
          </p:cNvPr>
          <p:cNvSpPr/>
          <p:nvPr/>
        </p:nvSpPr>
        <p:spPr>
          <a:xfrm>
            <a:off x="1794910" y="4111692"/>
            <a:ext cx="10397090" cy="743063"/>
          </a:xfrm>
          <a:prstGeom prst="rect">
            <a:avLst/>
          </a:prstGeom>
          <a:solidFill>
            <a:srgbClr val="EDE2DB"/>
          </a:solidFill>
          <a:ln>
            <a:solidFill>
              <a:srgbClr val="EDE2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Titolo 5">
            <a:extLst>
              <a:ext uri="{FF2B5EF4-FFF2-40B4-BE49-F238E27FC236}">
                <a16:creationId xmlns:a16="http://schemas.microsoft.com/office/drawing/2014/main" id="{92644472-0A5D-0EAA-DD67-DEB888971017}"/>
              </a:ext>
            </a:extLst>
          </p:cNvPr>
          <p:cNvSpPr txBox="1">
            <a:spLocks/>
          </p:cNvSpPr>
          <p:nvPr/>
        </p:nvSpPr>
        <p:spPr>
          <a:xfrm>
            <a:off x="1793289" y="1261961"/>
            <a:ext cx="8602462" cy="44588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L’A.S.L. di Benevento indiceva una procedura di appalto per l’aggiudicazione di un servizio di pulizia.</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Alla gara partecipavano sette operatori economici e all’esito della stessa risultava collocata in prima posizione la Ditta Tizio che aveva indicato un costo della manodopera non conforme all’importo quantificato dalla stessa A.S.L..</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Optando per il primo orientamento del quesito che precede, l’A.S.L. di Benevento svolge il sub-procedimento di verifica dell’anomalia nell’ambito del quale la Ditta Tizio invoca l’applicazione di numerosi benefici, sostenendo che risultano in ogni caso rispettati i minimi salariali.</a:t>
            </a:r>
          </a:p>
          <a:p>
            <a:pPr algn="just">
              <a:lnSpc>
                <a:spcPct val="107000"/>
              </a:lnSpc>
              <a:spcAft>
                <a:spcPts val="1500"/>
              </a:spcAft>
            </a:pP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1500"/>
              </a:spcAft>
            </a:pPr>
            <a:r>
              <a:rPr lang="it-IT" sz="1200" b="1" kern="0" dirty="0">
                <a:solidFill>
                  <a:srgbClr val="AC2C29"/>
                </a:solidFill>
                <a:effectLst/>
                <a:latin typeface="Century Gothic" panose="020B0502020202020204" pitchFamily="34" charset="0"/>
                <a:ea typeface="Times New Roman" panose="02020603050405020304" pitchFamily="18" charset="0"/>
                <a:cs typeface="Times New Roman" panose="02020603050405020304" pitchFamily="18" charset="0"/>
              </a:rPr>
              <a:t>Come bisogna procedere nella valutazione della congruità dell’offerta della Ditta Tizio?</a:t>
            </a:r>
            <a:endParaRPr lang="it-IT" sz="12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Titolo 5">
            <a:extLst>
              <a:ext uri="{FF2B5EF4-FFF2-40B4-BE49-F238E27FC236}">
                <a16:creationId xmlns:a16="http://schemas.microsoft.com/office/drawing/2014/main" id="{BA4EC01C-CBA2-7475-5DF6-B43255590BC8}"/>
              </a:ext>
            </a:extLst>
          </p:cNvPr>
          <p:cNvSpPr txBox="1">
            <a:spLocks/>
          </p:cNvSpPr>
          <p:nvPr/>
        </p:nvSpPr>
        <p:spPr>
          <a:xfrm>
            <a:off x="4888778" y="6386987"/>
            <a:ext cx="2438113" cy="266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it-IT" sz="800" kern="0" cap="all" dirty="0">
                <a:latin typeface="Century Gothic" panose="020B0502020202020204" pitchFamily="34" charset="0"/>
                <a:ea typeface="Tahoma" panose="020B0604030504040204" pitchFamily="34" charset="0"/>
                <a:cs typeface="Tahoma" panose="020B0604030504040204" pitchFamily="34" charset="0"/>
              </a:rPr>
              <a:t>Attività teorico-pratiche</a:t>
            </a:r>
          </a:p>
          <a:p>
            <a:pPr algn="ctr">
              <a:lnSpc>
                <a:spcPct val="120000"/>
              </a:lnSpc>
            </a:pPr>
            <a:r>
              <a:rPr lang="it-IT" sz="800" kern="0" dirty="0">
                <a:latin typeface="Century Gothic" panose="020B0502020202020204" pitchFamily="34" charset="0"/>
                <a:ea typeface="Tahoma" panose="020B0604030504040204" pitchFamily="34" charset="0"/>
                <a:cs typeface="Tahoma" panose="020B0604030504040204" pitchFamily="34" charset="0"/>
              </a:rPr>
              <a:t>Avv. Cesare Sergio</a:t>
            </a:r>
          </a:p>
        </p:txBody>
      </p:sp>
      <p:cxnSp>
        <p:nvCxnSpPr>
          <p:cNvPr id="4" name="Connettore diritto 3">
            <a:extLst>
              <a:ext uri="{FF2B5EF4-FFF2-40B4-BE49-F238E27FC236}">
                <a16:creationId xmlns:a16="http://schemas.microsoft.com/office/drawing/2014/main" id="{0AA579D5-8BF1-AE74-9416-94E2E5B5FF8F}"/>
              </a:ext>
            </a:extLst>
          </p:cNvPr>
          <p:cNvCxnSpPr/>
          <p:nvPr/>
        </p:nvCxnSpPr>
        <p:spPr>
          <a:xfrm>
            <a:off x="0" y="6285391"/>
            <a:ext cx="12192000" cy="0"/>
          </a:xfrm>
          <a:prstGeom prst="line">
            <a:avLst/>
          </a:prstGeom>
          <a:ln>
            <a:solidFill>
              <a:srgbClr val="EDE2DB"/>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764851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F03D3A-8E48-FB03-E03F-4BF509461F36}"/>
            </a:ext>
          </a:extLst>
        </p:cNvPr>
        <p:cNvGrpSpPr/>
        <p:nvPr/>
      </p:nvGrpSpPr>
      <p:grpSpPr>
        <a:xfrm>
          <a:off x="0" y="0"/>
          <a:ext cx="0" cy="0"/>
          <a:chOff x="0" y="0"/>
          <a:chExt cx="0" cy="0"/>
        </a:xfrm>
      </p:grpSpPr>
      <p:sp>
        <p:nvSpPr>
          <p:cNvPr id="12" name="Rettangolo 11">
            <a:extLst>
              <a:ext uri="{FF2B5EF4-FFF2-40B4-BE49-F238E27FC236}">
                <a16:creationId xmlns:a16="http://schemas.microsoft.com/office/drawing/2014/main" id="{FE0FF509-81C5-87B8-C9E3-8FDFB565991F}"/>
              </a:ext>
            </a:extLst>
          </p:cNvPr>
          <p:cNvSpPr/>
          <p:nvPr/>
        </p:nvSpPr>
        <p:spPr>
          <a:xfrm>
            <a:off x="1793289" y="4351389"/>
            <a:ext cx="10397090" cy="743063"/>
          </a:xfrm>
          <a:prstGeom prst="rect">
            <a:avLst/>
          </a:prstGeom>
          <a:solidFill>
            <a:srgbClr val="EDE2DB"/>
          </a:solidFill>
          <a:ln>
            <a:solidFill>
              <a:srgbClr val="EDE2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Titolo 5">
            <a:extLst>
              <a:ext uri="{FF2B5EF4-FFF2-40B4-BE49-F238E27FC236}">
                <a16:creationId xmlns:a16="http://schemas.microsoft.com/office/drawing/2014/main" id="{208E202D-00AB-E5AC-AC58-402544725856}"/>
              </a:ext>
            </a:extLst>
          </p:cNvPr>
          <p:cNvSpPr txBox="1">
            <a:spLocks/>
          </p:cNvSpPr>
          <p:nvPr/>
        </p:nvSpPr>
        <p:spPr>
          <a:xfrm>
            <a:off x="1793289" y="1261961"/>
            <a:ext cx="8602462" cy="4712711"/>
          </a:xfrm>
          <a:prstGeom prst="rect">
            <a:avLst/>
          </a:prstGeom>
        </p:spPr>
        <p:txBody>
          <a:bodyPr vert="horz" lIns="91440" tIns="45720" rIns="91440" bIns="45720"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7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All’esito di una procedura di gara il Comune di Capracotta aggiudicava un servizio al gestore uscente Ditta Tizio.</a:t>
            </a:r>
            <a:endParaRPr lang="it-IT" sz="17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7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Avverso tale esito proponeva ricorso al T.A.R. la seconda classificata Ditta Caio sostenendo la violazione del principio di rotazione e chiedendo l’annullamento dell’aggiudicazione, la dichiarazione di inefficacia del contratto, ove stipulato nelle more del giudizio, e la condanna al risarcimento del danno in forma specifica mediante l’aggiudicazione diretta dell’appalto e/o subentro nella gestione del servizio.</a:t>
            </a:r>
            <a:endParaRPr lang="it-IT" sz="17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7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 accoglimento del ricorso proposto dalla Ditta Caio il T.A.R. annullava l’aggiudicazione, dichiarava l’inefficacia del contratto e disponeva il subentro della Ditta Caio alla Ditta Tizio.</a:t>
            </a:r>
            <a:endParaRPr lang="it-IT" sz="17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7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Anziché conformarsi alla decisione del T.A.R., divenuta nel frattempo irrevocabile, il Comune di Capracotta, ritenendo che anche la aggiudicazione alla Ditta Caio avrebbe violato il principio di rotazione, decideva di non aggiudicare la gara a quest’ultima, ma di annullarla in autotutela e in seguito di indire una nuova gara.</a:t>
            </a:r>
            <a:endParaRPr lang="it-IT" sz="17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700" kern="1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Anche tali ultimi provvedimenti venivano impugnati dalla Ditta Caio con ricorso in ottemperanza dinanzi al T.A.R. per violazione del giudicato.</a:t>
            </a:r>
          </a:p>
          <a:p>
            <a:pPr algn="just">
              <a:lnSpc>
                <a:spcPct val="107000"/>
              </a:lnSpc>
              <a:spcAft>
                <a:spcPts val="1500"/>
              </a:spcAft>
            </a:pPr>
            <a:endParaRPr lang="it-IT" sz="17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1500"/>
              </a:spcAft>
            </a:pPr>
            <a:r>
              <a:rPr lang="it-IT" sz="17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rPr>
              <a:t>La azione della Amministrazione è legittima o meno?</a:t>
            </a:r>
          </a:p>
          <a:p>
            <a:pPr algn="just">
              <a:lnSpc>
                <a:spcPct val="107000"/>
              </a:lnSpc>
              <a:spcAft>
                <a:spcPts val="1500"/>
              </a:spcAft>
            </a:pPr>
            <a:endParaRPr lang="it-IT" sz="17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7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rPr>
              <a:t>Motivare la propria scelta.</a:t>
            </a:r>
          </a:p>
          <a:p>
            <a:pPr algn="just">
              <a:lnSpc>
                <a:spcPct val="107000"/>
              </a:lnSpc>
              <a:spcAft>
                <a:spcPts val="1500"/>
              </a:spcAft>
            </a:pP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Titolo 5">
            <a:extLst>
              <a:ext uri="{FF2B5EF4-FFF2-40B4-BE49-F238E27FC236}">
                <a16:creationId xmlns:a16="http://schemas.microsoft.com/office/drawing/2014/main" id="{DC83FF04-6BE0-2575-91E3-FE5441C7584A}"/>
              </a:ext>
            </a:extLst>
          </p:cNvPr>
          <p:cNvSpPr txBox="1">
            <a:spLocks/>
          </p:cNvSpPr>
          <p:nvPr/>
        </p:nvSpPr>
        <p:spPr>
          <a:xfrm>
            <a:off x="4888778" y="6386987"/>
            <a:ext cx="2438113" cy="266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it-IT" sz="800" kern="0" cap="all" dirty="0">
                <a:latin typeface="Century Gothic" panose="020B0502020202020204" pitchFamily="34" charset="0"/>
                <a:ea typeface="Tahoma" panose="020B0604030504040204" pitchFamily="34" charset="0"/>
                <a:cs typeface="Tahoma" panose="020B0604030504040204" pitchFamily="34" charset="0"/>
              </a:rPr>
              <a:t>Attività teorico-pratiche</a:t>
            </a:r>
          </a:p>
          <a:p>
            <a:pPr algn="ctr">
              <a:lnSpc>
                <a:spcPct val="120000"/>
              </a:lnSpc>
            </a:pPr>
            <a:r>
              <a:rPr lang="it-IT" sz="800" kern="0" dirty="0">
                <a:latin typeface="Century Gothic" panose="020B0502020202020204" pitchFamily="34" charset="0"/>
                <a:ea typeface="Tahoma" panose="020B0604030504040204" pitchFamily="34" charset="0"/>
                <a:cs typeface="Tahoma" panose="020B0604030504040204" pitchFamily="34" charset="0"/>
              </a:rPr>
              <a:t>Avv. Cesare Sergio</a:t>
            </a:r>
          </a:p>
        </p:txBody>
      </p:sp>
      <p:cxnSp>
        <p:nvCxnSpPr>
          <p:cNvPr id="3" name="Connettore diritto 2">
            <a:extLst>
              <a:ext uri="{FF2B5EF4-FFF2-40B4-BE49-F238E27FC236}">
                <a16:creationId xmlns:a16="http://schemas.microsoft.com/office/drawing/2014/main" id="{6AB3C297-6195-B69C-9444-9E0B33F4FE98}"/>
              </a:ext>
            </a:extLst>
          </p:cNvPr>
          <p:cNvCxnSpPr/>
          <p:nvPr/>
        </p:nvCxnSpPr>
        <p:spPr>
          <a:xfrm>
            <a:off x="0" y="6285391"/>
            <a:ext cx="12192000" cy="0"/>
          </a:xfrm>
          <a:prstGeom prst="line">
            <a:avLst/>
          </a:prstGeom>
          <a:ln>
            <a:solidFill>
              <a:srgbClr val="EDE2DB"/>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7655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562DDF-11E9-758E-1E89-8AFA0FE29142}"/>
            </a:ext>
          </a:extLst>
        </p:cNvPr>
        <p:cNvGrpSpPr/>
        <p:nvPr/>
      </p:nvGrpSpPr>
      <p:grpSpPr>
        <a:xfrm>
          <a:off x="0" y="0"/>
          <a:ext cx="0" cy="0"/>
          <a:chOff x="0" y="0"/>
          <a:chExt cx="0" cy="0"/>
        </a:xfrm>
      </p:grpSpPr>
      <p:sp>
        <p:nvSpPr>
          <p:cNvPr id="12" name="Rettangolo 11">
            <a:extLst>
              <a:ext uri="{FF2B5EF4-FFF2-40B4-BE49-F238E27FC236}">
                <a16:creationId xmlns:a16="http://schemas.microsoft.com/office/drawing/2014/main" id="{35FEA54F-00CE-A66B-BE31-0F15A0FD1870}"/>
              </a:ext>
            </a:extLst>
          </p:cNvPr>
          <p:cNvSpPr/>
          <p:nvPr/>
        </p:nvSpPr>
        <p:spPr>
          <a:xfrm>
            <a:off x="1794910" y="4724251"/>
            <a:ext cx="10397090" cy="743063"/>
          </a:xfrm>
          <a:prstGeom prst="rect">
            <a:avLst/>
          </a:prstGeom>
          <a:solidFill>
            <a:srgbClr val="EDE2DB"/>
          </a:solidFill>
          <a:ln>
            <a:solidFill>
              <a:srgbClr val="EDE2DB"/>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9" name="Titolo 5">
            <a:extLst>
              <a:ext uri="{FF2B5EF4-FFF2-40B4-BE49-F238E27FC236}">
                <a16:creationId xmlns:a16="http://schemas.microsoft.com/office/drawing/2014/main" id="{25C9E941-D834-5610-127E-BCC77209DE91}"/>
              </a:ext>
            </a:extLst>
          </p:cNvPr>
          <p:cNvSpPr txBox="1">
            <a:spLocks/>
          </p:cNvSpPr>
          <p:nvPr/>
        </p:nvSpPr>
        <p:spPr>
          <a:xfrm>
            <a:off x="1793289" y="1261961"/>
            <a:ext cx="8602462" cy="4712711"/>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All’esito di una procedura di gara la Università della Strada aggiudicava una fornitura di prodotti alla Ditta Tizio.</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Avverso la aggiudicazione alla Ditta Tizio proponeva ricorso la Ditta Caio, che veniva accolto in primo grado dal T.A.R. e successivamente confermato dal Consiglio di Stato.</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Nelle more del giudizio la Università della Strada stipulava comunque il contratto con la Ditta Tizio, circostanza che non veniva tuttavia posta a conoscenza dei Giudici amministrativi.</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In seguito la Università della Strada comunicava alla Ditta Tizio l’avvio del procedimento per la risoluzione del contratto, trasmettendo, a distanza di circa tre mesi all’avvio del procedimento, un provvedimento con cui dichiarava la inefficacia del contratto “</a:t>
            </a:r>
            <a:r>
              <a:rPr lang="it-IT" sz="1200" i="1"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per nullità negoziale conseguente alla caducazione in sede giurisdizionale del provvedimento di aggiudicazione</a:t>
            </a: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a:t>
            </a: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just">
              <a:lnSpc>
                <a:spcPct val="107000"/>
              </a:lnSpc>
              <a:spcAft>
                <a:spcPts val="1500"/>
              </a:spcAft>
            </a:pP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Con ricorso innanzi al T.A.R. la Ditta Tizio impugnava tale provvedimento per eccesso di potere in quanto l’inefficacia del contratto non è conseguenza automatica dell’annullamento dell’aggiudicazione, bensì quest'ultima a mente dell’art. 121 e 122 </a:t>
            </a:r>
            <a:r>
              <a:rPr lang="it-IT" sz="1200" kern="0" dirty="0" err="1">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c.p.a</a:t>
            </a:r>
            <a:r>
              <a:rPr lang="it-IT" sz="1200" kern="0" dirty="0">
                <a:solidFill>
                  <a:srgbClr val="000000"/>
                </a:solidFill>
                <a:effectLst/>
                <a:latin typeface="Century Gothic" panose="020B0502020202020204" pitchFamily="34" charset="0"/>
                <a:ea typeface="Times New Roman" panose="02020603050405020304" pitchFamily="18" charset="0"/>
                <a:cs typeface="Times New Roman" panose="02020603050405020304" pitchFamily="18" charset="0"/>
              </a:rPr>
              <a:t>. comporta solo il potere del giudice di valutare se il contratto, in base ai criteri posti dal legislatore, debba o meno continuare a produrre effetti.</a:t>
            </a:r>
          </a:p>
          <a:p>
            <a:pPr algn="just">
              <a:lnSpc>
                <a:spcPct val="107000"/>
              </a:lnSpc>
              <a:spcAft>
                <a:spcPts val="1500"/>
              </a:spcAft>
            </a:pPr>
            <a:endParaRPr lang="it-IT" sz="1200" kern="100" dirty="0">
              <a:effectLst/>
              <a:latin typeface="Century Gothic" panose="020B0502020202020204" pitchFamily="34" charset="0"/>
              <a:ea typeface="Calibri" panose="020F0502020204030204" pitchFamily="34" charset="0"/>
              <a:cs typeface="Times New Roman" panose="02020603050405020304" pitchFamily="18" charset="0"/>
            </a:endParaRPr>
          </a:p>
          <a:p>
            <a:pPr algn="ctr">
              <a:lnSpc>
                <a:spcPct val="107000"/>
              </a:lnSpc>
              <a:spcAft>
                <a:spcPts val="1500"/>
              </a:spcAft>
            </a:pPr>
            <a:r>
              <a:rPr lang="it-IT" sz="1200" b="1" kern="0" dirty="0">
                <a:solidFill>
                  <a:srgbClr val="AC2C29"/>
                </a:solidFill>
                <a:effectLst/>
                <a:latin typeface="Century Gothic" panose="020B0502020202020204" pitchFamily="34" charset="0"/>
                <a:ea typeface="Times New Roman" panose="02020603050405020304" pitchFamily="18" charset="0"/>
                <a:cs typeface="Times New Roman" panose="02020603050405020304" pitchFamily="18" charset="0"/>
              </a:rPr>
              <a:t>La censura della Ditta Tizio è fondata o meno? </a:t>
            </a:r>
          </a:p>
          <a:p>
            <a:pPr algn="just">
              <a:lnSpc>
                <a:spcPct val="107000"/>
              </a:lnSpc>
              <a:spcAft>
                <a:spcPts val="1500"/>
              </a:spcAft>
            </a:pPr>
            <a:endParaRPr lang="it-IT" sz="12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endParaRPr>
          </a:p>
          <a:p>
            <a:r>
              <a:rPr lang="it-IT" sz="1200" b="1" kern="0" dirty="0">
                <a:solidFill>
                  <a:srgbClr val="AC2C29"/>
                </a:solidFill>
                <a:effectLst/>
                <a:latin typeface="Century Gothic" panose="020B0502020202020204" pitchFamily="34" charset="0"/>
                <a:ea typeface="Times New Roman" panose="02020603050405020304" pitchFamily="18" charset="0"/>
              </a:rPr>
              <a:t>Motivare la propria scelta.</a:t>
            </a:r>
            <a:endParaRPr lang="it-IT" sz="1200" b="1" kern="100" dirty="0">
              <a:solidFill>
                <a:srgbClr val="AC2C29"/>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2" name="Titolo 5">
            <a:extLst>
              <a:ext uri="{FF2B5EF4-FFF2-40B4-BE49-F238E27FC236}">
                <a16:creationId xmlns:a16="http://schemas.microsoft.com/office/drawing/2014/main" id="{E0EAF2B6-A048-1AD1-7CDC-4664966A1AC0}"/>
              </a:ext>
            </a:extLst>
          </p:cNvPr>
          <p:cNvSpPr txBox="1">
            <a:spLocks/>
          </p:cNvSpPr>
          <p:nvPr/>
        </p:nvSpPr>
        <p:spPr>
          <a:xfrm>
            <a:off x="4888778" y="6386987"/>
            <a:ext cx="2438113" cy="26633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20000"/>
              </a:lnSpc>
            </a:pPr>
            <a:r>
              <a:rPr lang="it-IT" sz="800" kern="0" cap="all" dirty="0">
                <a:latin typeface="Century Gothic" panose="020B0502020202020204" pitchFamily="34" charset="0"/>
                <a:ea typeface="Tahoma" panose="020B0604030504040204" pitchFamily="34" charset="0"/>
                <a:cs typeface="Tahoma" panose="020B0604030504040204" pitchFamily="34" charset="0"/>
              </a:rPr>
              <a:t>Attività teorico-pratiche</a:t>
            </a:r>
          </a:p>
          <a:p>
            <a:pPr algn="ctr">
              <a:lnSpc>
                <a:spcPct val="120000"/>
              </a:lnSpc>
            </a:pPr>
            <a:r>
              <a:rPr lang="it-IT" sz="800" kern="0" dirty="0">
                <a:latin typeface="Century Gothic" panose="020B0502020202020204" pitchFamily="34" charset="0"/>
                <a:ea typeface="Tahoma" panose="020B0604030504040204" pitchFamily="34" charset="0"/>
                <a:cs typeface="Tahoma" panose="020B0604030504040204" pitchFamily="34" charset="0"/>
              </a:rPr>
              <a:t>Avv. Cesare Sergio</a:t>
            </a:r>
          </a:p>
        </p:txBody>
      </p:sp>
      <p:cxnSp>
        <p:nvCxnSpPr>
          <p:cNvPr id="3" name="Connettore diritto 2">
            <a:extLst>
              <a:ext uri="{FF2B5EF4-FFF2-40B4-BE49-F238E27FC236}">
                <a16:creationId xmlns:a16="http://schemas.microsoft.com/office/drawing/2014/main" id="{10A5C5E6-7C6F-2073-8889-E1C23DDD2EAA}"/>
              </a:ext>
            </a:extLst>
          </p:cNvPr>
          <p:cNvCxnSpPr/>
          <p:nvPr/>
        </p:nvCxnSpPr>
        <p:spPr>
          <a:xfrm>
            <a:off x="0" y="6285391"/>
            <a:ext cx="12192000" cy="0"/>
          </a:xfrm>
          <a:prstGeom prst="line">
            <a:avLst/>
          </a:prstGeom>
          <a:ln>
            <a:solidFill>
              <a:srgbClr val="EDE2DB"/>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42998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AD0945-52D6-BE27-9800-F7C67313AF8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86C18954-DC38-0526-3887-C612CEC40D7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8F28BF6-129D-8C8C-FF4E-053B040B500D}"/>
              </a:ext>
            </a:extLst>
          </p:cNvPr>
          <p:cNvSpPr>
            <a:spLocks noGrp="1"/>
          </p:cNvSpPr>
          <p:nvPr>
            <p:ph idx="1"/>
          </p:nvPr>
        </p:nvSpPr>
        <p:spPr/>
        <p:txBody>
          <a:bodyPr/>
          <a:lstStyle/>
          <a:p>
            <a:endParaRPr lang="it-IT"/>
          </a:p>
        </p:txBody>
      </p:sp>
    </p:spTree>
    <p:extLst>
      <p:ext uri="{BB962C8B-B14F-4D97-AF65-F5344CB8AC3E}">
        <p14:creationId xmlns:p14="http://schemas.microsoft.com/office/powerpoint/2010/main" val="126610627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1183</Words>
  <Application>Microsoft Office PowerPoint</Application>
  <PresentationFormat>Widescreen</PresentationFormat>
  <Paragraphs>68</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Calibri Light</vt:lpstr>
      <vt:lpstr>Century Gothic</vt:lpstr>
      <vt:lpstr>Tahoma</vt:lpstr>
      <vt:lpstr>Tema di Office</vt:lpstr>
      <vt:lpstr>Attività teorico-pratiche</vt:lpstr>
      <vt:lpstr>Come viene soddisfatto l’onere motivazionale nell’attribuzione del punteggio?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Attività teorico-pratiche</dc:title>
  <dc:creator>CESARE SERGIO</dc:creator>
  <cp:lastModifiedBy>CESARE SERGIO</cp:lastModifiedBy>
  <cp:revision>3</cp:revision>
  <dcterms:created xsi:type="dcterms:W3CDTF">2024-02-18T17:14:40Z</dcterms:created>
  <dcterms:modified xsi:type="dcterms:W3CDTF">2024-02-18T18:16:50Z</dcterms:modified>
</cp:coreProperties>
</file>