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handoutMasterIdLst>
    <p:handoutMasterId r:id="rId113"/>
  </p:handoutMasterIdLst>
  <p:sldIdLst>
    <p:sldId id="256" r:id="rId2"/>
    <p:sldId id="259" r:id="rId3"/>
    <p:sldId id="280" r:id="rId4"/>
    <p:sldId id="281" r:id="rId5"/>
    <p:sldId id="282" r:id="rId6"/>
    <p:sldId id="283" r:id="rId7"/>
    <p:sldId id="294" r:id="rId8"/>
    <p:sldId id="296" r:id="rId9"/>
    <p:sldId id="297" r:id="rId10"/>
    <p:sldId id="291" r:id="rId11"/>
    <p:sldId id="260" r:id="rId12"/>
    <p:sldId id="300" r:id="rId13"/>
    <p:sldId id="302" r:id="rId14"/>
    <p:sldId id="301" r:id="rId15"/>
    <p:sldId id="303" r:id="rId16"/>
    <p:sldId id="292" r:id="rId17"/>
    <p:sldId id="305" r:id="rId18"/>
    <p:sldId id="293" r:id="rId19"/>
    <p:sldId id="306" r:id="rId20"/>
    <p:sldId id="261" r:id="rId21"/>
    <p:sldId id="307" r:id="rId22"/>
    <p:sldId id="308" r:id="rId23"/>
    <p:sldId id="319" r:id="rId24"/>
    <p:sldId id="323" r:id="rId25"/>
    <p:sldId id="324" r:id="rId26"/>
    <p:sldId id="325" r:id="rId27"/>
    <p:sldId id="326" r:id="rId28"/>
    <p:sldId id="327" r:id="rId29"/>
    <p:sldId id="328" r:id="rId30"/>
    <p:sldId id="329" r:id="rId31"/>
    <p:sldId id="330" r:id="rId32"/>
    <p:sldId id="331" r:id="rId33"/>
    <p:sldId id="332" r:id="rId34"/>
    <p:sldId id="333" r:id="rId35"/>
    <p:sldId id="334" r:id="rId36"/>
    <p:sldId id="335" r:id="rId37"/>
    <p:sldId id="336" r:id="rId38"/>
    <p:sldId id="337" r:id="rId39"/>
    <p:sldId id="338" r:id="rId40"/>
    <p:sldId id="339" r:id="rId41"/>
    <p:sldId id="340" r:id="rId42"/>
    <p:sldId id="341" r:id="rId43"/>
    <p:sldId id="342" r:id="rId44"/>
    <p:sldId id="343" r:id="rId45"/>
    <p:sldId id="344" r:id="rId46"/>
    <p:sldId id="345" r:id="rId47"/>
    <p:sldId id="346" r:id="rId48"/>
    <p:sldId id="347" r:id="rId49"/>
    <p:sldId id="348" r:id="rId50"/>
    <p:sldId id="349" r:id="rId51"/>
    <p:sldId id="350" r:id="rId52"/>
    <p:sldId id="351" r:id="rId53"/>
    <p:sldId id="352" r:id="rId54"/>
    <p:sldId id="353" r:id="rId55"/>
    <p:sldId id="354" r:id="rId56"/>
    <p:sldId id="355" r:id="rId57"/>
    <p:sldId id="356" r:id="rId58"/>
    <p:sldId id="357" r:id="rId59"/>
    <p:sldId id="358" r:id="rId60"/>
    <p:sldId id="359" r:id="rId61"/>
    <p:sldId id="360" r:id="rId62"/>
    <p:sldId id="361" r:id="rId63"/>
    <p:sldId id="362" r:id="rId64"/>
    <p:sldId id="363" r:id="rId65"/>
    <p:sldId id="364" r:id="rId66"/>
    <p:sldId id="365" r:id="rId67"/>
    <p:sldId id="366" r:id="rId68"/>
    <p:sldId id="367" r:id="rId69"/>
    <p:sldId id="368" r:id="rId70"/>
    <p:sldId id="369" r:id="rId71"/>
    <p:sldId id="370" r:id="rId72"/>
    <p:sldId id="371" r:id="rId73"/>
    <p:sldId id="372" r:id="rId74"/>
    <p:sldId id="373" r:id="rId75"/>
    <p:sldId id="374" r:id="rId76"/>
    <p:sldId id="375" r:id="rId77"/>
    <p:sldId id="376" r:id="rId78"/>
    <p:sldId id="377" r:id="rId79"/>
    <p:sldId id="378" r:id="rId80"/>
    <p:sldId id="298" r:id="rId81"/>
    <p:sldId id="299" r:id="rId82"/>
    <p:sldId id="262" r:id="rId83"/>
    <p:sldId id="263" r:id="rId84"/>
    <p:sldId id="264" r:id="rId85"/>
    <p:sldId id="265" r:id="rId86"/>
    <p:sldId id="266" r:id="rId87"/>
    <p:sldId id="267" r:id="rId88"/>
    <p:sldId id="268" r:id="rId89"/>
    <p:sldId id="309" r:id="rId90"/>
    <p:sldId id="310" r:id="rId91"/>
    <p:sldId id="311" r:id="rId92"/>
    <p:sldId id="312" r:id="rId93"/>
    <p:sldId id="269" r:id="rId94"/>
    <p:sldId id="313" r:id="rId95"/>
    <p:sldId id="270" r:id="rId96"/>
    <p:sldId id="315" r:id="rId97"/>
    <p:sldId id="271" r:id="rId98"/>
    <p:sldId id="284" r:id="rId99"/>
    <p:sldId id="285" r:id="rId100"/>
    <p:sldId id="286" r:id="rId101"/>
    <p:sldId id="287" r:id="rId102"/>
    <p:sldId id="288" r:id="rId103"/>
    <p:sldId id="289" r:id="rId104"/>
    <p:sldId id="290" r:id="rId105"/>
    <p:sldId id="272" r:id="rId106"/>
    <p:sldId id="274" r:id="rId107"/>
    <p:sldId id="316" r:id="rId108"/>
    <p:sldId id="275" r:id="rId109"/>
    <p:sldId id="317" r:id="rId110"/>
    <p:sldId id="318" r:id="rId111"/>
    <p:sldId id="258" r:id="rId112"/>
  </p:sldIdLst>
  <p:sldSz cx="9144000" cy="6858000" type="screen4x3"/>
  <p:notesSz cx="6799263" cy="9929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microsoft.com/office/2016/11/relationships/changesInfo" Target="changesInfos/changesInfo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Isernia" userId="bbcdf6246d35000c" providerId="LiveId" clId="{49661CF1-A663-4F7D-9B0D-2FB5DF08662F}"/>
    <pc:docChg chg="undo custSel addSld delSld modSld">
      <pc:chgData name="Maria Isernia" userId="bbcdf6246d35000c" providerId="LiveId" clId="{49661CF1-A663-4F7D-9B0D-2FB5DF08662F}" dt="2024-01-24T17:09:42.956" v="1528" actId="20577"/>
      <pc:docMkLst>
        <pc:docMk/>
      </pc:docMkLst>
      <pc:sldChg chg="modSp del mod">
        <pc:chgData name="Maria Isernia" userId="bbcdf6246d35000c" providerId="LiveId" clId="{49661CF1-A663-4F7D-9B0D-2FB5DF08662F}" dt="2024-01-24T16:15:23.499" v="279" actId="2696"/>
        <pc:sldMkLst>
          <pc:docMk/>
          <pc:sldMk cId="1393672691" sldId="261"/>
        </pc:sldMkLst>
        <pc:spChg chg="mod">
          <ac:chgData name="Maria Isernia" userId="bbcdf6246d35000c" providerId="LiveId" clId="{49661CF1-A663-4F7D-9B0D-2FB5DF08662F}" dt="2024-01-24T16:12:39.107" v="50" actId="122"/>
          <ac:spMkLst>
            <pc:docMk/>
            <pc:sldMk cId="1393672691" sldId="261"/>
            <ac:spMk id="2" creationId="{00000000-0000-0000-0000-000000000000}"/>
          </ac:spMkLst>
        </pc:spChg>
        <pc:spChg chg="mod">
          <ac:chgData name="Maria Isernia" userId="bbcdf6246d35000c" providerId="LiveId" clId="{49661CF1-A663-4F7D-9B0D-2FB5DF08662F}" dt="2024-01-24T16:15:00.437" v="278" actId="20577"/>
          <ac:spMkLst>
            <pc:docMk/>
            <pc:sldMk cId="1393672691" sldId="261"/>
            <ac:spMk id="3" creationId="{00000000-0000-0000-0000-000000000000}"/>
          </ac:spMkLst>
        </pc:spChg>
      </pc:sldChg>
      <pc:sldChg chg="modSp mod">
        <pc:chgData name="Maria Isernia" userId="bbcdf6246d35000c" providerId="LiveId" clId="{49661CF1-A663-4F7D-9B0D-2FB5DF08662F}" dt="2024-01-24T16:16:17.551" v="372" actId="20577"/>
        <pc:sldMkLst>
          <pc:docMk/>
          <pc:sldMk cId="3249042720" sldId="261"/>
        </pc:sldMkLst>
        <pc:spChg chg="mod">
          <ac:chgData name="Maria Isernia" userId="bbcdf6246d35000c" providerId="LiveId" clId="{49661CF1-A663-4F7D-9B0D-2FB5DF08662F}" dt="2024-01-24T16:16:17.551" v="372" actId="20577"/>
          <ac:spMkLst>
            <pc:docMk/>
            <pc:sldMk cId="3249042720" sldId="261"/>
            <ac:spMk id="3" creationId="{00000000-0000-0000-0000-000000000000}"/>
          </ac:spMkLst>
        </pc:spChg>
      </pc:sldChg>
      <pc:sldChg chg="modSp mod">
        <pc:chgData name="Maria Isernia" userId="bbcdf6246d35000c" providerId="LiveId" clId="{49661CF1-A663-4F7D-9B0D-2FB5DF08662F}" dt="2024-01-24T16:25:40.495" v="622" actId="20577"/>
        <pc:sldMkLst>
          <pc:docMk/>
          <pc:sldMk cId="1041278631" sldId="263"/>
        </pc:sldMkLst>
        <pc:spChg chg="mod">
          <ac:chgData name="Maria Isernia" userId="bbcdf6246d35000c" providerId="LiveId" clId="{49661CF1-A663-4F7D-9B0D-2FB5DF08662F}" dt="2024-01-24T16:24:50.184" v="598" actId="122"/>
          <ac:spMkLst>
            <pc:docMk/>
            <pc:sldMk cId="1041278631" sldId="263"/>
            <ac:spMk id="2" creationId="{00000000-0000-0000-0000-000000000000}"/>
          </ac:spMkLst>
        </pc:spChg>
        <pc:spChg chg="mod">
          <ac:chgData name="Maria Isernia" userId="bbcdf6246d35000c" providerId="LiveId" clId="{49661CF1-A663-4F7D-9B0D-2FB5DF08662F}" dt="2024-01-24T16:25:40.495" v="622" actId="20577"/>
          <ac:spMkLst>
            <pc:docMk/>
            <pc:sldMk cId="1041278631" sldId="263"/>
            <ac:spMk id="3" creationId="{00000000-0000-0000-0000-000000000000}"/>
          </ac:spMkLst>
        </pc:spChg>
      </pc:sldChg>
      <pc:sldChg chg="modSp mod">
        <pc:chgData name="Maria Isernia" userId="bbcdf6246d35000c" providerId="LiveId" clId="{49661CF1-A663-4F7D-9B0D-2FB5DF08662F}" dt="2024-01-24T16:38:22.111" v="1033" actId="113"/>
        <pc:sldMkLst>
          <pc:docMk/>
          <pc:sldMk cId="1329615695" sldId="264"/>
        </pc:sldMkLst>
        <pc:spChg chg="mod">
          <ac:chgData name="Maria Isernia" userId="bbcdf6246d35000c" providerId="LiveId" clId="{49661CF1-A663-4F7D-9B0D-2FB5DF08662F}" dt="2024-01-24T16:37:38.047" v="1030" actId="404"/>
          <ac:spMkLst>
            <pc:docMk/>
            <pc:sldMk cId="1329615695" sldId="264"/>
            <ac:spMk id="2" creationId="{00000000-0000-0000-0000-000000000000}"/>
          </ac:spMkLst>
        </pc:spChg>
        <pc:spChg chg="mod">
          <ac:chgData name="Maria Isernia" userId="bbcdf6246d35000c" providerId="LiveId" clId="{49661CF1-A663-4F7D-9B0D-2FB5DF08662F}" dt="2024-01-24T16:38:22.111" v="1033" actId="113"/>
          <ac:spMkLst>
            <pc:docMk/>
            <pc:sldMk cId="1329615695" sldId="264"/>
            <ac:spMk id="3" creationId="{00000000-0000-0000-0000-000000000000}"/>
          </ac:spMkLst>
        </pc:spChg>
      </pc:sldChg>
      <pc:sldChg chg="modSp mod">
        <pc:chgData name="Maria Isernia" userId="bbcdf6246d35000c" providerId="LiveId" clId="{49661CF1-A663-4F7D-9B0D-2FB5DF08662F}" dt="2024-01-24T16:45:52.424" v="1227" actId="122"/>
        <pc:sldMkLst>
          <pc:docMk/>
          <pc:sldMk cId="3749944646" sldId="265"/>
        </pc:sldMkLst>
        <pc:spChg chg="mod">
          <ac:chgData name="Maria Isernia" userId="bbcdf6246d35000c" providerId="LiveId" clId="{49661CF1-A663-4F7D-9B0D-2FB5DF08662F}" dt="2024-01-24T16:45:52.424" v="1227" actId="122"/>
          <ac:spMkLst>
            <pc:docMk/>
            <pc:sldMk cId="3749944646" sldId="265"/>
            <ac:spMk id="2" creationId="{00000000-0000-0000-0000-000000000000}"/>
          </ac:spMkLst>
        </pc:spChg>
        <pc:spChg chg="mod">
          <ac:chgData name="Maria Isernia" userId="bbcdf6246d35000c" providerId="LiveId" clId="{49661CF1-A663-4F7D-9B0D-2FB5DF08662F}" dt="2024-01-24T16:45:24.764" v="1155" actId="20577"/>
          <ac:spMkLst>
            <pc:docMk/>
            <pc:sldMk cId="3749944646" sldId="265"/>
            <ac:spMk id="3" creationId="{00000000-0000-0000-0000-000000000000}"/>
          </ac:spMkLst>
        </pc:spChg>
      </pc:sldChg>
      <pc:sldChg chg="modSp mod">
        <pc:chgData name="Maria Isernia" userId="bbcdf6246d35000c" providerId="LiveId" clId="{49661CF1-A663-4F7D-9B0D-2FB5DF08662F}" dt="2024-01-24T16:32:25.945" v="801" actId="20577"/>
        <pc:sldMkLst>
          <pc:docMk/>
          <pc:sldMk cId="2995331431" sldId="266"/>
        </pc:sldMkLst>
        <pc:spChg chg="mod">
          <ac:chgData name="Maria Isernia" userId="bbcdf6246d35000c" providerId="LiveId" clId="{49661CF1-A663-4F7D-9B0D-2FB5DF08662F}" dt="2024-01-24T16:29:59.029" v="727" actId="122"/>
          <ac:spMkLst>
            <pc:docMk/>
            <pc:sldMk cId="2995331431" sldId="266"/>
            <ac:spMk id="2" creationId="{00000000-0000-0000-0000-000000000000}"/>
          </ac:spMkLst>
        </pc:spChg>
        <pc:spChg chg="mod">
          <ac:chgData name="Maria Isernia" userId="bbcdf6246d35000c" providerId="LiveId" clId="{49661CF1-A663-4F7D-9B0D-2FB5DF08662F}" dt="2024-01-24T16:32:25.945" v="801" actId="20577"/>
          <ac:spMkLst>
            <pc:docMk/>
            <pc:sldMk cId="2995331431" sldId="266"/>
            <ac:spMk id="3" creationId="{00000000-0000-0000-0000-000000000000}"/>
          </ac:spMkLst>
        </pc:spChg>
      </pc:sldChg>
      <pc:sldChg chg="modSp mod">
        <pc:chgData name="Maria Isernia" userId="bbcdf6246d35000c" providerId="LiveId" clId="{49661CF1-A663-4F7D-9B0D-2FB5DF08662F}" dt="2024-01-24T16:33:54.010" v="914" actId="404"/>
        <pc:sldMkLst>
          <pc:docMk/>
          <pc:sldMk cId="2715829396" sldId="267"/>
        </pc:sldMkLst>
        <pc:spChg chg="mod">
          <ac:chgData name="Maria Isernia" userId="bbcdf6246d35000c" providerId="LiveId" clId="{49661CF1-A663-4F7D-9B0D-2FB5DF08662F}" dt="2024-01-24T16:33:54.010" v="914" actId="404"/>
          <ac:spMkLst>
            <pc:docMk/>
            <pc:sldMk cId="2715829396" sldId="267"/>
            <ac:spMk id="2" creationId="{00000000-0000-0000-0000-000000000000}"/>
          </ac:spMkLst>
        </pc:spChg>
      </pc:sldChg>
      <pc:sldChg chg="modSp mod">
        <pc:chgData name="Maria Isernia" userId="bbcdf6246d35000c" providerId="LiveId" clId="{49661CF1-A663-4F7D-9B0D-2FB5DF08662F}" dt="2024-01-24T16:53:24.685" v="1256" actId="27636"/>
        <pc:sldMkLst>
          <pc:docMk/>
          <pc:sldMk cId="2329078846" sldId="268"/>
        </pc:sldMkLst>
        <pc:spChg chg="mod">
          <ac:chgData name="Maria Isernia" userId="bbcdf6246d35000c" providerId="LiveId" clId="{49661CF1-A663-4F7D-9B0D-2FB5DF08662F}" dt="2024-01-24T16:49:02.480" v="1235" actId="14100"/>
          <ac:spMkLst>
            <pc:docMk/>
            <pc:sldMk cId="2329078846" sldId="268"/>
            <ac:spMk id="2" creationId="{00000000-0000-0000-0000-000000000000}"/>
          </ac:spMkLst>
        </pc:spChg>
        <pc:spChg chg="mod">
          <ac:chgData name="Maria Isernia" userId="bbcdf6246d35000c" providerId="LiveId" clId="{49661CF1-A663-4F7D-9B0D-2FB5DF08662F}" dt="2024-01-24T16:53:24.685" v="1256" actId="27636"/>
          <ac:spMkLst>
            <pc:docMk/>
            <pc:sldMk cId="2329078846" sldId="268"/>
            <ac:spMk id="3" creationId="{00000000-0000-0000-0000-000000000000}"/>
          </ac:spMkLst>
        </pc:spChg>
      </pc:sldChg>
      <pc:sldChg chg="modSp mod">
        <pc:chgData name="Maria Isernia" userId="bbcdf6246d35000c" providerId="LiveId" clId="{49661CF1-A663-4F7D-9B0D-2FB5DF08662F}" dt="2024-01-24T16:23:08.825" v="476" actId="6549"/>
        <pc:sldMkLst>
          <pc:docMk/>
          <pc:sldMk cId="4156720042" sldId="298"/>
        </pc:sldMkLst>
        <pc:spChg chg="mod">
          <ac:chgData name="Maria Isernia" userId="bbcdf6246d35000c" providerId="LiveId" clId="{49661CF1-A663-4F7D-9B0D-2FB5DF08662F}" dt="2024-01-24T16:23:08.825" v="476" actId="6549"/>
          <ac:spMkLst>
            <pc:docMk/>
            <pc:sldMk cId="4156720042" sldId="298"/>
            <ac:spMk id="3" creationId="{00000000-0000-0000-0000-000000000000}"/>
          </ac:spMkLst>
        </pc:spChg>
      </pc:sldChg>
      <pc:sldChg chg="modSp mod">
        <pc:chgData name="Maria Isernia" userId="bbcdf6246d35000c" providerId="LiveId" clId="{49661CF1-A663-4F7D-9B0D-2FB5DF08662F}" dt="2024-01-24T16:02:51.349" v="2" actId="122"/>
        <pc:sldMkLst>
          <pc:docMk/>
          <pc:sldMk cId="729996588" sldId="301"/>
        </pc:sldMkLst>
        <pc:spChg chg="mod">
          <ac:chgData name="Maria Isernia" userId="bbcdf6246d35000c" providerId="LiveId" clId="{49661CF1-A663-4F7D-9B0D-2FB5DF08662F}" dt="2024-01-24T16:02:51.349" v="2" actId="122"/>
          <ac:spMkLst>
            <pc:docMk/>
            <pc:sldMk cId="729996588" sldId="301"/>
            <ac:spMk id="3" creationId="{00000000-0000-0000-0000-000000000000}"/>
          </ac:spMkLst>
        </pc:spChg>
      </pc:sldChg>
      <pc:sldChg chg="addSp modSp mod">
        <pc:chgData name="Maria Isernia" userId="bbcdf6246d35000c" providerId="LiveId" clId="{49661CF1-A663-4F7D-9B0D-2FB5DF08662F}" dt="2024-01-24T16:17:07.680" v="376" actId="14100"/>
        <pc:sldMkLst>
          <pc:docMk/>
          <pc:sldMk cId="3713449636" sldId="307"/>
        </pc:sldMkLst>
        <pc:spChg chg="mod">
          <ac:chgData name="Maria Isernia" userId="bbcdf6246d35000c" providerId="LiveId" clId="{49661CF1-A663-4F7D-9B0D-2FB5DF08662F}" dt="2024-01-24T16:16:51.659" v="373" actId="14100"/>
          <ac:spMkLst>
            <pc:docMk/>
            <pc:sldMk cId="3713449636" sldId="307"/>
            <ac:spMk id="3" creationId="{00000000-0000-0000-0000-000000000000}"/>
          </ac:spMkLst>
        </pc:spChg>
        <pc:cxnChg chg="add mod">
          <ac:chgData name="Maria Isernia" userId="bbcdf6246d35000c" providerId="LiveId" clId="{49661CF1-A663-4F7D-9B0D-2FB5DF08662F}" dt="2024-01-24T16:17:07.680" v="376" actId="14100"/>
          <ac:cxnSpMkLst>
            <pc:docMk/>
            <pc:sldMk cId="3713449636" sldId="307"/>
            <ac:cxnSpMk id="6" creationId="{F2339354-1C88-96B9-1F19-DAA49C5895E0}"/>
          </ac:cxnSpMkLst>
        </pc:cxnChg>
      </pc:sldChg>
      <pc:sldChg chg="modSp new mod">
        <pc:chgData name="Maria Isernia" userId="bbcdf6246d35000c" providerId="LiveId" clId="{49661CF1-A663-4F7D-9B0D-2FB5DF08662F}" dt="2024-01-24T16:22:02.625" v="475" actId="27636"/>
        <pc:sldMkLst>
          <pc:docMk/>
          <pc:sldMk cId="196142231" sldId="308"/>
        </pc:sldMkLst>
        <pc:spChg chg="mod">
          <ac:chgData name="Maria Isernia" userId="bbcdf6246d35000c" providerId="LiveId" clId="{49661CF1-A663-4F7D-9B0D-2FB5DF08662F}" dt="2024-01-24T16:20:51.370" v="390" actId="404"/>
          <ac:spMkLst>
            <pc:docMk/>
            <pc:sldMk cId="196142231" sldId="308"/>
            <ac:spMk id="2" creationId="{F5C5ACDA-2458-F056-A661-C69416BC133D}"/>
          </ac:spMkLst>
        </pc:spChg>
        <pc:spChg chg="mod">
          <ac:chgData name="Maria Isernia" userId="bbcdf6246d35000c" providerId="LiveId" clId="{49661CF1-A663-4F7D-9B0D-2FB5DF08662F}" dt="2024-01-24T16:22:02.625" v="475" actId="27636"/>
          <ac:spMkLst>
            <pc:docMk/>
            <pc:sldMk cId="196142231" sldId="308"/>
            <ac:spMk id="3" creationId="{58B50625-B95A-F978-4561-44861CD3A41B}"/>
          </ac:spMkLst>
        </pc:spChg>
      </pc:sldChg>
      <pc:sldChg chg="modSp new mod">
        <pc:chgData name="Maria Isernia" userId="bbcdf6246d35000c" providerId="LiveId" clId="{49661CF1-A663-4F7D-9B0D-2FB5DF08662F}" dt="2024-01-24T17:04:02.930" v="1379" actId="27636"/>
        <pc:sldMkLst>
          <pc:docMk/>
          <pc:sldMk cId="1120541598" sldId="309"/>
        </pc:sldMkLst>
        <pc:spChg chg="mod">
          <ac:chgData name="Maria Isernia" userId="bbcdf6246d35000c" providerId="LiveId" clId="{49661CF1-A663-4F7D-9B0D-2FB5DF08662F}" dt="2024-01-24T16:54:06.697" v="1320" actId="122"/>
          <ac:spMkLst>
            <pc:docMk/>
            <pc:sldMk cId="1120541598" sldId="309"/>
            <ac:spMk id="2" creationId="{D45F3BF0-ABBA-FB01-3FCE-C3229C59517B}"/>
          </ac:spMkLst>
        </pc:spChg>
        <pc:spChg chg="mod">
          <ac:chgData name="Maria Isernia" userId="bbcdf6246d35000c" providerId="LiveId" clId="{49661CF1-A663-4F7D-9B0D-2FB5DF08662F}" dt="2024-01-24T17:04:02.930" v="1379" actId="27636"/>
          <ac:spMkLst>
            <pc:docMk/>
            <pc:sldMk cId="1120541598" sldId="309"/>
            <ac:spMk id="3" creationId="{D87681C6-6EF9-05C4-994C-D188FA58909D}"/>
          </ac:spMkLst>
        </pc:spChg>
      </pc:sldChg>
      <pc:sldChg chg="modSp new mod">
        <pc:chgData name="Maria Isernia" userId="bbcdf6246d35000c" providerId="LiveId" clId="{49661CF1-A663-4F7D-9B0D-2FB5DF08662F}" dt="2024-01-24T17:06:47.924" v="1472" actId="122"/>
        <pc:sldMkLst>
          <pc:docMk/>
          <pc:sldMk cId="2502068374" sldId="310"/>
        </pc:sldMkLst>
        <pc:spChg chg="mod">
          <ac:chgData name="Maria Isernia" userId="bbcdf6246d35000c" providerId="LiveId" clId="{49661CF1-A663-4F7D-9B0D-2FB5DF08662F}" dt="2024-01-24T17:06:47.924" v="1472" actId="122"/>
          <ac:spMkLst>
            <pc:docMk/>
            <pc:sldMk cId="2502068374" sldId="310"/>
            <ac:spMk id="2" creationId="{134F6E05-FA18-117B-A59B-0D49320E58F9}"/>
          </ac:spMkLst>
        </pc:spChg>
        <pc:spChg chg="mod">
          <ac:chgData name="Maria Isernia" userId="bbcdf6246d35000c" providerId="LiveId" clId="{49661CF1-A663-4F7D-9B0D-2FB5DF08662F}" dt="2024-01-24T17:06:21.054" v="1392" actId="115"/>
          <ac:spMkLst>
            <pc:docMk/>
            <pc:sldMk cId="2502068374" sldId="310"/>
            <ac:spMk id="3" creationId="{D02594C9-1EDF-1FB0-0B91-7DDE6833B6E1}"/>
          </ac:spMkLst>
        </pc:spChg>
      </pc:sldChg>
      <pc:sldChg chg="modSp new mod">
        <pc:chgData name="Maria Isernia" userId="bbcdf6246d35000c" providerId="LiveId" clId="{49661CF1-A663-4F7D-9B0D-2FB5DF08662F}" dt="2024-01-24T17:08:17.398" v="1494" actId="207"/>
        <pc:sldMkLst>
          <pc:docMk/>
          <pc:sldMk cId="2450918329" sldId="311"/>
        </pc:sldMkLst>
        <pc:spChg chg="mod">
          <ac:chgData name="Maria Isernia" userId="bbcdf6246d35000c" providerId="LiveId" clId="{49661CF1-A663-4F7D-9B0D-2FB5DF08662F}" dt="2024-01-24T17:08:07.344" v="1492" actId="122"/>
          <ac:spMkLst>
            <pc:docMk/>
            <pc:sldMk cId="2450918329" sldId="311"/>
            <ac:spMk id="2" creationId="{82575BA3-1555-538A-CC5F-4F42FE585BE2}"/>
          </ac:spMkLst>
        </pc:spChg>
        <pc:spChg chg="mod">
          <ac:chgData name="Maria Isernia" userId="bbcdf6246d35000c" providerId="LiveId" clId="{49661CF1-A663-4F7D-9B0D-2FB5DF08662F}" dt="2024-01-24T17:08:17.398" v="1494" actId="207"/>
          <ac:spMkLst>
            <pc:docMk/>
            <pc:sldMk cId="2450918329" sldId="311"/>
            <ac:spMk id="3" creationId="{E3EE6075-02B4-3148-BF37-FE7CC46DE8A8}"/>
          </ac:spMkLst>
        </pc:spChg>
      </pc:sldChg>
      <pc:sldChg chg="modSp new mod">
        <pc:chgData name="Maria Isernia" userId="bbcdf6246d35000c" providerId="LiveId" clId="{49661CF1-A663-4F7D-9B0D-2FB5DF08662F}" dt="2024-01-24T17:09:42.956" v="1528" actId="20577"/>
        <pc:sldMkLst>
          <pc:docMk/>
          <pc:sldMk cId="1875369256" sldId="312"/>
        </pc:sldMkLst>
        <pc:spChg chg="mod">
          <ac:chgData name="Maria Isernia" userId="bbcdf6246d35000c" providerId="LiveId" clId="{49661CF1-A663-4F7D-9B0D-2FB5DF08662F}" dt="2024-01-24T17:09:42.956" v="1528" actId="20577"/>
          <ac:spMkLst>
            <pc:docMk/>
            <pc:sldMk cId="1875369256" sldId="312"/>
            <ac:spMk id="2" creationId="{91EEE635-47E3-114E-62C1-C2A80EC59A79}"/>
          </ac:spMkLst>
        </pc:spChg>
        <pc:spChg chg="mod">
          <ac:chgData name="Maria Isernia" userId="bbcdf6246d35000c" providerId="LiveId" clId="{49661CF1-A663-4F7D-9B0D-2FB5DF08662F}" dt="2024-01-24T17:09:16.056" v="1496"/>
          <ac:spMkLst>
            <pc:docMk/>
            <pc:sldMk cId="1875369256" sldId="312"/>
            <ac:spMk id="3" creationId="{FA57CCAE-E566-C6BB-DE0E-270A5FB15A59}"/>
          </ac:spMkLst>
        </pc:spChg>
      </pc:sldChg>
    </pc:docChg>
  </pc:docChgLst>
  <pc:docChgLst>
    <pc:chgData name="Maria Isernia" userId="bbcdf6246d35000c" providerId="LiveId" clId="{615BFEE1-C423-4E64-9B65-6343206FFDEA}"/>
    <pc:docChg chg="undo custSel addSld modSld sldOrd">
      <pc:chgData name="Maria Isernia" userId="bbcdf6246d35000c" providerId="LiveId" clId="{615BFEE1-C423-4E64-9B65-6343206FFDEA}" dt="2024-01-16T12:59:00.225" v="10282" actId="122"/>
      <pc:docMkLst>
        <pc:docMk/>
      </pc:docMkLst>
      <pc:sldChg chg="modSp new mod">
        <pc:chgData name="Maria Isernia" userId="bbcdf6246d35000c" providerId="LiveId" clId="{615BFEE1-C423-4E64-9B65-6343206FFDEA}" dt="2024-01-15T15:48:41.333" v="89" actId="123"/>
        <pc:sldMkLst>
          <pc:docMk/>
          <pc:sldMk cId="2657974374" sldId="317"/>
        </pc:sldMkLst>
        <pc:spChg chg="mod">
          <ac:chgData name="Maria Isernia" userId="bbcdf6246d35000c" providerId="LiveId" clId="{615BFEE1-C423-4E64-9B65-6343206FFDEA}" dt="2024-01-15T15:47:34.255" v="51" actId="20577"/>
          <ac:spMkLst>
            <pc:docMk/>
            <pc:sldMk cId="2657974374" sldId="317"/>
            <ac:spMk id="2" creationId="{EAF59F8C-30F5-196A-C74F-AD4CDE6950BA}"/>
          </ac:spMkLst>
        </pc:spChg>
        <pc:spChg chg="mod">
          <ac:chgData name="Maria Isernia" userId="bbcdf6246d35000c" providerId="LiveId" clId="{615BFEE1-C423-4E64-9B65-6343206FFDEA}" dt="2024-01-15T15:48:41.333" v="89" actId="123"/>
          <ac:spMkLst>
            <pc:docMk/>
            <pc:sldMk cId="2657974374" sldId="317"/>
            <ac:spMk id="3" creationId="{2FA612BD-F95B-8DC8-13A2-690197A2ECEF}"/>
          </ac:spMkLst>
        </pc:spChg>
      </pc:sldChg>
      <pc:sldChg chg="modSp new mod">
        <pc:chgData name="Maria Isernia" userId="bbcdf6246d35000c" providerId="LiveId" clId="{615BFEE1-C423-4E64-9B65-6343206FFDEA}" dt="2024-01-15T15:50:33.282" v="162" actId="123"/>
        <pc:sldMkLst>
          <pc:docMk/>
          <pc:sldMk cId="2308287278" sldId="318"/>
        </pc:sldMkLst>
        <pc:spChg chg="mod">
          <ac:chgData name="Maria Isernia" userId="bbcdf6246d35000c" providerId="LiveId" clId="{615BFEE1-C423-4E64-9B65-6343206FFDEA}" dt="2024-01-15T15:49:40.233" v="111" actId="122"/>
          <ac:spMkLst>
            <pc:docMk/>
            <pc:sldMk cId="2308287278" sldId="318"/>
            <ac:spMk id="2" creationId="{9D02CE20-905D-3C61-79EC-8FDA5EA0A1E4}"/>
          </ac:spMkLst>
        </pc:spChg>
        <pc:spChg chg="mod">
          <ac:chgData name="Maria Isernia" userId="bbcdf6246d35000c" providerId="LiveId" clId="{615BFEE1-C423-4E64-9B65-6343206FFDEA}" dt="2024-01-15T15:50:33.282" v="162" actId="123"/>
          <ac:spMkLst>
            <pc:docMk/>
            <pc:sldMk cId="2308287278" sldId="318"/>
            <ac:spMk id="3" creationId="{79563D36-BC6C-0662-8E11-FA1E54FA12E5}"/>
          </ac:spMkLst>
        </pc:spChg>
      </pc:sldChg>
      <pc:sldChg chg="addSp modSp new mod">
        <pc:chgData name="Maria Isernia" userId="bbcdf6246d35000c" providerId="LiveId" clId="{615BFEE1-C423-4E64-9B65-6343206FFDEA}" dt="2024-01-15T16:23:46.816" v="421" actId="404"/>
        <pc:sldMkLst>
          <pc:docMk/>
          <pc:sldMk cId="4225247212" sldId="319"/>
        </pc:sldMkLst>
        <pc:spChg chg="mod">
          <ac:chgData name="Maria Isernia" userId="bbcdf6246d35000c" providerId="LiveId" clId="{615BFEE1-C423-4E64-9B65-6343206FFDEA}" dt="2024-01-15T15:55:05.498" v="190" actId="20577"/>
          <ac:spMkLst>
            <pc:docMk/>
            <pc:sldMk cId="4225247212" sldId="319"/>
            <ac:spMk id="2" creationId="{7BB5077A-B2EE-2767-6F60-9AA9B2C580A9}"/>
          </ac:spMkLst>
        </pc:spChg>
        <pc:spChg chg="mod">
          <ac:chgData name="Maria Isernia" userId="bbcdf6246d35000c" providerId="LiveId" clId="{615BFEE1-C423-4E64-9B65-6343206FFDEA}" dt="2024-01-15T15:57:57.010" v="353" actId="20577"/>
          <ac:spMkLst>
            <pc:docMk/>
            <pc:sldMk cId="4225247212" sldId="319"/>
            <ac:spMk id="3" creationId="{8ED78001-30BE-2467-0DE1-AB7F1FD7E983}"/>
          </ac:spMkLst>
        </pc:spChg>
        <pc:spChg chg="add mod">
          <ac:chgData name="Maria Isernia" userId="bbcdf6246d35000c" providerId="LiveId" clId="{615BFEE1-C423-4E64-9B65-6343206FFDEA}" dt="2024-01-15T15:58:30.544" v="360" actId="6549"/>
          <ac:spMkLst>
            <pc:docMk/>
            <pc:sldMk cId="4225247212" sldId="319"/>
            <ac:spMk id="4" creationId="{1FC318A8-8152-CA7A-A0E1-1708AC6C19C4}"/>
          </ac:spMkLst>
        </pc:spChg>
        <pc:spChg chg="add mod">
          <ac:chgData name="Maria Isernia" userId="bbcdf6246d35000c" providerId="LiveId" clId="{615BFEE1-C423-4E64-9B65-6343206FFDEA}" dt="2024-01-15T15:58:10.329" v="355" actId="1076"/>
          <ac:spMkLst>
            <pc:docMk/>
            <pc:sldMk cId="4225247212" sldId="319"/>
            <ac:spMk id="5" creationId="{4A6A07BD-5947-19D5-D3F7-9BA748728E7A}"/>
          </ac:spMkLst>
        </pc:spChg>
        <pc:spChg chg="add mod">
          <ac:chgData name="Maria Isernia" userId="bbcdf6246d35000c" providerId="LiveId" clId="{615BFEE1-C423-4E64-9B65-6343206FFDEA}" dt="2024-01-15T15:58:25.322" v="359" actId="14100"/>
          <ac:spMkLst>
            <pc:docMk/>
            <pc:sldMk cId="4225247212" sldId="319"/>
            <ac:spMk id="6" creationId="{E01C567C-B28A-D720-BFB7-3CC209A38F87}"/>
          </ac:spMkLst>
        </pc:spChg>
        <pc:spChg chg="add mod">
          <ac:chgData name="Maria Isernia" userId="bbcdf6246d35000c" providerId="LiveId" clId="{615BFEE1-C423-4E64-9B65-6343206FFDEA}" dt="2024-01-15T16:01:43.732" v="409" actId="14100"/>
          <ac:spMkLst>
            <pc:docMk/>
            <pc:sldMk cId="4225247212" sldId="319"/>
            <ac:spMk id="9" creationId="{A884C7F0-B5DE-FDD3-71A5-4C1DDDDDA6E1}"/>
          </ac:spMkLst>
        </pc:spChg>
        <pc:spChg chg="add mod">
          <ac:chgData name="Maria Isernia" userId="bbcdf6246d35000c" providerId="LiveId" clId="{615BFEE1-C423-4E64-9B65-6343206FFDEA}" dt="2024-01-15T16:03:09.282" v="417" actId="404"/>
          <ac:spMkLst>
            <pc:docMk/>
            <pc:sldMk cId="4225247212" sldId="319"/>
            <ac:spMk id="10" creationId="{0B49B2E7-6994-8A8D-1695-CF845BD45C4C}"/>
          </ac:spMkLst>
        </pc:spChg>
        <pc:spChg chg="add mod">
          <ac:chgData name="Maria Isernia" userId="bbcdf6246d35000c" providerId="LiveId" clId="{615BFEE1-C423-4E64-9B65-6343206FFDEA}" dt="2024-01-15T16:23:46.816" v="421" actId="404"/>
          <ac:spMkLst>
            <pc:docMk/>
            <pc:sldMk cId="4225247212" sldId="319"/>
            <ac:spMk id="11" creationId="{FFDEF82F-47EE-183F-89EF-00C87A04AD02}"/>
          </ac:spMkLst>
        </pc:spChg>
        <pc:cxnChg chg="add">
          <ac:chgData name="Maria Isernia" userId="bbcdf6246d35000c" providerId="LiveId" clId="{615BFEE1-C423-4E64-9B65-6343206FFDEA}" dt="2024-01-15T15:59:32.634" v="361" actId="11529"/>
          <ac:cxnSpMkLst>
            <pc:docMk/>
            <pc:sldMk cId="4225247212" sldId="319"/>
            <ac:cxnSpMk id="8" creationId="{01A4149A-A9A5-AC90-6582-C65220F17813}"/>
          </ac:cxnSpMkLst>
        </pc:cxnChg>
      </pc:sldChg>
      <pc:sldChg chg="modSp new mod">
        <pc:chgData name="Maria Isernia" userId="bbcdf6246d35000c" providerId="LiveId" clId="{615BFEE1-C423-4E64-9B65-6343206FFDEA}" dt="2024-01-15T16:53:49.208" v="627" actId="20577"/>
        <pc:sldMkLst>
          <pc:docMk/>
          <pc:sldMk cId="3930039787" sldId="320"/>
        </pc:sldMkLst>
        <pc:spChg chg="mod">
          <ac:chgData name="Maria Isernia" userId="bbcdf6246d35000c" providerId="LiveId" clId="{615BFEE1-C423-4E64-9B65-6343206FFDEA}" dt="2024-01-15T16:28:16.186" v="467" actId="122"/>
          <ac:spMkLst>
            <pc:docMk/>
            <pc:sldMk cId="3930039787" sldId="320"/>
            <ac:spMk id="2" creationId="{4F3A97FA-53A2-82AC-DF93-327377347F79}"/>
          </ac:spMkLst>
        </pc:spChg>
        <pc:spChg chg="mod">
          <ac:chgData name="Maria Isernia" userId="bbcdf6246d35000c" providerId="LiveId" clId="{615BFEE1-C423-4E64-9B65-6343206FFDEA}" dt="2024-01-15T16:53:49.208" v="627" actId="20577"/>
          <ac:spMkLst>
            <pc:docMk/>
            <pc:sldMk cId="3930039787" sldId="320"/>
            <ac:spMk id="3" creationId="{ABA67CA9-B861-0072-1766-72F4F11343FC}"/>
          </ac:spMkLst>
        </pc:spChg>
      </pc:sldChg>
      <pc:sldChg chg="delSp modSp new mod">
        <pc:chgData name="Maria Isernia" userId="bbcdf6246d35000c" providerId="LiveId" clId="{615BFEE1-C423-4E64-9B65-6343206FFDEA}" dt="2024-01-15T16:59:35.996" v="643" actId="478"/>
        <pc:sldMkLst>
          <pc:docMk/>
          <pc:sldMk cId="4064104500" sldId="321"/>
        </pc:sldMkLst>
        <pc:spChg chg="mod">
          <ac:chgData name="Maria Isernia" userId="bbcdf6246d35000c" providerId="LiveId" clId="{615BFEE1-C423-4E64-9B65-6343206FFDEA}" dt="2024-01-15T16:59:32.202" v="642"/>
          <ac:spMkLst>
            <pc:docMk/>
            <pc:sldMk cId="4064104500" sldId="321"/>
            <ac:spMk id="2" creationId="{24BF304A-7941-E81F-33CD-040CEEC5701F}"/>
          </ac:spMkLst>
        </pc:spChg>
        <pc:spChg chg="del">
          <ac:chgData name="Maria Isernia" userId="bbcdf6246d35000c" providerId="LiveId" clId="{615BFEE1-C423-4E64-9B65-6343206FFDEA}" dt="2024-01-15T16:59:35.996" v="643" actId="478"/>
          <ac:spMkLst>
            <pc:docMk/>
            <pc:sldMk cId="4064104500" sldId="321"/>
            <ac:spMk id="3" creationId="{FA136A1A-B35D-88D9-9B1A-9A4323EE2257}"/>
          </ac:spMkLst>
        </pc:spChg>
      </pc:sldChg>
      <pc:sldChg chg="addSp delSp modSp new mod">
        <pc:chgData name="Maria Isernia" userId="bbcdf6246d35000c" providerId="LiveId" clId="{615BFEE1-C423-4E64-9B65-6343206FFDEA}" dt="2024-01-15T17:12:04.355" v="1451" actId="20577"/>
        <pc:sldMkLst>
          <pc:docMk/>
          <pc:sldMk cId="103856494" sldId="322"/>
        </pc:sldMkLst>
        <pc:spChg chg="del">
          <ac:chgData name="Maria Isernia" userId="bbcdf6246d35000c" providerId="LiveId" clId="{615BFEE1-C423-4E64-9B65-6343206FFDEA}" dt="2024-01-15T17:02:53.109" v="861" actId="478"/>
          <ac:spMkLst>
            <pc:docMk/>
            <pc:sldMk cId="103856494" sldId="322"/>
            <ac:spMk id="2" creationId="{FD5FD174-4757-A835-D51A-83A65DE8814E}"/>
          </ac:spMkLst>
        </pc:spChg>
        <pc:spChg chg="mod">
          <ac:chgData name="Maria Isernia" userId="bbcdf6246d35000c" providerId="LiveId" clId="{615BFEE1-C423-4E64-9B65-6343206FFDEA}" dt="2024-01-15T17:05:41.805" v="1029" actId="20577"/>
          <ac:spMkLst>
            <pc:docMk/>
            <pc:sldMk cId="103856494" sldId="322"/>
            <ac:spMk id="3" creationId="{3F312A40-B330-F354-5346-AB3020F72BBA}"/>
          </ac:spMkLst>
        </pc:spChg>
        <pc:spChg chg="add mod">
          <ac:chgData name="Maria Isernia" userId="bbcdf6246d35000c" providerId="LiveId" clId="{615BFEE1-C423-4E64-9B65-6343206FFDEA}" dt="2024-01-15T17:06:38.051" v="1032" actId="14100"/>
          <ac:spMkLst>
            <pc:docMk/>
            <pc:sldMk cId="103856494" sldId="322"/>
            <ac:spMk id="4" creationId="{8ADE32FB-C18E-4C5F-3031-59C410B94E91}"/>
          </ac:spMkLst>
        </pc:spChg>
        <pc:spChg chg="add mod">
          <ac:chgData name="Maria Isernia" userId="bbcdf6246d35000c" providerId="LiveId" clId="{615BFEE1-C423-4E64-9B65-6343206FFDEA}" dt="2024-01-15T17:07:28.059" v="1041" actId="14100"/>
          <ac:spMkLst>
            <pc:docMk/>
            <pc:sldMk cId="103856494" sldId="322"/>
            <ac:spMk id="5" creationId="{55C68844-4B18-8C1D-3533-F0AC9A88765D}"/>
          </ac:spMkLst>
        </pc:spChg>
        <pc:spChg chg="add mod">
          <ac:chgData name="Maria Isernia" userId="bbcdf6246d35000c" providerId="LiveId" clId="{615BFEE1-C423-4E64-9B65-6343206FFDEA}" dt="2024-01-15T17:09:11.957" v="1231" actId="14100"/>
          <ac:spMkLst>
            <pc:docMk/>
            <pc:sldMk cId="103856494" sldId="322"/>
            <ac:spMk id="6" creationId="{71F1FA8B-38E5-3561-C1CA-2CE7E094D07D}"/>
          </ac:spMkLst>
        </pc:spChg>
        <pc:spChg chg="add mod">
          <ac:chgData name="Maria Isernia" userId="bbcdf6246d35000c" providerId="LiveId" clId="{615BFEE1-C423-4E64-9B65-6343206FFDEA}" dt="2024-01-15T17:09:25.337" v="1234" actId="207"/>
          <ac:spMkLst>
            <pc:docMk/>
            <pc:sldMk cId="103856494" sldId="322"/>
            <ac:spMk id="7" creationId="{E91FFDE8-36E0-4BF9-D400-4A15E8A791E8}"/>
          </ac:spMkLst>
        </pc:spChg>
        <pc:spChg chg="add mod">
          <ac:chgData name="Maria Isernia" userId="bbcdf6246d35000c" providerId="LiveId" clId="{615BFEE1-C423-4E64-9B65-6343206FFDEA}" dt="2024-01-15T17:09:45.467" v="1237" actId="14100"/>
          <ac:spMkLst>
            <pc:docMk/>
            <pc:sldMk cId="103856494" sldId="322"/>
            <ac:spMk id="8" creationId="{EF43C6F3-9EC4-13EC-1396-5680AC0F8A3C}"/>
          </ac:spMkLst>
        </pc:spChg>
        <pc:spChg chg="add mod">
          <ac:chgData name="Maria Isernia" userId="bbcdf6246d35000c" providerId="LiveId" clId="{615BFEE1-C423-4E64-9B65-6343206FFDEA}" dt="2024-01-15T17:12:04.355" v="1451" actId="20577"/>
          <ac:spMkLst>
            <pc:docMk/>
            <pc:sldMk cId="103856494" sldId="322"/>
            <ac:spMk id="9" creationId="{CEE2A140-BE6C-0863-75CA-6D84B3C3FC12}"/>
          </ac:spMkLst>
        </pc:spChg>
      </pc:sldChg>
      <pc:sldChg chg="modSp new mod">
        <pc:chgData name="Maria Isernia" userId="bbcdf6246d35000c" providerId="LiveId" clId="{615BFEE1-C423-4E64-9B65-6343206FFDEA}" dt="2024-01-15T17:41:46.395" v="2214" actId="122"/>
        <pc:sldMkLst>
          <pc:docMk/>
          <pc:sldMk cId="1801330117" sldId="323"/>
        </pc:sldMkLst>
        <pc:spChg chg="mod">
          <ac:chgData name="Maria Isernia" userId="bbcdf6246d35000c" providerId="LiveId" clId="{615BFEE1-C423-4E64-9B65-6343206FFDEA}" dt="2024-01-15T17:41:46.395" v="2214" actId="122"/>
          <ac:spMkLst>
            <pc:docMk/>
            <pc:sldMk cId="1801330117" sldId="323"/>
            <ac:spMk id="2" creationId="{D28B42E1-062B-FE4B-06E1-394BAAD2362B}"/>
          </ac:spMkLst>
        </pc:spChg>
        <pc:spChg chg="mod">
          <ac:chgData name="Maria Isernia" userId="bbcdf6246d35000c" providerId="LiveId" clId="{615BFEE1-C423-4E64-9B65-6343206FFDEA}" dt="2024-01-15T17:33:50.857" v="1833" actId="20577"/>
          <ac:spMkLst>
            <pc:docMk/>
            <pc:sldMk cId="1801330117" sldId="323"/>
            <ac:spMk id="3" creationId="{BF589B83-947B-02E8-91DA-D72EB77DF8AB}"/>
          </ac:spMkLst>
        </pc:spChg>
      </pc:sldChg>
      <pc:sldChg chg="modSp new mod">
        <pc:chgData name="Maria Isernia" userId="bbcdf6246d35000c" providerId="LiveId" clId="{615BFEE1-C423-4E64-9B65-6343206FFDEA}" dt="2024-01-15T17:32:23.622" v="1799" actId="1076"/>
        <pc:sldMkLst>
          <pc:docMk/>
          <pc:sldMk cId="3308394160" sldId="324"/>
        </pc:sldMkLst>
        <pc:spChg chg="mod">
          <ac:chgData name="Maria Isernia" userId="bbcdf6246d35000c" providerId="LiveId" clId="{615BFEE1-C423-4E64-9B65-6343206FFDEA}" dt="2024-01-15T17:29:52.152" v="1546" actId="122"/>
          <ac:spMkLst>
            <pc:docMk/>
            <pc:sldMk cId="3308394160" sldId="324"/>
            <ac:spMk id="2" creationId="{2181E145-C677-778A-4712-D2802E26740A}"/>
          </ac:spMkLst>
        </pc:spChg>
        <pc:spChg chg="mod">
          <ac:chgData name="Maria Isernia" userId="bbcdf6246d35000c" providerId="LiveId" clId="{615BFEE1-C423-4E64-9B65-6343206FFDEA}" dt="2024-01-15T17:32:23.622" v="1799" actId="1076"/>
          <ac:spMkLst>
            <pc:docMk/>
            <pc:sldMk cId="3308394160" sldId="324"/>
            <ac:spMk id="3" creationId="{A40544ED-0E86-7536-7FDE-1546B1D68A7B}"/>
          </ac:spMkLst>
        </pc:spChg>
      </pc:sldChg>
      <pc:sldChg chg="modSp new mod">
        <pc:chgData name="Maria Isernia" userId="bbcdf6246d35000c" providerId="LiveId" clId="{615BFEE1-C423-4E64-9B65-6343206FFDEA}" dt="2024-01-15T17:39:00.334" v="2128" actId="20577"/>
        <pc:sldMkLst>
          <pc:docMk/>
          <pc:sldMk cId="481746209" sldId="325"/>
        </pc:sldMkLst>
        <pc:spChg chg="mod">
          <ac:chgData name="Maria Isernia" userId="bbcdf6246d35000c" providerId="LiveId" clId="{615BFEE1-C423-4E64-9B65-6343206FFDEA}" dt="2024-01-15T17:34:59.288" v="1878" actId="122"/>
          <ac:spMkLst>
            <pc:docMk/>
            <pc:sldMk cId="481746209" sldId="325"/>
            <ac:spMk id="2" creationId="{DA0A6CA4-EF65-3DCE-C537-72F6880C05DC}"/>
          </ac:spMkLst>
        </pc:spChg>
        <pc:spChg chg="mod">
          <ac:chgData name="Maria Isernia" userId="bbcdf6246d35000c" providerId="LiveId" clId="{615BFEE1-C423-4E64-9B65-6343206FFDEA}" dt="2024-01-15T17:39:00.334" v="2128" actId="20577"/>
          <ac:spMkLst>
            <pc:docMk/>
            <pc:sldMk cId="481746209" sldId="325"/>
            <ac:spMk id="3" creationId="{DAC97F5E-CBB1-8213-9D2E-714951830CAC}"/>
          </ac:spMkLst>
        </pc:spChg>
      </pc:sldChg>
      <pc:sldChg chg="modSp new mod ord">
        <pc:chgData name="Maria Isernia" userId="bbcdf6246d35000c" providerId="LiveId" clId="{615BFEE1-C423-4E64-9B65-6343206FFDEA}" dt="2024-01-16T12:46:56.119" v="9882" actId="20577"/>
        <pc:sldMkLst>
          <pc:docMk/>
          <pc:sldMk cId="766250455" sldId="326"/>
        </pc:sldMkLst>
        <pc:spChg chg="mod">
          <ac:chgData name="Maria Isernia" userId="bbcdf6246d35000c" providerId="LiveId" clId="{615BFEE1-C423-4E64-9B65-6343206FFDEA}" dt="2024-01-15T17:40:33.822" v="2164" actId="122"/>
          <ac:spMkLst>
            <pc:docMk/>
            <pc:sldMk cId="766250455" sldId="326"/>
            <ac:spMk id="2" creationId="{17DDB0CC-E7CC-9B9B-4C17-A8A46FB08D61}"/>
          </ac:spMkLst>
        </pc:spChg>
        <pc:spChg chg="mod">
          <ac:chgData name="Maria Isernia" userId="bbcdf6246d35000c" providerId="LiveId" clId="{615BFEE1-C423-4E64-9B65-6343206FFDEA}" dt="2024-01-16T12:46:56.119" v="9882" actId="20577"/>
          <ac:spMkLst>
            <pc:docMk/>
            <pc:sldMk cId="766250455" sldId="326"/>
            <ac:spMk id="3" creationId="{DAF704A8-4487-B152-54DB-99F6751D85F4}"/>
          </ac:spMkLst>
        </pc:spChg>
      </pc:sldChg>
      <pc:sldChg chg="modSp new mod">
        <pc:chgData name="Maria Isernia" userId="bbcdf6246d35000c" providerId="LiveId" clId="{615BFEE1-C423-4E64-9B65-6343206FFDEA}" dt="2024-01-15T19:18:10.106" v="3117" actId="6549"/>
        <pc:sldMkLst>
          <pc:docMk/>
          <pc:sldMk cId="2496587602" sldId="327"/>
        </pc:sldMkLst>
        <pc:spChg chg="mod">
          <ac:chgData name="Maria Isernia" userId="bbcdf6246d35000c" providerId="LiveId" clId="{615BFEE1-C423-4E64-9B65-6343206FFDEA}" dt="2024-01-15T19:18:10.106" v="3117" actId="6549"/>
          <ac:spMkLst>
            <pc:docMk/>
            <pc:sldMk cId="2496587602" sldId="327"/>
            <ac:spMk id="2" creationId="{7B0B0C7B-3041-9FAD-1C01-2D61DBC7DE73}"/>
          </ac:spMkLst>
        </pc:spChg>
        <pc:spChg chg="mod">
          <ac:chgData name="Maria Isernia" userId="bbcdf6246d35000c" providerId="LiveId" clId="{615BFEE1-C423-4E64-9B65-6343206FFDEA}" dt="2024-01-15T19:17:59.007" v="3105" actId="20577"/>
          <ac:spMkLst>
            <pc:docMk/>
            <pc:sldMk cId="2496587602" sldId="327"/>
            <ac:spMk id="3" creationId="{0E2E2AFC-DD2E-97ED-FC7C-F991D0AE1D1D}"/>
          </ac:spMkLst>
        </pc:spChg>
      </pc:sldChg>
      <pc:sldChg chg="modSp new mod ord">
        <pc:chgData name="Maria Isernia" userId="bbcdf6246d35000c" providerId="LiveId" clId="{615BFEE1-C423-4E64-9B65-6343206FFDEA}" dt="2024-01-16T10:39:33.028" v="7425"/>
        <pc:sldMkLst>
          <pc:docMk/>
          <pc:sldMk cId="2803114014" sldId="328"/>
        </pc:sldMkLst>
        <pc:spChg chg="mod">
          <ac:chgData name="Maria Isernia" userId="bbcdf6246d35000c" providerId="LiveId" clId="{615BFEE1-C423-4E64-9B65-6343206FFDEA}" dt="2024-01-15T19:18:19.688" v="3128" actId="122"/>
          <ac:spMkLst>
            <pc:docMk/>
            <pc:sldMk cId="2803114014" sldId="328"/>
            <ac:spMk id="2" creationId="{8551F179-6A59-8420-BB70-F88936B91A94}"/>
          </ac:spMkLst>
        </pc:spChg>
        <pc:spChg chg="mod">
          <ac:chgData name="Maria Isernia" userId="bbcdf6246d35000c" providerId="LiveId" clId="{615BFEE1-C423-4E64-9B65-6343206FFDEA}" dt="2024-01-15T19:20:06.664" v="3320" actId="1076"/>
          <ac:spMkLst>
            <pc:docMk/>
            <pc:sldMk cId="2803114014" sldId="328"/>
            <ac:spMk id="3" creationId="{538FF453-C65E-2972-0586-169CE16F1E6D}"/>
          </ac:spMkLst>
        </pc:spChg>
      </pc:sldChg>
      <pc:sldChg chg="modSp new mod">
        <pc:chgData name="Maria Isernia" userId="bbcdf6246d35000c" providerId="LiveId" clId="{615BFEE1-C423-4E64-9B65-6343206FFDEA}" dt="2024-01-15T19:22:42.425" v="3590" actId="403"/>
        <pc:sldMkLst>
          <pc:docMk/>
          <pc:sldMk cId="314891395" sldId="329"/>
        </pc:sldMkLst>
        <pc:spChg chg="mod">
          <ac:chgData name="Maria Isernia" userId="bbcdf6246d35000c" providerId="LiveId" clId="{615BFEE1-C423-4E64-9B65-6343206FFDEA}" dt="2024-01-15T19:20:33.684" v="3367" actId="122"/>
          <ac:spMkLst>
            <pc:docMk/>
            <pc:sldMk cId="314891395" sldId="329"/>
            <ac:spMk id="2" creationId="{3BD46274-7DBC-5CF0-4271-732D8C7984F7}"/>
          </ac:spMkLst>
        </pc:spChg>
        <pc:spChg chg="mod">
          <ac:chgData name="Maria Isernia" userId="bbcdf6246d35000c" providerId="LiveId" clId="{615BFEE1-C423-4E64-9B65-6343206FFDEA}" dt="2024-01-15T19:22:42.425" v="3590" actId="403"/>
          <ac:spMkLst>
            <pc:docMk/>
            <pc:sldMk cId="314891395" sldId="329"/>
            <ac:spMk id="3" creationId="{5B11E682-21F0-1B23-0DE3-C9699D6B83F0}"/>
          </ac:spMkLst>
        </pc:spChg>
      </pc:sldChg>
      <pc:sldChg chg="modSp new mod">
        <pc:chgData name="Maria Isernia" userId="bbcdf6246d35000c" providerId="LiveId" clId="{615BFEE1-C423-4E64-9B65-6343206FFDEA}" dt="2024-01-15T19:40:35.084" v="4006" actId="20577"/>
        <pc:sldMkLst>
          <pc:docMk/>
          <pc:sldMk cId="446287510" sldId="330"/>
        </pc:sldMkLst>
        <pc:spChg chg="mod">
          <ac:chgData name="Maria Isernia" userId="bbcdf6246d35000c" providerId="LiveId" clId="{615BFEE1-C423-4E64-9B65-6343206FFDEA}" dt="2024-01-15T19:23:23.231" v="3608" actId="122"/>
          <ac:spMkLst>
            <pc:docMk/>
            <pc:sldMk cId="446287510" sldId="330"/>
            <ac:spMk id="2" creationId="{39A447F2-8A9D-8F2E-C467-0FA069FF8001}"/>
          </ac:spMkLst>
        </pc:spChg>
        <pc:spChg chg="mod">
          <ac:chgData name="Maria Isernia" userId="bbcdf6246d35000c" providerId="LiveId" clId="{615BFEE1-C423-4E64-9B65-6343206FFDEA}" dt="2024-01-15T19:40:35.084" v="4006" actId="20577"/>
          <ac:spMkLst>
            <pc:docMk/>
            <pc:sldMk cId="446287510" sldId="330"/>
            <ac:spMk id="3" creationId="{1A3DFFEE-E940-9335-E628-E07543E5146F}"/>
          </ac:spMkLst>
        </pc:spChg>
      </pc:sldChg>
      <pc:sldChg chg="modSp new mod">
        <pc:chgData name="Maria Isernia" userId="bbcdf6246d35000c" providerId="LiveId" clId="{615BFEE1-C423-4E64-9B65-6343206FFDEA}" dt="2024-01-15T19:47:52.154" v="4604" actId="20577"/>
        <pc:sldMkLst>
          <pc:docMk/>
          <pc:sldMk cId="3978638818" sldId="331"/>
        </pc:sldMkLst>
        <pc:spChg chg="mod">
          <ac:chgData name="Maria Isernia" userId="bbcdf6246d35000c" providerId="LiveId" clId="{615BFEE1-C423-4E64-9B65-6343206FFDEA}" dt="2024-01-15T19:25:40.769" v="3845" actId="122"/>
          <ac:spMkLst>
            <pc:docMk/>
            <pc:sldMk cId="3978638818" sldId="331"/>
            <ac:spMk id="2" creationId="{140600AC-6122-CF98-4D23-2FD5B2628834}"/>
          </ac:spMkLst>
        </pc:spChg>
        <pc:spChg chg="mod">
          <ac:chgData name="Maria Isernia" userId="bbcdf6246d35000c" providerId="LiveId" clId="{615BFEE1-C423-4E64-9B65-6343206FFDEA}" dt="2024-01-15T19:47:52.154" v="4604" actId="20577"/>
          <ac:spMkLst>
            <pc:docMk/>
            <pc:sldMk cId="3978638818" sldId="331"/>
            <ac:spMk id="3" creationId="{D2ADF6B3-D266-04DE-F882-0C5535C78D7E}"/>
          </ac:spMkLst>
        </pc:spChg>
      </pc:sldChg>
      <pc:sldChg chg="modSp new mod">
        <pc:chgData name="Maria Isernia" userId="bbcdf6246d35000c" providerId="LiveId" clId="{615BFEE1-C423-4E64-9B65-6343206FFDEA}" dt="2024-01-15T19:56:13.635" v="5296" actId="403"/>
        <pc:sldMkLst>
          <pc:docMk/>
          <pc:sldMk cId="1314083050" sldId="332"/>
        </pc:sldMkLst>
        <pc:spChg chg="mod">
          <ac:chgData name="Maria Isernia" userId="bbcdf6246d35000c" providerId="LiveId" clId="{615BFEE1-C423-4E64-9B65-6343206FFDEA}" dt="2024-01-15T19:44:34.994" v="4348" actId="122"/>
          <ac:spMkLst>
            <pc:docMk/>
            <pc:sldMk cId="1314083050" sldId="332"/>
            <ac:spMk id="2" creationId="{3B89728C-9F01-A8BD-C483-2F21FAE0EAE4}"/>
          </ac:spMkLst>
        </pc:spChg>
        <pc:spChg chg="mod">
          <ac:chgData name="Maria Isernia" userId="bbcdf6246d35000c" providerId="LiveId" clId="{615BFEE1-C423-4E64-9B65-6343206FFDEA}" dt="2024-01-15T19:56:13.635" v="5296" actId="403"/>
          <ac:spMkLst>
            <pc:docMk/>
            <pc:sldMk cId="1314083050" sldId="332"/>
            <ac:spMk id="3" creationId="{E3ED5590-827A-5625-3517-75C86A7025E4}"/>
          </ac:spMkLst>
        </pc:spChg>
      </pc:sldChg>
      <pc:sldChg chg="modSp new mod">
        <pc:chgData name="Maria Isernia" userId="bbcdf6246d35000c" providerId="LiveId" clId="{615BFEE1-C423-4E64-9B65-6343206FFDEA}" dt="2024-01-15T20:01:09.933" v="5905" actId="20577"/>
        <pc:sldMkLst>
          <pc:docMk/>
          <pc:sldMk cId="3937232152" sldId="333"/>
        </pc:sldMkLst>
        <pc:spChg chg="mod">
          <ac:chgData name="Maria Isernia" userId="bbcdf6246d35000c" providerId="LiveId" clId="{615BFEE1-C423-4E64-9B65-6343206FFDEA}" dt="2024-01-15T19:56:33.299" v="5325" actId="122"/>
          <ac:spMkLst>
            <pc:docMk/>
            <pc:sldMk cId="3937232152" sldId="333"/>
            <ac:spMk id="2" creationId="{35859ECC-ACFA-7E08-5F0B-92ED5E5BF3FF}"/>
          </ac:spMkLst>
        </pc:spChg>
        <pc:spChg chg="mod">
          <ac:chgData name="Maria Isernia" userId="bbcdf6246d35000c" providerId="LiveId" clId="{615BFEE1-C423-4E64-9B65-6343206FFDEA}" dt="2024-01-15T20:01:09.933" v="5905" actId="20577"/>
          <ac:spMkLst>
            <pc:docMk/>
            <pc:sldMk cId="3937232152" sldId="333"/>
            <ac:spMk id="3" creationId="{CD39EAC8-08D7-C6FE-9C17-897CD6118794}"/>
          </ac:spMkLst>
        </pc:spChg>
      </pc:sldChg>
      <pc:sldChg chg="modSp new mod">
        <pc:chgData name="Maria Isernia" userId="bbcdf6246d35000c" providerId="LiveId" clId="{615BFEE1-C423-4E64-9B65-6343206FFDEA}" dt="2024-01-15T20:10:10.731" v="6120" actId="20577"/>
        <pc:sldMkLst>
          <pc:docMk/>
          <pc:sldMk cId="1026580117" sldId="334"/>
        </pc:sldMkLst>
        <pc:spChg chg="mod">
          <ac:chgData name="Maria Isernia" userId="bbcdf6246d35000c" providerId="LiveId" clId="{615BFEE1-C423-4E64-9B65-6343206FFDEA}" dt="2024-01-15T20:10:10.731" v="6120" actId="20577"/>
          <ac:spMkLst>
            <pc:docMk/>
            <pc:sldMk cId="1026580117" sldId="334"/>
            <ac:spMk id="3" creationId="{AFF26D3E-5319-4986-784A-3B1411D75CFE}"/>
          </ac:spMkLst>
        </pc:spChg>
      </pc:sldChg>
      <pc:sldChg chg="modSp new mod">
        <pc:chgData name="Maria Isernia" userId="bbcdf6246d35000c" providerId="LiveId" clId="{615BFEE1-C423-4E64-9B65-6343206FFDEA}" dt="2024-01-15T20:11:52.486" v="6181" actId="123"/>
        <pc:sldMkLst>
          <pc:docMk/>
          <pc:sldMk cId="3618883523" sldId="335"/>
        </pc:sldMkLst>
        <pc:spChg chg="mod">
          <ac:chgData name="Maria Isernia" userId="bbcdf6246d35000c" providerId="LiveId" clId="{615BFEE1-C423-4E64-9B65-6343206FFDEA}" dt="2024-01-15T20:10:44.928" v="6148" actId="122"/>
          <ac:spMkLst>
            <pc:docMk/>
            <pc:sldMk cId="3618883523" sldId="335"/>
            <ac:spMk id="2" creationId="{104CF481-3E8C-FED1-C25B-537E627CEFA8}"/>
          </ac:spMkLst>
        </pc:spChg>
        <pc:spChg chg="mod">
          <ac:chgData name="Maria Isernia" userId="bbcdf6246d35000c" providerId="LiveId" clId="{615BFEE1-C423-4E64-9B65-6343206FFDEA}" dt="2024-01-15T20:11:52.486" v="6181" actId="123"/>
          <ac:spMkLst>
            <pc:docMk/>
            <pc:sldMk cId="3618883523" sldId="335"/>
            <ac:spMk id="3" creationId="{ED0BC0C7-8AF6-0FB9-B6DA-FD44D49E3080}"/>
          </ac:spMkLst>
        </pc:spChg>
      </pc:sldChg>
      <pc:sldChg chg="modSp new mod">
        <pc:chgData name="Maria Isernia" userId="bbcdf6246d35000c" providerId="LiveId" clId="{615BFEE1-C423-4E64-9B65-6343206FFDEA}" dt="2024-01-15T20:15:36.742" v="6711" actId="122"/>
        <pc:sldMkLst>
          <pc:docMk/>
          <pc:sldMk cId="3941932757" sldId="336"/>
        </pc:sldMkLst>
        <pc:spChg chg="mod">
          <ac:chgData name="Maria Isernia" userId="bbcdf6246d35000c" providerId="LiveId" clId="{615BFEE1-C423-4E64-9B65-6343206FFDEA}" dt="2024-01-15T20:12:38.225" v="6216" actId="27636"/>
          <ac:spMkLst>
            <pc:docMk/>
            <pc:sldMk cId="3941932757" sldId="336"/>
            <ac:spMk id="2" creationId="{444C5515-7F5F-E2F5-CB2F-D7CB3DE00030}"/>
          </ac:spMkLst>
        </pc:spChg>
        <pc:spChg chg="mod">
          <ac:chgData name="Maria Isernia" userId="bbcdf6246d35000c" providerId="LiveId" clId="{615BFEE1-C423-4E64-9B65-6343206FFDEA}" dt="2024-01-15T20:15:36.742" v="6711" actId="122"/>
          <ac:spMkLst>
            <pc:docMk/>
            <pc:sldMk cId="3941932757" sldId="336"/>
            <ac:spMk id="3" creationId="{5DEFCD68-7D5D-E2E7-51F2-F47155B317E1}"/>
          </ac:spMkLst>
        </pc:spChg>
      </pc:sldChg>
      <pc:sldChg chg="modSp new mod">
        <pc:chgData name="Maria Isernia" userId="bbcdf6246d35000c" providerId="LiveId" clId="{615BFEE1-C423-4E64-9B65-6343206FFDEA}" dt="2024-01-16T09:04:22.802" v="7205" actId="20577"/>
        <pc:sldMkLst>
          <pc:docMk/>
          <pc:sldMk cId="3580937182" sldId="337"/>
        </pc:sldMkLst>
        <pc:spChg chg="mod">
          <ac:chgData name="Maria Isernia" userId="bbcdf6246d35000c" providerId="LiveId" clId="{615BFEE1-C423-4E64-9B65-6343206FFDEA}" dt="2024-01-15T20:19:13.700" v="6793" actId="404"/>
          <ac:spMkLst>
            <pc:docMk/>
            <pc:sldMk cId="3580937182" sldId="337"/>
            <ac:spMk id="2" creationId="{221AAF40-A64F-3C37-662F-00432A3766F8}"/>
          </ac:spMkLst>
        </pc:spChg>
        <pc:spChg chg="mod">
          <ac:chgData name="Maria Isernia" userId="bbcdf6246d35000c" providerId="LiveId" clId="{615BFEE1-C423-4E64-9B65-6343206FFDEA}" dt="2024-01-16T09:04:22.802" v="7205" actId="20577"/>
          <ac:spMkLst>
            <pc:docMk/>
            <pc:sldMk cId="3580937182" sldId="337"/>
            <ac:spMk id="3" creationId="{4D37D306-B5CD-E92B-6FC8-A5BE66A1A0AB}"/>
          </ac:spMkLst>
        </pc:spChg>
      </pc:sldChg>
      <pc:sldChg chg="add">
        <pc:chgData name="Maria Isernia" userId="bbcdf6246d35000c" providerId="LiveId" clId="{615BFEE1-C423-4E64-9B65-6343206FFDEA}" dt="2024-01-16T09:02:02.616" v="6874" actId="2890"/>
        <pc:sldMkLst>
          <pc:docMk/>
          <pc:sldMk cId="3130141102" sldId="338"/>
        </pc:sldMkLst>
      </pc:sldChg>
      <pc:sldChg chg="modSp new mod">
        <pc:chgData name="Maria Isernia" userId="bbcdf6246d35000c" providerId="LiveId" clId="{615BFEE1-C423-4E64-9B65-6343206FFDEA}" dt="2024-01-16T09:09:03.668" v="7241" actId="27636"/>
        <pc:sldMkLst>
          <pc:docMk/>
          <pc:sldMk cId="3580890685" sldId="339"/>
        </pc:sldMkLst>
        <pc:spChg chg="mod">
          <ac:chgData name="Maria Isernia" userId="bbcdf6246d35000c" providerId="LiveId" clId="{615BFEE1-C423-4E64-9B65-6343206FFDEA}" dt="2024-01-16T09:08:25.631" v="7226" actId="122"/>
          <ac:spMkLst>
            <pc:docMk/>
            <pc:sldMk cId="3580890685" sldId="339"/>
            <ac:spMk id="2" creationId="{98078283-9D95-708D-6E8B-70D313BC5B05}"/>
          </ac:spMkLst>
        </pc:spChg>
        <pc:spChg chg="mod">
          <ac:chgData name="Maria Isernia" userId="bbcdf6246d35000c" providerId="LiveId" clId="{615BFEE1-C423-4E64-9B65-6343206FFDEA}" dt="2024-01-16T09:09:03.668" v="7241" actId="27636"/>
          <ac:spMkLst>
            <pc:docMk/>
            <pc:sldMk cId="3580890685" sldId="339"/>
            <ac:spMk id="3" creationId="{0EF3D5D6-CF57-1154-49C1-736D6CF8933A}"/>
          </ac:spMkLst>
        </pc:spChg>
      </pc:sldChg>
      <pc:sldChg chg="modSp new mod">
        <pc:chgData name="Maria Isernia" userId="bbcdf6246d35000c" providerId="LiveId" clId="{615BFEE1-C423-4E64-9B65-6343206FFDEA}" dt="2024-01-16T09:11:55.361" v="7341" actId="20577"/>
        <pc:sldMkLst>
          <pc:docMk/>
          <pc:sldMk cId="1703860501" sldId="340"/>
        </pc:sldMkLst>
        <pc:spChg chg="mod">
          <ac:chgData name="Maria Isernia" userId="bbcdf6246d35000c" providerId="LiveId" clId="{615BFEE1-C423-4E64-9B65-6343206FFDEA}" dt="2024-01-16T09:10:45.449" v="7310" actId="122"/>
          <ac:spMkLst>
            <pc:docMk/>
            <pc:sldMk cId="1703860501" sldId="340"/>
            <ac:spMk id="2" creationId="{5D679304-93D9-C84F-F7F5-9F73E562D9AF}"/>
          </ac:spMkLst>
        </pc:spChg>
        <pc:spChg chg="mod">
          <ac:chgData name="Maria Isernia" userId="bbcdf6246d35000c" providerId="LiveId" clId="{615BFEE1-C423-4E64-9B65-6343206FFDEA}" dt="2024-01-16T09:11:55.361" v="7341" actId="20577"/>
          <ac:spMkLst>
            <pc:docMk/>
            <pc:sldMk cId="1703860501" sldId="340"/>
            <ac:spMk id="3" creationId="{E88B7C15-8082-3AE3-D977-B6FFEAE32237}"/>
          </ac:spMkLst>
        </pc:spChg>
      </pc:sldChg>
      <pc:sldChg chg="modSp new mod">
        <pc:chgData name="Maria Isernia" userId="bbcdf6246d35000c" providerId="LiveId" clId="{615BFEE1-C423-4E64-9B65-6343206FFDEA}" dt="2024-01-16T09:14:43.666" v="7423" actId="20577"/>
        <pc:sldMkLst>
          <pc:docMk/>
          <pc:sldMk cId="3446988840" sldId="341"/>
        </pc:sldMkLst>
        <pc:spChg chg="mod">
          <ac:chgData name="Maria Isernia" userId="bbcdf6246d35000c" providerId="LiveId" clId="{615BFEE1-C423-4E64-9B65-6343206FFDEA}" dt="2024-01-16T09:13:55.302" v="7356"/>
          <ac:spMkLst>
            <pc:docMk/>
            <pc:sldMk cId="3446988840" sldId="341"/>
            <ac:spMk id="2" creationId="{E7676891-30AB-F1BE-2B42-25AAE6F69F36}"/>
          </ac:spMkLst>
        </pc:spChg>
        <pc:spChg chg="mod">
          <ac:chgData name="Maria Isernia" userId="bbcdf6246d35000c" providerId="LiveId" clId="{615BFEE1-C423-4E64-9B65-6343206FFDEA}" dt="2024-01-16T09:14:43.666" v="7423" actId="20577"/>
          <ac:spMkLst>
            <pc:docMk/>
            <pc:sldMk cId="3446988840" sldId="341"/>
            <ac:spMk id="3" creationId="{1E118B2F-94AE-10AD-AD6F-8799F8FADA26}"/>
          </ac:spMkLst>
        </pc:spChg>
      </pc:sldChg>
      <pc:sldChg chg="modSp new mod">
        <pc:chgData name="Maria Isernia" userId="bbcdf6246d35000c" providerId="LiveId" clId="{615BFEE1-C423-4E64-9B65-6343206FFDEA}" dt="2024-01-16T10:46:57.720" v="7997" actId="114"/>
        <pc:sldMkLst>
          <pc:docMk/>
          <pc:sldMk cId="2510469680" sldId="342"/>
        </pc:sldMkLst>
        <pc:spChg chg="mod">
          <ac:chgData name="Maria Isernia" userId="bbcdf6246d35000c" providerId="LiveId" clId="{615BFEE1-C423-4E64-9B65-6343206FFDEA}" dt="2024-01-16T10:42:09.534" v="7465" actId="122"/>
          <ac:spMkLst>
            <pc:docMk/>
            <pc:sldMk cId="2510469680" sldId="342"/>
            <ac:spMk id="2" creationId="{4869154D-F1F0-4B3D-EDA8-B6C855A061BB}"/>
          </ac:spMkLst>
        </pc:spChg>
        <pc:spChg chg="mod">
          <ac:chgData name="Maria Isernia" userId="bbcdf6246d35000c" providerId="LiveId" clId="{615BFEE1-C423-4E64-9B65-6343206FFDEA}" dt="2024-01-16T10:46:57.720" v="7997" actId="114"/>
          <ac:spMkLst>
            <pc:docMk/>
            <pc:sldMk cId="2510469680" sldId="342"/>
            <ac:spMk id="3" creationId="{0F783803-2206-D847-CDF5-CEEB09A80592}"/>
          </ac:spMkLst>
        </pc:spChg>
      </pc:sldChg>
      <pc:sldChg chg="addSp modSp new mod">
        <pc:chgData name="Maria Isernia" userId="bbcdf6246d35000c" providerId="LiveId" clId="{615BFEE1-C423-4E64-9B65-6343206FFDEA}" dt="2024-01-16T11:05:03.805" v="8917" actId="20577"/>
        <pc:sldMkLst>
          <pc:docMk/>
          <pc:sldMk cId="1912654436" sldId="343"/>
        </pc:sldMkLst>
        <pc:spChg chg="mod">
          <ac:chgData name="Maria Isernia" userId="bbcdf6246d35000c" providerId="LiveId" clId="{615BFEE1-C423-4E64-9B65-6343206FFDEA}" dt="2024-01-16T10:52:14.082" v="8445" actId="255"/>
          <ac:spMkLst>
            <pc:docMk/>
            <pc:sldMk cId="1912654436" sldId="343"/>
            <ac:spMk id="2" creationId="{C5B9138E-8FAF-B83C-FBFA-BC873F60CA7D}"/>
          </ac:spMkLst>
        </pc:spChg>
        <pc:spChg chg="mod">
          <ac:chgData name="Maria Isernia" userId="bbcdf6246d35000c" providerId="LiveId" clId="{615BFEE1-C423-4E64-9B65-6343206FFDEA}" dt="2024-01-16T11:02:11.069" v="8566" actId="20577"/>
          <ac:spMkLst>
            <pc:docMk/>
            <pc:sldMk cId="1912654436" sldId="343"/>
            <ac:spMk id="3" creationId="{A580B727-91D3-3B49-D64F-62B0568DF35F}"/>
          </ac:spMkLst>
        </pc:spChg>
        <pc:spChg chg="add mod">
          <ac:chgData name="Maria Isernia" userId="bbcdf6246d35000c" providerId="LiveId" clId="{615BFEE1-C423-4E64-9B65-6343206FFDEA}" dt="2024-01-16T10:54:53.418" v="8489" actId="20577"/>
          <ac:spMkLst>
            <pc:docMk/>
            <pc:sldMk cId="1912654436" sldId="343"/>
            <ac:spMk id="4" creationId="{2124B4C1-5159-3A34-7DA1-FD7BEB53D721}"/>
          </ac:spMkLst>
        </pc:spChg>
        <pc:spChg chg="add mod">
          <ac:chgData name="Maria Isernia" userId="bbcdf6246d35000c" providerId="LiveId" clId="{615BFEE1-C423-4E64-9B65-6343206FFDEA}" dt="2024-01-16T11:05:03.805" v="8917" actId="20577"/>
          <ac:spMkLst>
            <pc:docMk/>
            <pc:sldMk cId="1912654436" sldId="343"/>
            <ac:spMk id="5" creationId="{ADFAD841-39C6-A905-E127-961376420595}"/>
          </ac:spMkLst>
        </pc:spChg>
      </pc:sldChg>
      <pc:sldChg chg="modSp new mod">
        <pc:chgData name="Maria Isernia" userId="bbcdf6246d35000c" providerId="LiveId" clId="{615BFEE1-C423-4E64-9B65-6343206FFDEA}" dt="2024-01-16T11:08:05.008" v="9310" actId="20577"/>
        <pc:sldMkLst>
          <pc:docMk/>
          <pc:sldMk cId="1307228253" sldId="344"/>
        </pc:sldMkLst>
        <pc:spChg chg="mod">
          <ac:chgData name="Maria Isernia" userId="bbcdf6246d35000c" providerId="LiveId" clId="{615BFEE1-C423-4E64-9B65-6343206FFDEA}" dt="2024-01-16T11:05:22.338" v="8947" actId="20577"/>
          <ac:spMkLst>
            <pc:docMk/>
            <pc:sldMk cId="1307228253" sldId="344"/>
            <ac:spMk id="2" creationId="{1FA50373-625D-F89C-BA25-262CED441BDF}"/>
          </ac:spMkLst>
        </pc:spChg>
        <pc:spChg chg="mod">
          <ac:chgData name="Maria Isernia" userId="bbcdf6246d35000c" providerId="LiveId" clId="{615BFEE1-C423-4E64-9B65-6343206FFDEA}" dt="2024-01-16T11:08:05.008" v="9310" actId="20577"/>
          <ac:spMkLst>
            <pc:docMk/>
            <pc:sldMk cId="1307228253" sldId="344"/>
            <ac:spMk id="3" creationId="{19203313-C1C1-2F34-056E-BD72158F6A3B}"/>
          </ac:spMkLst>
        </pc:spChg>
      </pc:sldChg>
      <pc:sldChg chg="modSp new mod">
        <pc:chgData name="Maria Isernia" userId="bbcdf6246d35000c" providerId="LiveId" clId="{615BFEE1-C423-4E64-9B65-6343206FFDEA}" dt="2024-01-16T11:11:23.408" v="9396" actId="20577"/>
        <pc:sldMkLst>
          <pc:docMk/>
          <pc:sldMk cId="3310091353" sldId="345"/>
        </pc:sldMkLst>
        <pc:spChg chg="mod">
          <ac:chgData name="Maria Isernia" userId="bbcdf6246d35000c" providerId="LiveId" clId="{615BFEE1-C423-4E64-9B65-6343206FFDEA}" dt="2024-01-16T11:10:25.002" v="9376" actId="122"/>
          <ac:spMkLst>
            <pc:docMk/>
            <pc:sldMk cId="3310091353" sldId="345"/>
            <ac:spMk id="2" creationId="{A8A6DE3E-1D53-7536-83BA-4062DA99A0E4}"/>
          </ac:spMkLst>
        </pc:spChg>
        <pc:spChg chg="mod">
          <ac:chgData name="Maria Isernia" userId="bbcdf6246d35000c" providerId="LiveId" clId="{615BFEE1-C423-4E64-9B65-6343206FFDEA}" dt="2024-01-16T11:11:23.408" v="9396" actId="20577"/>
          <ac:spMkLst>
            <pc:docMk/>
            <pc:sldMk cId="3310091353" sldId="345"/>
            <ac:spMk id="3" creationId="{58E23AD2-F2BD-9551-93C8-C9CB4B3DF817}"/>
          </ac:spMkLst>
        </pc:spChg>
      </pc:sldChg>
      <pc:sldChg chg="modSp add mod">
        <pc:chgData name="Maria Isernia" userId="bbcdf6246d35000c" providerId="LiveId" clId="{615BFEE1-C423-4E64-9B65-6343206FFDEA}" dt="2024-01-16T11:14:28.398" v="9512" actId="27636"/>
        <pc:sldMkLst>
          <pc:docMk/>
          <pc:sldMk cId="1846913017" sldId="346"/>
        </pc:sldMkLst>
        <pc:spChg chg="mod">
          <ac:chgData name="Maria Isernia" userId="bbcdf6246d35000c" providerId="LiveId" clId="{615BFEE1-C423-4E64-9B65-6343206FFDEA}" dt="2024-01-16T11:12:04.590" v="9452" actId="404"/>
          <ac:spMkLst>
            <pc:docMk/>
            <pc:sldMk cId="1846913017" sldId="346"/>
            <ac:spMk id="2" creationId="{A8A6DE3E-1D53-7536-83BA-4062DA99A0E4}"/>
          </ac:spMkLst>
        </pc:spChg>
        <pc:spChg chg="mod">
          <ac:chgData name="Maria Isernia" userId="bbcdf6246d35000c" providerId="LiveId" clId="{615BFEE1-C423-4E64-9B65-6343206FFDEA}" dt="2024-01-16T11:14:28.398" v="9512" actId="27636"/>
          <ac:spMkLst>
            <pc:docMk/>
            <pc:sldMk cId="1846913017" sldId="346"/>
            <ac:spMk id="3" creationId="{58E23AD2-F2BD-9551-93C8-C9CB4B3DF817}"/>
          </ac:spMkLst>
        </pc:spChg>
      </pc:sldChg>
      <pc:sldChg chg="modSp new mod">
        <pc:chgData name="Maria Isernia" userId="bbcdf6246d35000c" providerId="LiveId" clId="{615BFEE1-C423-4E64-9B65-6343206FFDEA}" dt="2024-01-16T11:36:53.776" v="9824" actId="6549"/>
        <pc:sldMkLst>
          <pc:docMk/>
          <pc:sldMk cId="3944399486" sldId="347"/>
        </pc:sldMkLst>
        <pc:spChg chg="mod">
          <ac:chgData name="Maria Isernia" userId="bbcdf6246d35000c" providerId="LiveId" clId="{615BFEE1-C423-4E64-9B65-6343206FFDEA}" dt="2024-01-16T11:16:31.087" v="9526" actId="122"/>
          <ac:spMkLst>
            <pc:docMk/>
            <pc:sldMk cId="3944399486" sldId="347"/>
            <ac:spMk id="2" creationId="{368486CD-DF58-3099-5FAE-7EB23CCF4474}"/>
          </ac:spMkLst>
        </pc:spChg>
        <pc:spChg chg="mod">
          <ac:chgData name="Maria Isernia" userId="bbcdf6246d35000c" providerId="LiveId" clId="{615BFEE1-C423-4E64-9B65-6343206FFDEA}" dt="2024-01-16T11:36:53.776" v="9824" actId="6549"/>
          <ac:spMkLst>
            <pc:docMk/>
            <pc:sldMk cId="3944399486" sldId="347"/>
            <ac:spMk id="3" creationId="{C022E919-93F0-3651-7861-52868D469BC8}"/>
          </ac:spMkLst>
        </pc:spChg>
      </pc:sldChg>
      <pc:sldChg chg="delSp modSp new mod">
        <pc:chgData name="Maria Isernia" userId="bbcdf6246d35000c" providerId="LiveId" clId="{615BFEE1-C423-4E64-9B65-6343206FFDEA}" dt="2024-01-16T11:42:25.840" v="9878" actId="478"/>
        <pc:sldMkLst>
          <pc:docMk/>
          <pc:sldMk cId="1946306663" sldId="348"/>
        </pc:sldMkLst>
        <pc:spChg chg="del">
          <ac:chgData name="Maria Isernia" userId="bbcdf6246d35000c" providerId="LiveId" clId="{615BFEE1-C423-4E64-9B65-6343206FFDEA}" dt="2024-01-16T11:42:25.840" v="9878" actId="478"/>
          <ac:spMkLst>
            <pc:docMk/>
            <pc:sldMk cId="1946306663" sldId="348"/>
            <ac:spMk id="2" creationId="{56E68343-7EC0-5E54-CFE0-004681A48141}"/>
          </ac:spMkLst>
        </pc:spChg>
        <pc:spChg chg="mod">
          <ac:chgData name="Maria Isernia" userId="bbcdf6246d35000c" providerId="LiveId" clId="{615BFEE1-C423-4E64-9B65-6343206FFDEA}" dt="2024-01-16T11:42:21.814" v="9877" actId="27636"/>
          <ac:spMkLst>
            <pc:docMk/>
            <pc:sldMk cId="1946306663" sldId="348"/>
            <ac:spMk id="3" creationId="{4AC741F4-F82F-C331-2FCF-8E763C8109F1}"/>
          </ac:spMkLst>
        </pc:spChg>
      </pc:sldChg>
      <pc:sldChg chg="modSp new mod">
        <pc:chgData name="Maria Isernia" userId="bbcdf6246d35000c" providerId="LiveId" clId="{615BFEE1-C423-4E64-9B65-6343206FFDEA}" dt="2024-01-16T12:55:07.559" v="10206" actId="20577"/>
        <pc:sldMkLst>
          <pc:docMk/>
          <pc:sldMk cId="90843727" sldId="349"/>
        </pc:sldMkLst>
        <pc:spChg chg="mod">
          <ac:chgData name="Maria Isernia" userId="bbcdf6246d35000c" providerId="LiveId" clId="{615BFEE1-C423-4E64-9B65-6343206FFDEA}" dt="2024-01-16T12:47:42.419" v="9925" actId="122"/>
          <ac:spMkLst>
            <pc:docMk/>
            <pc:sldMk cId="90843727" sldId="349"/>
            <ac:spMk id="2" creationId="{BB5E05FB-C84D-9F1F-6C54-7AD36A6EA5A0}"/>
          </ac:spMkLst>
        </pc:spChg>
        <pc:spChg chg="mod">
          <ac:chgData name="Maria Isernia" userId="bbcdf6246d35000c" providerId="LiveId" clId="{615BFEE1-C423-4E64-9B65-6343206FFDEA}" dt="2024-01-16T12:55:07.559" v="10206" actId="20577"/>
          <ac:spMkLst>
            <pc:docMk/>
            <pc:sldMk cId="90843727" sldId="349"/>
            <ac:spMk id="3" creationId="{4630AEF7-9549-30D3-1E0C-460ABDAD5FB9}"/>
          </ac:spMkLst>
        </pc:spChg>
      </pc:sldChg>
      <pc:sldChg chg="modSp new mod">
        <pc:chgData name="Maria Isernia" userId="bbcdf6246d35000c" providerId="LiveId" clId="{615BFEE1-C423-4E64-9B65-6343206FFDEA}" dt="2024-01-16T12:57:23.823" v="10265" actId="115"/>
        <pc:sldMkLst>
          <pc:docMk/>
          <pc:sldMk cId="3931399174" sldId="350"/>
        </pc:sldMkLst>
        <pc:spChg chg="mod">
          <ac:chgData name="Maria Isernia" userId="bbcdf6246d35000c" providerId="LiveId" clId="{615BFEE1-C423-4E64-9B65-6343206FFDEA}" dt="2024-01-16T12:57:14.300" v="10264" actId="122"/>
          <ac:spMkLst>
            <pc:docMk/>
            <pc:sldMk cId="3931399174" sldId="350"/>
            <ac:spMk id="2" creationId="{196BB35F-CB84-C575-3E38-9C8FB400FACE}"/>
          </ac:spMkLst>
        </pc:spChg>
        <pc:spChg chg="mod">
          <ac:chgData name="Maria Isernia" userId="bbcdf6246d35000c" providerId="LiveId" clId="{615BFEE1-C423-4E64-9B65-6343206FFDEA}" dt="2024-01-16T12:57:23.823" v="10265" actId="115"/>
          <ac:spMkLst>
            <pc:docMk/>
            <pc:sldMk cId="3931399174" sldId="350"/>
            <ac:spMk id="3" creationId="{30C8D97E-A327-2F07-E11D-4198A791B508}"/>
          </ac:spMkLst>
        </pc:spChg>
      </pc:sldChg>
      <pc:sldChg chg="modSp new mod">
        <pc:chgData name="Maria Isernia" userId="bbcdf6246d35000c" providerId="LiveId" clId="{615BFEE1-C423-4E64-9B65-6343206FFDEA}" dt="2024-01-16T12:59:00.225" v="10282" actId="122"/>
        <pc:sldMkLst>
          <pc:docMk/>
          <pc:sldMk cId="1978000439" sldId="351"/>
        </pc:sldMkLst>
        <pc:spChg chg="mod">
          <ac:chgData name="Maria Isernia" userId="bbcdf6246d35000c" providerId="LiveId" clId="{615BFEE1-C423-4E64-9B65-6343206FFDEA}" dt="2024-01-16T12:59:00.225" v="10282" actId="122"/>
          <ac:spMkLst>
            <pc:docMk/>
            <pc:sldMk cId="1978000439" sldId="351"/>
            <ac:spMk id="2" creationId="{B68DC9CB-F447-7D3F-3BCE-7E80904DA8FD}"/>
          </ac:spMkLst>
        </pc:spChg>
      </pc:sldChg>
    </pc:docChg>
  </pc:docChgLst>
  <pc:docChgLst>
    <pc:chgData name="Maria Isernia" userId="bbcdf6246d35000c" providerId="LiveId" clId="{2B0A60C1-7AAA-46B6-B2EE-358E5FA9CA76}"/>
    <pc:docChg chg="custSel addSld modSld">
      <pc:chgData name="Maria Isernia" userId="bbcdf6246d35000c" providerId="LiveId" clId="{2B0A60C1-7AAA-46B6-B2EE-358E5FA9CA76}" dt="2024-01-22T16:33:14.218" v="1745" actId="313"/>
      <pc:docMkLst>
        <pc:docMk/>
      </pc:docMkLst>
      <pc:sldChg chg="modSp mod">
        <pc:chgData name="Maria Isernia" userId="bbcdf6246d35000c" providerId="LiveId" clId="{2B0A60C1-7AAA-46B6-B2EE-358E5FA9CA76}" dt="2024-01-22T15:28:09.347" v="58" actId="115"/>
        <pc:sldMkLst>
          <pc:docMk/>
          <pc:sldMk cId="1530790443" sldId="259"/>
        </pc:sldMkLst>
        <pc:spChg chg="mod">
          <ac:chgData name="Maria Isernia" userId="bbcdf6246d35000c" providerId="LiveId" clId="{2B0A60C1-7AAA-46B6-B2EE-358E5FA9CA76}" dt="2024-01-22T15:27:18.648" v="54" actId="6549"/>
          <ac:spMkLst>
            <pc:docMk/>
            <pc:sldMk cId="1530790443" sldId="259"/>
            <ac:spMk id="3" creationId="{00000000-0000-0000-0000-000000000000}"/>
          </ac:spMkLst>
        </pc:spChg>
        <pc:spChg chg="mod">
          <ac:chgData name="Maria Isernia" userId="bbcdf6246d35000c" providerId="LiveId" clId="{2B0A60C1-7AAA-46B6-B2EE-358E5FA9CA76}" dt="2024-01-22T15:28:09.347" v="58" actId="115"/>
          <ac:spMkLst>
            <pc:docMk/>
            <pc:sldMk cId="1530790443" sldId="259"/>
            <ac:spMk id="7" creationId="{00000000-0000-0000-0000-000000000000}"/>
          </ac:spMkLst>
        </pc:spChg>
      </pc:sldChg>
      <pc:sldChg chg="modSp new mod">
        <pc:chgData name="Maria Isernia" userId="bbcdf6246d35000c" providerId="LiveId" clId="{2B0A60C1-7AAA-46B6-B2EE-358E5FA9CA76}" dt="2024-01-22T16:31:20.410" v="1652" actId="20577"/>
        <pc:sldMkLst>
          <pc:docMk/>
          <pc:sldMk cId="1253041212" sldId="280"/>
        </pc:sldMkLst>
        <pc:spChg chg="mod">
          <ac:chgData name="Maria Isernia" userId="bbcdf6246d35000c" providerId="LiveId" clId="{2B0A60C1-7AAA-46B6-B2EE-358E5FA9CA76}" dt="2024-01-22T16:31:20.410" v="1652" actId="20577"/>
          <ac:spMkLst>
            <pc:docMk/>
            <pc:sldMk cId="1253041212" sldId="280"/>
            <ac:spMk id="2" creationId="{60F78DD5-0F1F-C7EB-15E6-40D073D1D54B}"/>
          </ac:spMkLst>
        </pc:spChg>
        <pc:spChg chg="mod">
          <ac:chgData name="Maria Isernia" userId="bbcdf6246d35000c" providerId="LiveId" clId="{2B0A60C1-7AAA-46B6-B2EE-358E5FA9CA76}" dt="2024-01-22T16:23:11.622" v="1443" actId="20577"/>
          <ac:spMkLst>
            <pc:docMk/>
            <pc:sldMk cId="1253041212" sldId="280"/>
            <ac:spMk id="3" creationId="{BAF38C88-530C-72CE-A796-E73C9A694FA0}"/>
          </ac:spMkLst>
        </pc:spChg>
      </pc:sldChg>
      <pc:sldChg chg="modSp new mod">
        <pc:chgData name="Maria Isernia" userId="bbcdf6246d35000c" providerId="LiveId" clId="{2B0A60C1-7AAA-46B6-B2EE-358E5FA9CA76}" dt="2024-01-22T16:31:57.710" v="1673" actId="20577"/>
        <pc:sldMkLst>
          <pc:docMk/>
          <pc:sldMk cId="1211448298" sldId="281"/>
        </pc:sldMkLst>
        <pc:spChg chg="mod">
          <ac:chgData name="Maria Isernia" userId="bbcdf6246d35000c" providerId="LiveId" clId="{2B0A60C1-7AAA-46B6-B2EE-358E5FA9CA76}" dt="2024-01-22T16:31:38.557" v="1667" actId="20577"/>
          <ac:spMkLst>
            <pc:docMk/>
            <pc:sldMk cId="1211448298" sldId="281"/>
            <ac:spMk id="2" creationId="{8315614C-621A-F60D-0160-A228B90BB00D}"/>
          </ac:spMkLst>
        </pc:spChg>
        <pc:spChg chg="mod">
          <ac:chgData name="Maria Isernia" userId="bbcdf6246d35000c" providerId="LiveId" clId="{2B0A60C1-7AAA-46B6-B2EE-358E5FA9CA76}" dt="2024-01-22T16:31:57.710" v="1673" actId="20577"/>
          <ac:spMkLst>
            <pc:docMk/>
            <pc:sldMk cId="1211448298" sldId="281"/>
            <ac:spMk id="3" creationId="{6DD2D11A-9C2C-FB17-716B-AD801695BF31}"/>
          </ac:spMkLst>
        </pc:spChg>
      </pc:sldChg>
      <pc:sldChg chg="modSp new mod">
        <pc:chgData name="Maria Isernia" userId="bbcdf6246d35000c" providerId="LiveId" clId="{2B0A60C1-7AAA-46B6-B2EE-358E5FA9CA76}" dt="2024-01-22T16:33:14.218" v="1745" actId="313"/>
        <pc:sldMkLst>
          <pc:docMk/>
          <pc:sldMk cId="2364539185" sldId="282"/>
        </pc:sldMkLst>
        <pc:spChg chg="mod">
          <ac:chgData name="Maria Isernia" userId="bbcdf6246d35000c" providerId="LiveId" clId="{2B0A60C1-7AAA-46B6-B2EE-358E5FA9CA76}" dt="2024-01-22T16:33:14.218" v="1745" actId="313"/>
          <ac:spMkLst>
            <pc:docMk/>
            <pc:sldMk cId="2364539185" sldId="282"/>
            <ac:spMk id="2" creationId="{3E0916DD-B53D-73F5-7E77-D07C25E338A4}"/>
          </ac:spMkLst>
        </pc:spChg>
        <pc:spChg chg="mod">
          <ac:chgData name="Maria Isernia" userId="bbcdf6246d35000c" providerId="LiveId" clId="{2B0A60C1-7AAA-46B6-B2EE-358E5FA9CA76}" dt="2024-01-22T16:27:25.883" v="1569" actId="115"/>
          <ac:spMkLst>
            <pc:docMk/>
            <pc:sldMk cId="2364539185" sldId="282"/>
            <ac:spMk id="3" creationId="{946E1AE2-C180-BCF9-5EA7-A784320784FD}"/>
          </ac:spMkLst>
        </pc:spChg>
      </pc:sldChg>
      <pc:sldChg chg="modSp new mod">
        <pc:chgData name="Maria Isernia" userId="bbcdf6246d35000c" providerId="LiveId" clId="{2B0A60C1-7AAA-46B6-B2EE-358E5FA9CA76}" dt="2024-01-22T16:30:56.024" v="1642" actId="113"/>
        <pc:sldMkLst>
          <pc:docMk/>
          <pc:sldMk cId="2122035797" sldId="283"/>
        </pc:sldMkLst>
        <pc:spChg chg="mod">
          <ac:chgData name="Maria Isernia" userId="bbcdf6246d35000c" providerId="LiveId" clId="{2B0A60C1-7AAA-46B6-B2EE-358E5FA9CA76}" dt="2024-01-22T16:29:01.202" v="1604" actId="14100"/>
          <ac:spMkLst>
            <pc:docMk/>
            <pc:sldMk cId="2122035797" sldId="283"/>
            <ac:spMk id="2" creationId="{3E2E9502-81CA-E140-66B6-8FAA5DF51E6F}"/>
          </ac:spMkLst>
        </pc:spChg>
        <pc:spChg chg="mod">
          <ac:chgData name="Maria Isernia" userId="bbcdf6246d35000c" providerId="LiveId" clId="{2B0A60C1-7AAA-46B6-B2EE-358E5FA9CA76}" dt="2024-01-22T16:30:56.024" v="1642" actId="113"/>
          <ac:spMkLst>
            <pc:docMk/>
            <pc:sldMk cId="2122035797" sldId="283"/>
            <ac:spMk id="3" creationId="{88FCE5F9-ACD7-08BE-7B7E-F230204EF071}"/>
          </ac:spMkLst>
        </pc:spChg>
      </pc:sldChg>
    </pc:docChg>
  </pc:docChgLst>
  <pc:docChgLst>
    <pc:chgData name="Maria Isernia" userId="bbcdf6246d35000c" providerId="LiveId" clId="{EC9B1679-F20D-4E8E-9158-D3417034EFB4}"/>
    <pc:docChg chg="undo redo custSel addSld delSld modSld">
      <pc:chgData name="Maria Isernia" userId="bbcdf6246d35000c" providerId="LiveId" clId="{EC9B1679-F20D-4E8E-9158-D3417034EFB4}" dt="2024-01-18T14:25:04.359" v="3967" actId="47"/>
      <pc:docMkLst>
        <pc:docMk/>
      </pc:docMkLst>
      <pc:sldChg chg="modSp mod">
        <pc:chgData name="Maria Isernia" userId="bbcdf6246d35000c" providerId="LiveId" clId="{EC9B1679-F20D-4E8E-9158-D3417034EFB4}" dt="2024-01-17T16:53:36.739" v="2" actId="122"/>
        <pc:sldMkLst>
          <pc:docMk/>
          <pc:sldMk cId="1031205282" sldId="372"/>
        </pc:sldMkLst>
        <pc:spChg chg="mod">
          <ac:chgData name="Maria Isernia" userId="bbcdf6246d35000c" providerId="LiveId" clId="{EC9B1679-F20D-4E8E-9158-D3417034EFB4}" dt="2024-01-17T16:53:36.739" v="2" actId="122"/>
          <ac:spMkLst>
            <pc:docMk/>
            <pc:sldMk cId="1031205282" sldId="372"/>
            <ac:spMk id="2" creationId="{00000000-0000-0000-0000-000000000000}"/>
          </ac:spMkLst>
        </pc:spChg>
        <pc:spChg chg="mod">
          <ac:chgData name="Maria Isernia" userId="bbcdf6246d35000c" providerId="LiveId" clId="{EC9B1679-F20D-4E8E-9158-D3417034EFB4}" dt="2024-01-17T16:53:31.017" v="1" actId="123"/>
          <ac:spMkLst>
            <pc:docMk/>
            <pc:sldMk cId="1031205282" sldId="372"/>
            <ac:spMk id="3" creationId="{00000000-0000-0000-0000-000000000000}"/>
          </ac:spMkLst>
        </pc:spChg>
      </pc:sldChg>
      <pc:sldChg chg="modSp mod">
        <pc:chgData name="Maria Isernia" userId="bbcdf6246d35000c" providerId="LiveId" clId="{EC9B1679-F20D-4E8E-9158-D3417034EFB4}" dt="2024-01-18T08:54:53.373" v="168" actId="20577"/>
        <pc:sldMkLst>
          <pc:docMk/>
          <pc:sldMk cId="35955009" sldId="383"/>
        </pc:sldMkLst>
        <pc:spChg chg="mod">
          <ac:chgData name="Maria Isernia" userId="bbcdf6246d35000c" providerId="LiveId" clId="{EC9B1679-F20D-4E8E-9158-D3417034EFB4}" dt="2024-01-18T08:51:38.062" v="143" actId="122"/>
          <ac:spMkLst>
            <pc:docMk/>
            <pc:sldMk cId="35955009" sldId="383"/>
            <ac:spMk id="2" creationId="{8C3CCC59-AD5D-C04E-D95F-418D439A4501}"/>
          </ac:spMkLst>
        </pc:spChg>
        <pc:spChg chg="mod">
          <ac:chgData name="Maria Isernia" userId="bbcdf6246d35000c" providerId="LiveId" clId="{EC9B1679-F20D-4E8E-9158-D3417034EFB4}" dt="2024-01-18T08:54:53.373" v="168" actId="20577"/>
          <ac:spMkLst>
            <pc:docMk/>
            <pc:sldMk cId="35955009" sldId="383"/>
            <ac:spMk id="3" creationId="{300A5C9A-3D2C-7955-3638-BBDBCE5F385B}"/>
          </ac:spMkLst>
        </pc:spChg>
      </pc:sldChg>
      <pc:sldChg chg="modSp new mod">
        <pc:chgData name="Maria Isernia" userId="bbcdf6246d35000c" providerId="LiveId" clId="{EC9B1679-F20D-4E8E-9158-D3417034EFB4}" dt="2024-01-18T08:49:56.028" v="49" actId="122"/>
        <pc:sldMkLst>
          <pc:docMk/>
          <pc:sldMk cId="1803501550" sldId="385"/>
        </pc:sldMkLst>
        <pc:spChg chg="mod">
          <ac:chgData name="Maria Isernia" userId="bbcdf6246d35000c" providerId="LiveId" clId="{EC9B1679-F20D-4E8E-9158-D3417034EFB4}" dt="2024-01-18T08:49:56.028" v="49" actId="122"/>
          <ac:spMkLst>
            <pc:docMk/>
            <pc:sldMk cId="1803501550" sldId="385"/>
            <ac:spMk id="2" creationId="{B23CF2C1-6A91-15D6-817C-DAD68A7D50F0}"/>
          </ac:spMkLst>
        </pc:spChg>
        <pc:spChg chg="mod">
          <ac:chgData name="Maria Isernia" userId="bbcdf6246d35000c" providerId="LiveId" clId="{EC9B1679-F20D-4E8E-9158-D3417034EFB4}" dt="2024-01-18T08:49:15.212" v="18" actId="20577"/>
          <ac:spMkLst>
            <pc:docMk/>
            <pc:sldMk cId="1803501550" sldId="385"/>
            <ac:spMk id="3" creationId="{A1C60D37-5B08-45F4-99AB-E2A3D2316B98}"/>
          </ac:spMkLst>
        </pc:spChg>
      </pc:sldChg>
      <pc:sldChg chg="modSp new mod">
        <pc:chgData name="Maria Isernia" userId="bbcdf6246d35000c" providerId="LiveId" clId="{EC9B1679-F20D-4E8E-9158-D3417034EFB4}" dt="2024-01-18T09:01:22.737" v="232" actId="20577"/>
        <pc:sldMkLst>
          <pc:docMk/>
          <pc:sldMk cId="679017793" sldId="386"/>
        </pc:sldMkLst>
        <pc:spChg chg="mod">
          <ac:chgData name="Maria Isernia" userId="bbcdf6246d35000c" providerId="LiveId" clId="{EC9B1679-F20D-4E8E-9158-D3417034EFB4}" dt="2024-01-18T09:00:26.862" v="224" actId="122"/>
          <ac:spMkLst>
            <pc:docMk/>
            <pc:sldMk cId="679017793" sldId="386"/>
            <ac:spMk id="2" creationId="{2AE876E1-9102-CD94-B4C6-62102F0C8239}"/>
          </ac:spMkLst>
        </pc:spChg>
        <pc:spChg chg="mod">
          <ac:chgData name="Maria Isernia" userId="bbcdf6246d35000c" providerId="LiveId" clId="{EC9B1679-F20D-4E8E-9158-D3417034EFB4}" dt="2024-01-18T09:01:22.737" v="232" actId="20577"/>
          <ac:spMkLst>
            <pc:docMk/>
            <pc:sldMk cId="679017793" sldId="386"/>
            <ac:spMk id="3" creationId="{44218975-3FBD-ABD3-C56A-1524A0A3CF70}"/>
          </ac:spMkLst>
        </pc:spChg>
      </pc:sldChg>
      <pc:sldChg chg="modSp new mod">
        <pc:chgData name="Maria Isernia" userId="bbcdf6246d35000c" providerId="LiveId" clId="{EC9B1679-F20D-4E8E-9158-D3417034EFB4}" dt="2024-01-18T09:07:18.006" v="261" actId="122"/>
        <pc:sldMkLst>
          <pc:docMk/>
          <pc:sldMk cId="4087575668" sldId="387"/>
        </pc:sldMkLst>
        <pc:spChg chg="mod">
          <ac:chgData name="Maria Isernia" userId="bbcdf6246d35000c" providerId="LiveId" clId="{EC9B1679-F20D-4E8E-9158-D3417034EFB4}" dt="2024-01-18T09:07:18.006" v="261" actId="122"/>
          <ac:spMkLst>
            <pc:docMk/>
            <pc:sldMk cId="4087575668" sldId="387"/>
            <ac:spMk id="2" creationId="{044D34D8-CD49-F19C-FFDD-60C02E20C65F}"/>
          </ac:spMkLst>
        </pc:spChg>
        <pc:spChg chg="mod">
          <ac:chgData name="Maria Isernia" userId="bbcdf6246d35000c" providerId="LiveId" clId="{EC9B1679-F20D-4E8E-9158-D3417034EFB4}" dt="2024-01-18T09:07:09.210" v="243" actId="115"/>
          <ac:spMkLst>
            <pc:docMk/>
            <pc:sldMk cId="4087575668" sldId="387"/>
            <ac:spMk id="3" creationId="{C669630A-A20B-7DC5-243A-6BF50BFC9752}"/>
          </ac:spMkLst>
        </pc:spChg>
      </pc:sldChg>
      <pc:sldChg chg="modSp new mod">
        <pc:chgData name="Maria Isernia" userId="bbcdf6246d35000c" providerId="LiveId" clId="{EC9B1679-F20D-4E8E-9158-D3417034EFB4}" dt="2024-01-18T09:09:38.699" v="315" actId="20577"/>
        <pc:sldMkLst>
          <pc:docMk/>
          <pc:sldMk cId="2536109592" sldId="388"/>
        </pc:sldMkLst>
        <pc:spChg chg="mod">
          <ac:chgData name="Maria Isernia" userId="bbcdf6246d35000c" providerId="LiveId" clId="{EC9B1679-F20D-4E8E-9158-D3417034EFB4}" dt="2024-01-18T09:08:26.411" v="278"/>
          <ac:spMkLst>
            <pc:docMk/>
            <pc:sldMk cId="2536109592" sldId="388"/>
            <ac:spMk id="2" creationId="{EB7E75D4-8F71-DD9C-A8FF-E2C4C86D1FFF}"/>
          </ac:spMkLst>
        </pc:spChg>
        <pc:spChg chg="mod">
          <ac:chgData name="Maria Isernia" userId="bbcdf6246d35000c" providerId="LiveId" clId="{EC9B1679-F20D-4E8E-9158-D3417034EFB4}" dt="2024-01-18T09:09:38.699" v="315" actId="20577"/>
          <ac:spMkLst>
            <pc:docMk/>
            <pc:sldMk cId="2536109592" sldId="388"/>
            <ac:spMk id="3" creationId="{704A6C9B-1A6E-D9D7-7829-92260BBB4A53}"/>
          </ac:spMkLst>
        </pc:spChg>
      </pc:sldChg>
      <pc:sldChg chg="modSp new mod">
        <pc:chgData name="Maria Isernia" userId="bbcdf6246d35000c" providerId="LiveId" clId="{EC9B1679-F20D-4E8E-9158-D3417034EFB4}" dt="2024-01-18T09:24:08.636" v="549" actId="20577"/>
        <pc:sldMkLst>
          <pc:docMk/>
          <pc:sldMk cId="1098965021" sldId="389"/>
        </pc:sldMkLst>
        <pc:spChg chg="mod">
          <ac:chgData name="Maria Isernia" userId="bbcdf6246d35000c" providerId="LiveId" clId="{EC9B1679-F20D-4E8E-9158-D3417034EFB4}" dt="2024-01-18T09:18:11.334" v="329" actId="122"/>
          <ac:spMkLst>
            <pc:docMk/>
            <pc:sldMk cId="1098965021" sldId="389"/>
            <ac:spMk id="2" creationId="{01CF4B6C-E778-A501-DE8C-3C282D4911E6}"/>
          </ac:spMkLst>
        </pc:spChg>
        <pc:spChg chg="mod">
          <ac:chgData name="Maria Isernia" userId="bbcdf6246d35000c" providerId="LiveId" clId="{EC9B1679-F20D-4E8E-9158-D3417034EFB4}" dt="2024-01-18T09:24:08.636" v="549" actId="20577"/>
          <ac:spMkLst>
            <pc:docMk/>
            <pc:sldMk cId="1098965021" sldId="389"/>
            <ac:spMk id="3" creationId="{DE2E05A0-9523-76B4-976E-A67338852D82}"/>
          </ac:spMkLst>
        </pc:spChg>
      </pc:sldChg>
      <pc:sldChg chg="modSp new mod">
        <pc:chgData name="Maria Isernia" userId="bbcdf6246d35000c" providerId="LiveId" clId="{EC9B1679-F20D-4E8E-9158-D3417034EFB4}" dt="2024-01-18T09:27:54.220" v="857" actId="20577"/>
        <pc:sldMkLst>
          <pc:docMk/>
          <pc:sldMk cId="4098249252" sldId="390"/>
        </pc:sldMkLst>
        <pc:spChg chg="mod">
          <ac:chgData name="Maria Isernia" userId="bbcdf6246d35000c" providerId="LiveId" clId="{EC9B1679-F20D-4E8E-9158-D3417034EFB4}" dt="2024-01-18T09:25:08.187" v="574" actId="122"/>
          <ac:spMkLst>
            <pc:docMk/>
            <pc:sldMk cId="4098249252" sldId="390"/>
            <ac:spMk id="2" creationId="{AB1A1DBA-9404-2026-CF58-90B5A9CDE511}"/>
          </ac:spMkLst>
        </pc:spChg>
        <pc:spChg chg="mod">
          <ac:chgData name="Maria Isernia" userId="bbcdf6246d35000c" providerId="LiveId" clId="{EC9B1679-F20D-4E8E-9158-D3417034EFB4}" dt="2024-01-18T09:27:54.220" v="857" actId="20577"/>
          <ac:spMkLst>
            <pc:docMk/>
            <pc:sldMk cId="4098249252" sldId="390"/>
            <ac:spMk id="3" creationId="{FAC6BCFC-F0DB-B058-248C-DCBF89A3F063}"/>
          </ac:spMkLst>
        </pc:spChg>
      </pc:sldChg>
      <pc:sldChg chg="modSp new mod">
        <pc:chgData name="Maria Isernia" userId="bbcdf6246d35000c" providerId="LiveId" clId="{EC9B1679-F20D-4E8E-9158-D3417034EFB4}" dt="2024-01-18T12:37:34.049" v="3192" actId="20577"/>
        <pc:sldMkLst>
          <pc:docMk/>
          <pc:sldMk cId="4131284922" sldId="391"/>
        </pc:sldMkLst>
        <pc:spChg chg="mod">
          <ac:chgData name="Maria Isernia" userId="bbcdf6246d35000c" providerId="LiveId" clId="{EC9B1679-F20D-4E8E-9158-D3417034EFB4}" dt="2024-01-18T09:37:23.219" v="866" actId="122"/>
          <ac:spMkLst>
            <pc:docMk/>
            <pc:sldMk cId="4131284922" sldId="391"/>
            <ac:spMk id="2" creationId="{1F3BBD1E-5EBF-8777-2E9A-20124ED54BA5}"/>
          </ac:spMkLst>
        </pc:spChg>
        <pc:spChg chg="mod">
          <ac:chgData name="Maria Isernia" userId="bbcdf6246d35000c" providerId="LiveId" clId="{EC9B1679-F20D-4E8E-9158-D3417034EFB4}" dt="2024-01-18T12:37:34.049" v="3192" actId="20577"/>
          <ac:spMkLst>
            <pc:docMk/>
            <pc:sldMk cId="4131284922" sldId="391"/>
            <ac:spMk id="3" creationId="{8A8C5DEC-D89C-5710-1736-EF437550AE8C}"/>
          </ac:spMkLst>
        </pc:spChg>
      </pc:sldChg>
      <pc:sldChg chg="modSp new mod">
        <pc:chgData name="Maria Isernia" userId="bbcdf6246d35000c" providerId="LiveId" clId="{EC9B1679-F20D-4E8E-9158-D3417034EFB4}" dt="2024-01-18T12:33:35.035" v="3050" actId="1076"/>
        <pc:sldMkLst>
          <pc:docMk/>
          <pc:sldMk cId="1638788993" sldId="392"/>
        </pc:sldMkLst>
        <pc:spChg chg="mod">
          <ac:chgData name="Maria Isernia" userId="bbcdf6246d35000c" providerId="LiveId" clId="{EC9B1679-F20D-4E8E-9158-D3417034EFB4}" dt="2024-01-18T12:33:31.311" v="3049" actId="1076"/>
          <ac:spMkLst>
            <pc:docMk/>
            <pc:sldMk cId="1638788993" sldId="392"/>
            <ac:spMk id="2" creationId="{CD91DEF9-57CF-07E3-F2D0-7909B537D127}"/>
          </ac:spMkLst>
        </pc:spChg>
        <pc:spChg chg="mod">
          <ac:chgData name="Maria Isernia" userId="bbcdf6246d35000c" providerId="LiveId" clId="{EC9B1679-F20D-4E8E-9158-D3417034EFB4}" dt="2024-01-18T12:33:35.035" v="3050" actId="1076"/>
          <ac:spMkLst>
            <pc:docMk/>
            <pc:sldMk cId="1638788993" sldId="392"/>
            <ac:spMk id="3" creationId="{C70DA86E-F5FB-927D-C5B5-126DF05B4434}"/>
          </ac:spMkLst>
        </pc:spChg>
      </pc:sldChg>
      <pc:sldChg chg="modSp new mod">
        <pc:chgData name="Maria Isernia" userId="bbcdf6246d35000c" providerId="LiveId" clId="{EC9B1679-F20D-4E8E-9158-D3417034EFB4}" dt="2024-01-18T12:42:05.148" v="3290" actId="404"/>
        <pc:sldMkLst>
          <pc:docMk/>
          <pc:sldMk cId="2143185732" sldId="393"/>
        </pc:sldMkLst>
        <pc:spChg chg="mod">
          <ac:chgData name="Maria Isernia" userId="bbcdf6246d35000c" providerId="LiveId" clId="{EC9B1679-F20D-4E8E-9158-D3417034EFB4}" dt="2024-01-18T12:40:03.142" v="3264" actId="1076"/>
          <ac:spMkLst>
            <pc:docMk/>
            <pc:sldMk cId="2143185732" sldId="393"/>
            <ac:spMk id="2" creationId="{0EFB7504-892D-219B-73C5-5715C2C03620}"/>
          </ac:spMkLst>
        </pc:spChg>
        <pc:spChg chg="mod">
          <ac:chgData name="Maria Isernia" userId="bbcdf6246d35000c" providerId="LiveId" clId="{EC9B1679-F20D-4E8E-9158-D3417034EFB4}" dt="2024-01-18T12:42:05.148" v="3290" actId="404"/>
          <ac:spMkLst>
            <pc:docMk/>
            <pc:sldMk cId="2143185732" sldId="393"/>
            <ac:spMk id="3" creationId="{26A6998F-5002-AE77-30A4-BB3EC7C06D99}"/>
          </ac:spMkLst>
        </pc:spChg>
      </pc:sldChg>
      <pc:sldChg chg="modSp add mod">
        <pc:chgData name="Maria Isernia" userId="bbcdf6246d35000c" providerId="LiveId" clId="{EC9B1679-F20D-4E8E-9158-D3417034EFB4}" dt="2024-01-18T12:41:30.641" v="3283" actId="27636"/>
        <pc:sldMkLst>
          <pc:docMk/>
          <pc:sldMk cId="2226234359" sldId="394"/>
        </pc:sldMkLst>
        <pc:spChg chg="mod">
          <ac:chgData name="Maria Isernia" userId="bbcdf6246d35000c" providerId="LiveId" clId="{EC9B1679-F20D-4E8E-9158-D3417034EFB4}" dt="2024-01-18T12:41:30.641" v="3283" actId="27636"/>
          <ac:spMkLst>
            <pc:docMk/>
            <pc:sldMk cId="2226234359" sldId="394"/>
            <ac:spMk id="3" creationId="{26A6998F-5002-AE77-30A4-BB3EC7C06D99}"/>
          </ac:spMkLst>
        </pc:spChg>
      </pc:sldChg>
      <pc:sldChg chg="delSp modSp new mod">
        <pc:chgData name="Maria Isernia" userId="bbcdf6246d35000c" providerId="LiveId" clId="{EC9B1679-F20D-4E8E-9158-D3417034EFB4}" dt="2024-01-18T14:01:15.798" v="3352" actId="478"/>
        <pc:sldMkLst>
          <pc:docMk/>
          <pc:sldMk cId="1346513927" sldId="395"/>
        </pc:sldMkLst>
        <pc:spChg chg="del">
          <ac:chgData name="Maria Isernia" userId="bbcdf6246d35000c" providerId="LiveId" clId="{EC9B1679-F20D-4E8E-9158-D3417034EFB4}" dt="2024-01-18T14:01:15.798" v="3352" actId="478"/>
          <ac:spMkLst>
            <pc:docMk/>
            <pc:sldMk cId="1346513927" sldId="395"/>
            <ac:spMk id="2" creationId="{2058D754-FF73-D0E4-BE51-6C902E98E6E5}"/>
          </ac:spMkLst>
        </pc:spChg>
        <pc:spChg chg="mod">
          <ac:chgData name="Maria Isernia" userId="bbcdf6246d35000c" providerId="LiveId" clId="{EC9B1679-F20D-4E8E-9158-D3417034EFB4}" dt="2024-01-18T12:44:54.995" v="3294"/>
          <ac:spMkLst>
            <pc:docMk/>
            <pc:sldMk cId="1346513927" sldId="395"/>
            <ac:spMk id="3" creationId="{316F6A86-D41A-B38A-03D8-45D5723967F4}"/>
          </ac:spMkLst>
        </pc:spChg>
      </pc:sldChg>
      <pc:sldChg chg="modSp new mod">
        <pc:chgData name="Maria Isernia" userId="bbcdf6246d35000c" providerId="LiveId" clId="{EC9B1679-F20D-4E8E-9158-D3417034EFB4}" dt="2024-01-18T14:01:50.152" v="3357" actId="20577"/>
        <pc:sldMkLst>
          <pc:docMk/>
          <pc:sldMk cId="1122967562" sldId="396"/>
        </pc:sldMkLst>
        <pc:spChg chg="mod">
          <ac:chgData name="Maria Isernia" userId="bbcdf6246d35000c" providerId="LiveId" clId="{EC9B1679-F20D-4E8E-9158-D3417034EFB4}" dt="2024-01-18T13:57:23.444" v="3327" actId="122"/>
          <ac:spMkLst>
            <pc:docMk/>
            <pc:sldMk cId="1122967562" sldId="396"/>
            <ac:spMk id="2" creationId="{2B08748E-8541-1F71-7796-B88B6CB14A75}"/>
          </ac:spMkLst>
        </pc:spChg>
        <pc:spChg chg="mod">
          <ac:chgData name="Maria Isernia" userId="bbcdf6246d35000c" providerId="LiveId" clId="{EC9B1679-F20D-4E8E-9158-D3417034EFB4}" dt="2024-01-18T14:01:50.152" v="3357" actId="20577"/>
          <ac:spMkLst>
            <pc:docMk/>
            <pc:sldMk cId="1122967562" sldId="396"/>
            <ac:spMk id="3" creationId="{2B3739BC-6DDD-EE6F-880F-DB6715F20ADF}"/>
          </ac:spMkLst>
        </pc:spChg>
      </pc:sldChg>
      <pc:sldChg chg="modSp add mod">
        <pc:chgData name="Maria Isernia" userId="bbcdf6246d35000c" providerId="LiveId" clId="{EC9B1679-F20D-4E8E-9158-D3417034EFB4}" dt="2024-01-18T14:03:08.316" v="3364" actId="20577"/>
        <pc:sldMkLst>
          <pc:docMk/>
          <pc:sldMk cId="1618171148" sldId="397"/>
        </pc:sldMkLst>
        <pc:spChg chg="mod">
          <ac:chgData name="Maria Isernia" userId="bbcdf6246d35000c" providerId="LiveId" clId="{EC9B1679-F20D-4E8E-9158-D3417034EFB4}" dt="2024-01-18T14:03:08.316" v="3364" actId="20577"/>
          <ac:spMkLst>
            <pc:docMk/>
            <pc:sldMk cId="1618171148" sldId="397"/>
            <ac:spMk id="3" creationId="{2B3739BC-6DDD-EE6F-880F-DB6715F20ADF}"/>
          </ac:spMkLst>
        </pc:spChg>
      </pc:sldChg>
      <pc:sldChg chg="modSp add mod">
        <pc:chgData name="Maria Isernia" userId="bbcdf6246d35000c" providerId="LiveId" clId="{EC9B1679-F20D-4E8E-9158-D3417034EFB4}" dt="2024-01-18T14:08:04.612" v="3452" actId="6549"/>
        <pc:sldMkLst>
          <pc:docMk/>
          <pc:sldMk cId="2035567835" sldId="398"/>
        </pc:sldMkLst>
        <pc:spChg chg="mod">
          <ac:chgData name="Maria Isernia" userId="bbcdf6246d35000c" providerId="LiveId" clId="{EC9B1679-F20D-4E8E-9158-D3417034EFB4}" dt="2024-01-18T14:08:04.612" v="3452" actId="6549"/>
          <ac:spMkLst>
            <pc:docMk/>
            <pc:sldMk cId="2035567835" sldId="398"/>
            <ac:spMk id="3" creationId="{2B3739BC-6DDD-EE6F-880F-DB6715F20ADF}"/>
          </ac:spMkLst>
        </pc:spChg>
      </pc:sldChg>
      <pc:sldChg chg="modSp add mod">
        <pc:chgData name="Maria Isernia" userId="bbcdf6246d35000c" providerId="LiveId" clId="{EC9B1679-F20D-4E8E-9158-D3417034EFB4}" dt="2024-01-18T14:14:33.460" v="3530" actId="20577"/>
        <pc:sldMkLst>
          <pc:docMk/>
          <pc:sldMk cId="222541056" sldId="399"/>
        </pc:sldMkLst>
        <pc:spChg chg="mod">
          <ac:chgData name="Maria Isernia" userId="bbcdf6246d35000c" providerId="LiveId" clId="{EC9B1679-F20D-4E8E-9158-D3417034EFB4}" dt="2024-01-18T14:14:33.460" v="3530" actId="20577"/>
          <ac:spMkLst>
            <pc:docMk/>
            <pc:sldMk cId="222541056" sldId="399"/>
            <ac:spMk id="2" creationId="{AB1A1DBA-9404-2026-CF58-90B5A9CDE511}"/>
          </ac:spMkLst>
        </pc:spChg>
        <pc:spChg chg="mod">
          <ac:chgData name="Maria Isernia" userId="bbcdf6246d35000c" providerId="LiveId" clId="{EC9B1679-F20D-4E8E-9158-D3417034EFB4}" dt="2024-01-18T14:14:10.597" v="3504" actId="20577"/>
          <ac:spMkLst>
            <pc:docMk/>
            <pc:sldMk cId="222541056" sldId="399"/>
            <ac:spMk id="3" creationId="{FAC6BCFC-F0DB-B058-248C-DCBF89A3F063}"/>
          </ac:spMkLst>
        </pc:spChg>
      </pc:sldChg>
      <pc:sldChg chg="addSp modSp new mod">
        <pc:chgData name="Maria Isernia" userId="bbcdf6246d35000c" providerId="LiveId" clId="{EC9B1679-F20D-4E8E-9158-D3417034EFB4}" dt="2024-01-18T14:25:00.113" v="3966" actId="404"/>
        <pc:sldMkLst>
          <pc:docMk/>
          <pc:sldMk cId="3518208467" sldId="400"/>
        </pc:sldMkLst>
        <pc:spChg chg="mod">
          <ac:chgData name="Maria Isernia" userId="bbcdf6246d35000c" providerId="LiveId" clId="{EC9B1679-F20D-4E8E-9158-D3417034EFB4}" dt="2024-01-18T14:18:17.113" v="3559" actId="20577"/>
          <ac:spMkLst>
            <pc:docMk/>
            <pc:sldMk cId="3518208467" sldId="400"/>
            <ac:spMk id="2" creationId="{F6D67703-59D1-BC78-B8ED-98E5446A0305}"/>
          </ac:spMkLst>
        </pc:spChg>
        <pc:spChg chg="mod">
          <ac:chgData name="Maria Isernia" userId="bbcdf6246d35000c" providerId="LiveId" clId="{EC9B1679-F20D-4E8E-9158-D3417034EFB4}" dt="2024-01-18T14:25:00.113" v="3966" actId="404"/>
          <ac:spMkLst>
            <pc:docMk/>
            <pc:sldMk cId="3518208467" sldId="400"/>
            <ac:spMk id="3" creationId="{5EBACB58-3059-8707-EFC6-EC49B5D19BF5}"/>
          </ac:spMkLst>
        </pc:spChg>
        <pc:spChg chg="add mod">
          <ac:chgData name="Maria Isernia" userId="bbcdf6246d35000c" providerId="LiveId" clId="{EC9B1679-F20D-4E8E-9158-D3417034EFB4}" dt="2024-01-18T14:24:14.649" v="3954" actId="1076"/>
          <ac:spMkLst>
            <pc:docMk/>
            <pc:sldMk cId="3518208467" sldId="400"/>
            <ac:spMk id="4" creationId="{6CD1C528-DCC6-A925-3D13-E11C36CDCB4A}"/>
          </ac:spMkLst>
        </pc:spChg>
      </pc:sldChg>
      <pc:sldChg chg="modSp new del mod">
        <pc:chgData name="Maria Isernia" userId="bbcdf6246d35000c" providerId="LiveId" clId="{EC9B1679-F20D-4E8E-9158-D3417034EFB4}" dt="2024-01-18T14:25:04.359" v="3967" actId="47"/>
        <pc:sldMkLst>
          <pc:docMk/>
          <pc:sldMk cId="2034521867" sldId="401"/>
        </pc:sldMkLst>
        <pc:spChg chg="mod">
          <ac:chgData name="Maria Isernia" userId="bbcdf6246d35000c" providerId="LiveId" clId="{EC9B1679-F20D-4E8E-9158-D3417034EFB4}" dt="2024-01-18T14:21:39.090" v="3948" actId="20577"/>
          <ac:spMkLst>
            <pc:docMk/>
            <pc:sldMk cId="2034521867" sldId="401"/>
            <ac:spMk id="2" creationId="{A4890FA2-3A13-B21F-1103-A04D951E7528}"/>
          </ac:spMkLst>
        </pc:spChg>
        <pc:spChg chg="mod">
          <ac:chgData name="Maria Isernia" userId="bbcdf6246d35000c" providerId="LiveId" clId="{EC9B1679-F20D-4E8E-9158-D3417034EFB4}" dt="2024-01-18T14:24:31.125" v="3958" actId="20577"/>
          <ac:spMkLst>
            <pc:docMk/>
            <pc:sldMk cId="2034521867" sldId="401"/>
            <ac:spMk id="3" creationId="{4076A3ED-C53E-E705-5CEE-86401B8F22F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1342" y="0"/>
            <a:ext cx="2946347" cy="498215"/>
          </a:xfrm>
          <a:prstGeom prst="rect">
            <a:avLst/>
          </a:prstGeom>
        </p:spPr>
        <p:txBody>
          <a:bodyPr vert="horz" lIns="91440" tIns="45720" rIns="91440" bIns="45720" rtlCol="0"/>
          <a:lstStyle>
            <a:lvl1pPr algn="r">
              <a:defRPr sz="1200"/>
            </a:lvl1pPr>
          </a:lstStyle>
          <a:p>
            <a:fld id="{C0CB5651-988A-4524-8145-FBB69F3692E0}" type="datetimeFigureOut">
              <a:rPr lang="it-IT" smtClean="0"/>
              <a:t>08/02/2024</a:t>
            </a:fld>
            <a:endParaRPr lang="it-IT"/>
          </a:p>
        </p:txBody>
      </p:sp>
      <p:sp>
        <p:nvSpPr>
          <p:cNvPr id="4" name="Segnaposto piè di pagina 3"/>
          <p:cNvSpPr>
            <a:spLocks noGrp="1"/>
          </p:cNvSpPr>
          <p:nvPr>
            <p:ph type="ftr" sz="quarter" idx="2"/>
          </p:nvPr>
        </p:nvSpPr>
        <p:spPr>
          <a:xfrm>
            <a:off x="0" y="9431600"/>
            <a:ext cx="2946347" cy="498214"/>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E125C360-774C-49AD-B22D-6A9DE7C81754}" type="slidenum">
              <a:rPr lang="it-IT" smtClean="0"/>
              <a:t>‹N›</a:t>
            </a:fld>
            <a:endParaRPr lang="it-IT"/>
          </a:p>
        </p:txBody>
      </p:sp>
    </p:spTree>
    <p:extLst>
      <p:ext uri="{BB962C8B-B14F-4D97-AF65-F5344CB8AC3E}">
        <p14:creationId xmlns:p14="http://schemas.microsoft.com/office/powerpoint/2010/main" val="186939598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B3766EB-BB72-46CF-91BF-067C9A5FC013}" type="datetimeFigureOut">
              <a:rPr lang="it-IT" smtClean="0"/>
              <a:t>08/02/2024</a:t>
            </a:fld>
            <a:endParaRPr lang="it-IT"/>
          </a:p>
        </p:txBody>
      </p:sp>
      <p:sp>
        <p:nvSpPr>
          <p:cNvPr id="5" name="Footer Placeholder 4"/>
          <p:cNvSpPr>
            <a:spLocks noGrp="1"/>
          </p:cNvSpPr>
          <p:nvPr>
            <p:ph type="ftr" sz="quarter" idx="11"/>
          </p:nvPr>
        </p:nvSpPr>
        <p:spPr/>
        <p:txBody>
          <a:bodyPr/>
          <a:lstStyle/>
          <a:p>
            <a:endParaRPr lang="it-IT"/>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56F1D26A-073C-4BC0-92EB-D8C62B5BF7DB}"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0B3766EB-BB72-46CF-91BF-067C9A5FC013}" type="datetimeFigureOut">
              <a:rPr lang="it-IT" smtClean="0"/>
              <a:t>08/02/2024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6F1D26A-073C-4BC0-92EB-D8C62B5BF7DB}"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t-IT"/>
              <a:t>Fare clic per modificare lo stile del titolo</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0B3766EB-BB72-46CF-91BF-067C9A5FC013}" type="datetimeFigureOut">
              <a:rPr lang="it-IT" smtClean="0"/>
              <a:t>08/02/2024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6F1D26A-073C-4BC0-92EB-D8C62B5BF7DB}"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B3766EB-BB72-46CF-91BF-067C9A5FC013}" type="datetimeFigureOut">
              <a:rPr lang="it-IT" smtClean="0"/>
              <a:t>08/02/2024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6F1D26A-073C-4BC0-92EB-D8C62B5BF7DB}"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it-IT"/>
              <a:t>Fare clic per modificare lo stile del titolo</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7" name="Date Placeholder 6"/>
          <p:cNvSpPr>
            <a:spLocks noGrp="1"/>
          </p:cNvSpPr>
          <p:nvPr>
            <p:ph type="dt" sz="half" idx="10"/>
          </p:nvPr>
        </p:nvSpPr>
        <p:spPr/>
        <p:txBody>
          <a:bodyPr/>
          <a:lstStyle/>
          <a:p>
            <a:fld id="{0B3766EB-BB72-46CF-91BF-067C9A5FC013}" type="datetimeFigureOut">
              <a:rPr lang="it-IT" smtClean="0"/>
              <a:t>08/02/2024</a:t>
            </a:fld>
            <a:endParaRPr lang="it-IT"/>
          </a:p>
        </p:txBody>
      </p:sp>
      <p:sp>
        <p:nvSpPr>
          <p:cNvPr id="8" name="Slide Number Placeholder 7"/>
          <p:cNvSpPr>
            <a:spLocks noGrp="1"/>
          </p:cNvSpPr>
          <p:nvPr>
            <p:ph type="sldNum" sz="quarter" idx="11"/>
          </p:nvPr>
        </p:nvSpPr>
        <p:spPr/>
        <p:txBody>
          <a:bodyPr/>
          <a:lstStyle/>
          <a:p>
            <a:fld id="{56F1D26A-073C-4BC0-92EB-D8C62B5BF7DB}" type="slidenum">
              <a:rPr lang="it-IT" smtClean="0"/>
              <a:t>‹N›</a:t>
            </a:fld>
            <a:endParaRPr lang="it-IT"/>
          </a:p>
        </p:txBody>
      </p:sp>
      <p:sp>
        <p:nvSpPr>
          <p:cNvPr id="9" name="Footer Placeholder 8"/>
          <p:cNvSpPr>
            <a:spLocks noGrp="1"/>
          </p:cNvSpPr>
          <p:nvPr>
            <p:ph type="ftr" sz="quarter" idx="12"/>
          </p:nvPr>
        </p:nvSpPr>
        <p:spPr/>
        <p:txBody>
          <a:bodyPr/>
          <a:lstStyle/>
          <a:p>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0B3766EB-BB72-46CF-91BF-067C9A5FC013}" type="datetimeFigureOut">
              <a:rPr lang="it-IT" smtClean="0"/>
              <a:t>08/02/2024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6F1D26A-073C-4BC0-92EB-D8C62B5BF7DB}"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it-IT"/>
              <a:t>Fare clic per modificare stili del testo dello schema</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B3766EB-BB72-46CF-91BF-067C9A5FC013}" type="datetimeFigureOut">
              <a:rPr lang="it-IT" smtClean="0"/>
              <a:t>08/02/2024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6F1D26A-073C-4BC0-92EB-D8C62B5BF7DB}"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fld id="{0B3766EB-BB72-46CF-91BF-067C9A5FC013}" type="datetimeFigureOut">
              <a:rPr lang="it-IT" smtClean="0"/>
              <a:t>08/02/2024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6F1D26A-073C-4BC0-92EB-D8C62B5BF7DB}"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3766EB-BB72-46CF-91BF-067C9A5FC013}" type="datetimeFigureOut">
              <a:rPr lang="it-IT" smtClean="0"/>
              <a:t>08/02/2024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6F1D26A-073C-4BC0-92EB-D8C62B5BF7DB}"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B3766EB-BB72-46CF-91BF-067C9A5FC013}" type="datetimeFigureOut">
              <a:rPr lang="it-IT" smtClean="0"/>
              <a:t>08/02/2024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6F1D26A-073C-4BC0-92EB-D8C62B5BF7DB}" type="slidenum">
              <a:rPr lang="it-IT" smtClean="0"/>
              <a:t>‹N›</a:t>
            </a:fld>
            <a:endParaRPr lang="it-IT"/>
          </a:p>
        </p:txBody>
      </p:sp>
      <p:sp>
        <p:nvSpPr>
          <p:cNvPr id="8" name="Title 7"/>
          <p:cNvSpPr>
            <a:spLocks noGrp="1"/>
          </p:cNvSpPr>
          <p:nvPr>
            <p:ph type="title"/>
          </p:nvPr>
        </p:nvSpPr>
        <p:spPr/>
        <p:txBody>
          <a:bodyPr/>
          <a:lstStyle/>
          <a:p>
            <a:r>
              <a:rPr lang="it-IT"/>
              <a:t>Fare clic per modificare lo stile del titolo</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B3766EB-BB72-46CF-91BF-067C9A5FC013}" type="datetimeFigureOut">
              <a:rPr lang="it-IT" smtClean="0"/>
              <a:t>08/02/2024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56F1D26A-073C-4BC0-92EB-D8C62B5BF7DB}" type="slidenum">
              <a:rPr lang="it-IT" smtClean="0"/>
              <a:t>‹N›</a:t>
            </a:fld>
            <a:endParaRPr lang="it-IT"/>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it-IT"/>
              <a:t>Fare clic per modificare lo stile del titolo</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0B3766EB-BB72-46CF-91BF-067C9A5FC013}" type="datetimeFigureOut">
              <a:rPr lang="it-IT" smtClean="0"/>
              <a:t>08/02/2024</a:t>
            </a:fld>
            <a:endParaRPr lang="it-IT"/>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it-IT"/>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56F1D26A-073C-4BC0-92EB-D8C62B5BF7DB}" type="slidenum">
              <a:rPr lang="it-IT" smtClean="0"/>
              <a:t>‹N›</a:t>
            </a:fld>
            <a:endParaRPr lang="it-IT"/>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7504" y="2708920"/>
            <a:ext cx="8280920" cy="621783"/>
          </a:xfrm>
        </p:spPr>
        <p:txBody>
          <a:bodyPr>
            <a:noAutofit/>
          </a:bodyPr>
          <a:lstStyle/>
          <a:p>
            <a:pPr algn="ctr"/>
            <a:r>
              <a:rPr lang="it-IT" sz="2400" b="1" dirty="0"/>
              <a:t>DISPOSIZIONI PARTICOLARI PER ALCUNI CONTRATTI DEI SETTORI ORDINARI </a:t>
            </a:r>
            <a:endParaRPr lang="it-IT" sz="2400" dirty="0"/>
          </a:p>
        </p:txBody>
      </p:sp>
      <p:sp>
        <p:nvSpPr>
          <p:cNvPr id="3" name="Sottotitolo 2"/>
          <p:cNvSpPr>
            <a:spLocks noGrp="1"/>
          </p:cNvSpPr>
          <p:nvPr>
            <p:ph type="subTitle" idx="1"/>
          </p:nvPr>
        </p:nvSpPr>
        <p:spPr>
          <a:xfrm>
            <a:off x="1403648" y="3501008"/>
            <a:ext cx="6400800" cy="1752600"/>
          </a:xfrm>
        </p:spPr>
        <p:txBody>
          <a:bodyPr/>
          <a:lstStyle/>
          <a:p>
            <a:pPr algn="ctr"/>
            <a:r>
              <a:rPr lang="it-IT" smtClean="0"/>
              <a:t>8 FEBBRAIO </a:t>
            </a:r>
            <a:r>
              <a:rPr lang="it-IT" dirty="0"/>
              <a:t>2024</a:t>
            </a:r>
          </a:p>
          <a:p>
            <a:pPr algn="ctr"/>
            <a:endParaRPr lang="it-IT" dirty="0"/>
          </a:p>
          <a:p>
            <a:pPr algn="ctr"/>
            <a:r>
              <a:rPr lang="it-IT" b="1" dirty="0"/>
              <a:t>Avv. Luigi Tretola</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5589240"/>
            <a:ext cx="3517900" cy="97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09536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e 3"/>
          <p:cNvSpPr/>
          <p:nvPr/>
        </p:nvSpPr>
        <p:spPr>
          <a:xfrm>
            <a:off x="6103671" y="2527710"/>
            <a:ext cx="1387655" cy="64334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a:xfrm>
            <a:off x="184092" y="-21913"/>
            <a:ext cx="8435280" cy="1371600"/>
          </a:xfrm>
        </p:spPr>
        <p:txBody>
          <a:bodyPr>
            <a:normAutofit/>
          </a:bodyPr>
          <a:lstStyle/>
          <a:p>
            <a:pPr algn="ctr"/>
            <a:r>
              <a:rPr lang="it-IT" sz="2800" dirty="0"/>
              <a:t>Appalti di servizi sociali e assimilati </a:t>
            </a:r>
          </a:p>
        </p:txBody>
      </p:sp>
      <p:sp>
        <p:nvSpPr>
          <p:cNvPr id="3" name="Segnaposto contenuto 2"/>
          <p:cNvSpPr>
            <a:spLocks noGrp="1"/>
          </p:cNvSpPr>
          <p:nvPr>
            <p:ph idx="1"/>
          </p:nvPr>
        </p:nvSpPr>
        <p:spPr>
          <a:xfrm>
            <a:off x="457200" y="1752600"/>
            <a:ext cx="8219256" cy="4373563"/>
          </a:xfrm>
        </p:spPr>
        <p:txBody>
          <a:bodyPr/>
          <a:lstStyle/>
          <a:p>
            <a:pPr algn="just"/>
            <a:endParaRPr lang="it-IT" b="0" dirty="0"/>
          </a:p>
          <a:p>
            <a:pPr algn="just"/>
            <a:r>
              <a:rPr lang="it-IT" b="0" dirty="0"/>
              <a:t>La disposizione di apertura del titolo è rappresentata dall’</a:t>
            </a:r>
            <a:r>
              <a:rPr lang="it-IT" b="0" u="sng" dirty="0"/>
              <a:t>art. 127</a:t>
            </a:r>
          </a:p>
          <a:p>
            <a:pPr algn="ctr"/>
            <a:r>
              <a:rPr lang="it-IT" b="0" dirty="0"/>
              <a:t> </a:t>
            </a:r>
            <a:r>
              <a:rPr lang="it-IT" b="0" i="1" dirty="0"/>
              <a:t>Norme  applicabili ai servizi sociali e  assimilati</a:t>
            </a:r>
            <a:endParaRPr lang="it-IT" b="0" dirty="0"/>
          </a:p>
        </p:txBody>
      </p:sp>
      <p:cxnSp>
        <p:nvCxnSpPr>
          <p:cNvPr id="6" name="Connettore 2 5"/>
          <p:cNvCxnSpPr>
            <a:stCxn id="4" idx="4"/>
          </p:cNvCxnSpPr>
          <p:nvPr/>
        </p:nvCxnSpPr>
        <p:spPr>
          <a:xfrm flipH="1">
            <a:off x="6797498" y="3171055"/>
            <a:ext cx="1" cy="5570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Rettangolo 6"/>
          <p:cNvSpPr/>
          <p:nvPr/>
        </p:nvSpPr>
        <p:spPr>
          <a:xfrm>
            <a:off x="3799415" y="3861048"/>
            <a:ext cx="4896544" cy="187220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Sotto il </a:t>
            </a:r>
            <a:r>
              <a:rPr lang="it-IT" sz="1400" u="sng" dirty="0">
                <a:solidFill>
                  <a:schemeClr val="tx1"/>
                </a:solidFill>
              </a:rPr>
              <a:t>profilo terminologico</a:t>
            </a:r>
            <a:r>
              <a:rPr lang="it-IT" sz="1400" dirty="0">
                <a:solidFill>
                  <a:schemeClr val="tx1"/>
                </a:solidFill>
              </a:rPr>
              <a:t>, si è preferito </a:t>
            </a:r>
            <a:r>
              <a:rPr lang="it-IT" sz="1400" u="sng" dirty="0">
                <a:solidFill>
                  <a:schemeClr val="tx1"/>
                </a:solidFill>
              </a:rPr>
              <a:t>sostituire</a:t>
            </a:r>
            <a:r>
              <a:rPr lang="it-IT" sz="1400" dirty="0">
                <a:solidFill>
                  <a:schemeClr val="tx1"/>
                </a:solidFill>
              </a:rPr>
              <a:t>, fin dalla rubrica della disposizione, </a:t>
            </a:r>
            <a:r>
              <a:rPr lang="it-IT" sz="1400" u="sng" dirty="0">
                <a:solidFill>
                  <a:schemeClr val="tx1"/>
                </a:solidFill>
              </a:rPr>
              <a:t>l’espressione ‘altri servizi specifici’</a:t>
            </a:r>
            <a:r>
              <a:rPr lang="it-IT" sz="1400" dirty="0">
                <a:solidFill>
                  <a:schemeClr val="tx1"/>
                </a:solidFill>
              </a:rPr>
              <a:t> (contenuta nell’ art. 140 vecchio Codice) ovvero ‘altri servizi’ (contenuta nella rubrica del Capo II della Sezione IV del vecchio Codice) </a:t>
            </a:r>
            <a:r>
              <a:rPr lang="it-IT" sz="1400" u="sng" dirty="0">
                <a:solidFill>
                  <a:schemeClr val="tx1"/>
                </a:solidFill>
              </a:rPr>
              <a:t>con</a:t>
            </a:r>
            <a:r>
              <a:rPr lang="it-IT" sz="1400" dirty="0">
                <a:solidFill>
                  <a:schemeClr val="tx1"/>
                </a:solidFill>
              </a:rPr>
              <a:t> quella, meno generica e più espressiva, di ‘</a:t>
            </a:r>
            <a:r>
              <a:rPr lang="it-IT" sz="1400" u="sng" dirty="0">
                <a:solidFill>
                  <a:schemeClr val="tx1"/>
                </a:solidFill>
              </a:rPr>
              <a:t>servizi assimilati’ ai servizi sociali</a:t>
            </a:r>
            <a:r>
              <a:rPr lang="it-IT" sz="1400" dirty="0">
                <a:solidFill>
                  <a:schemeClr val="tx1"/>
                </a:solidFill>
              </a:rPr>
              <a:t>, che dà conto della </a:t>
            </a:r>
            <a:r>
              <a:rPr lang="it-IT" sz="1400" u="sng" dirty="0">
                <a:solidFill>
                  <a:schemeClr val="tx1"/>
                </a:solidFill>
              </a:rPr>
              <a:t>uniformità della relativa disciplina pur nella eterogeneità dei settori di riferimento</a:t>
            </a:r>
          </a:p>
        </p:txBody>
      </p:sp>
    </p:spTree>
    <p:extLst>
      <p:ext uri="{BB962C8B-B14F-4D97-AF65-F5344CB8AC3E}">
        <p14:creationId xmlns:p14="http://schemas.microsoft.com/office/powerpoint/2010/main" val="194511891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188640"/>
            <a:ext cx="8686800" cy="1371600"/>
          </a:xfrm>
        </p:spPr>
        <p:txBody>
          <a:bodyPr>
            <a:normAutofit fontScale="90000"/>
          </a:bodyPr>
          <a:lstStyle/>
          <a:p>
            <a:pPr algn="ctr"/>
            <a:r>
              <a:rPr lang="it-IT" dirty="0"/>
              <a:t>Caratteristiche dei buoni pasto</a:t>
            </a:r>
            <a:br>
              <a:rPr lang="it-IT" dirty="0"/>
            </a:br>
            <a:endParaRPr lang="it-IT" dirty="0"/>
          </a:p>
        </p:txBody>
      </p:sp>
      <p:sp>
        <p:nvSpPr>
          <p:cNvPr id="3" name="Segnaposto contenuto 2"/>
          <p:cNvSpPr>
            <a:spLocks noGrp="1"/>
          </p:cNvSpPr>
          <p:nvPr>
            <p:ph idx="1"/>
          </p:nvPr>
        </p:nvSpPr>
        <p:spPr/>
        <p:txBody>
          <a:bodyPr>
            <a:normAutofit fontScale="92500" lnSpcReduction="10000"/>
          </a:bodyPr>
          <a:lstStyle/>
          <a:p>
            <a:r>
              <a:rPr lang="it-IT" b="0" dirty="0"/>
              <a:t>I buoni pasto:</a:t>
            </a:r>
          </a:p>
          <a:p>
            <a:pPr marL="800100" lvl="1" indent="-342900" algn="just">
              <a:buFont typeface="Wingdings" pitchFamily="2" charset="2"/>
              <a:buChar char="ü"/>
            </a:pPr>
            <a:r>
              <a:rPr lang="it-IT" b="0" dirty="0"/>
              <a:t>consentono al titolare di ricevere un servizio sostitutivo di mensa di importo pari al valore facciale del buono pasto;</a:t>
            </a:r>
          </a:p>
          <a:p>
            <a:pPr marL="800100" lvl="1" indent="-342900" algn="just">
              <a:buFont typeface="Wingdings" pitchFamily="2" charset="2"/>
              <a:buChar char="ü"/>
            </a:pPr>
            <a:r>
              <a:rPr lang="it-IT" b="0" dirty="0"/>
              <a:t>consentono all'esercizio convenzionato di provare documentalmente l'avvenuta prestazione nei confronti delle società di emissione;</a:t>
            </a:r>
          </a:p>
          <a:p>
            <a:pPr marL="800100" lvl="1" indent="-342900" algn="just">
              <a:buFont typeface="Wingdings" pitchFamily="2" charset="2"/>
              <a:buChar char="ü"/>
            </a:pPr>
            <a:r>
              <a:rPr lang="it-IT" b="0" dirty="0"/>
              <a:t>sono utilizzati esclusivamente dai prestatori di lavoro subordinato, a tempo pieno o parziale, anche qualora l'orario di lavoro non preveda una pausa per il pasto, nonché dai soggetti che hanno instaurato con il cliente un rapporto di collaborazione anche non subordinato;</a:t>
            </a:r>
          </a:p>
          <a:p>
            <a:pPr marL="800100" lvl="1" indent="-342900" algn="just">
              <a:buFont typeface="Wingdings" pitchFamily="2" charset="2"/>
              <a:buChar char="ü"/>
            </a:pPr>
            <a:r>
              <a:rPr lang="it-IT" b="0" dirty="0"/>
              <a:t>non sono cedibili, né cumulabili oltre il limite di otto buoni, né commercializzabili o convertibili in denaro e sono utilizzabili solo dal titolare;</a:t>
            </a:r>
          </a:p>
          <a:p>
            <a:pPr marL="800100" lvl="1" indent="-342900" algn="just">
              <a:buFont typeface="Wingdings" pitchFamily="2" charset="2"/>
              <a:buChar char="ü"/>
            </a:pPr>
            <a:r>
              <a:rPr lang="it-IT" b="0" dirty="0"/>
              <a:t>sono utilizzabili esclusivamente per l'intero valore facciale.</a:t>
            </a:r>
            <a:endParaRPr lang="it-IT" dirty="0"/>
          </a:p>
        </p:txBody>
      </p:sp>
    </p:spTree>
    <p:extLst>
      <p:ext uri="{BB962C8B-B14F-4D97-AF65-F5344CB8AC3E}">
        <p14:creationId xmlns:p14="http://schemas.microsoft.com/office/powerpoint/2010/main" val="14201819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291264" cy="1371600"/>
          </a:xfrm>
        </p:spPr>
        <p:txBody>
          <a:bodyPr>
            <a:normAutofit/>
          </a:bodyPr>
          <a:lstStyle/>
          <a:p>
            <a:pPr algn="ctr"/>
            <a:r>
              <a:rPr lang="it-IT" dirty="0"/>
              <a:t>CARATTERISTICHE DEI BUONI PASTO CARTECEI</a:t>
            </a:r>
          </a:p>
        </p:txBody>
      </p:sp>
      <p:sp>
        <p:nvSpPr>
          <p:cNvPr id="3" name="Segnaposto contenuto 2"/>
          <p:cNvSpPr>
            <a:spLocks noGrp="1"/>
          </p:cNvSpPr>
          <p:nvPr>
            <p:ph idx="1"/>
          </p:nvPr>
        </p:nvSpPr>
        <p:spPr/>
        <p:txBody>
          <a:bodyPr>
            <a:normAutofit fontScale="92500"/>
          </a:bodyPr>
          <a:lstStyle/>
          <a:p>
            <a:r>
              <a:rPr lang="it-IT" b="0" dirty="0"/>
              <a:t>I buoni pasto in forma cartacea devono riportare:</a:t>
            </a:r>
          </a:p>
          <a:p>
            <a:pPr marL="914400" lvl="1" indent="-457200">
              <a:buFont typeface="+mj-lt"/>
              <a:buAutoNum type="alphaLcParenR"/>
            </a:pPr>
            <a:r>
              <a:rPr lang="it-IT" b="0" dirty="0"/>
              <a:t>il codice fiscale o la ragione sociale del datore di lavoro;</a:t>
            </a:r>
          </a:p>
          <a:p>
            <a:pPr marL="914400" lvl="1" indent="-457200" algn="just">
              <a:buFont typeface="+mj-lt"/>
              <a:buAutoNum type="alphaLcParenR"/>
            </a:pPr>
            <a:r>
              <a:rPr lang="it-IT" b="0" dirty="0"/>
              <a:t>la ragione sociale e il codice fiscale della società di emissione;</a:t>
            </a:r>
          </a:p>
          <a:p>
            <a:pPr marL="914400" lvl="1" indent="-457200" algn="just">
              <a:buFont typeface="+mj-lt"/>
              <a:buAutoNum type="alphaLcParenR"/>
            </a:pPr>
            <a:r>
              <a:rPr lang="it-IT" b="0" dirty="0"/>
              <a:t>il valore facciale espresso in valuta corrente;</a:t>
            </a:r>
          </a:p>
          <a:p>
            <a:pPr marL="914400" lvl="1" indent="-457200" algn="just">
              <a:buFont typeface="+mj-lt"/>
              <a:buAutoNum type="alphaLcParenR"/>
            </a:pPr>
            <a:r>
              <a:rPr lang="it-IT" b="0" dirty="0"/>
              <a:t>il termine temporale di utilizzo;</a:t>
            </a:r>
          </a:p>
          <a:p>
            <a:pPr marL="914400" lvl="1" indent="-457200" algn="just">
              <a:buFont typeface="+mj-lt"/>
              <a:buAutoNum type="alphaLcParenR"/>
            </a:pPr>
            <a:r>
              <a:rPr lang="it-IT" b="0" dirty="0"/>
              <a:t>uno spazio riservato alla apposizione della data di utilizzo, della firma del titolare e del timbro dell'esercizio convenzionato presso il quale il buono pasto viene utilizzato;</a:t>
            </a:r>
          </a:p>
          <a:p>
            <a:pPr marL="914400" lvl="1" indent="-457200" algn="just">
              <a:buFont typeface="+mj-lt"/>
              <a:buAutoNum type="alphaLcParenR"/>
            </a:pPr>
            <a:r>
              <a:rPr lang="it-IT" b="0" dirty="0"/>
              <a:t>la dicitura: «Il buono pasto non è cedibile, né cumulabile oltre il limite di otto buoni, né commercializzabile o convertibile in denaro; può essere utilizzato solo se datato e sottoscritto dal titolare».</a:t>
            </a:r>
            <a:endParaRPr lang="it-IT" dirty="0"/>
          </a:p>
        </p:txBody>
      </p:sp>
    </p:spTree>
    <p:extLst>
      <p:ext uri="{BB962C8B-B14F-4D97-AF65-F5344CB8AC3E}">
        <p14:creationId xmlns:p14="http://schemas.microsoft.com/office/powerpoint/2010/main" val="177695797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435280" cy="1371600"/>
          </a:xfrm>
        </p:spPr>
        <p:txBody>
          <a:bodyPr>
            <a:normAutofit/>
          </a:bodyPr>
          <a:lstStyle/>
          <a:p>
            <a:pPr algn="ctr"/>
            <a:r>
              <a:rPr lang="it-IT" dirty="0"/>
              <a:t>CARATTERISTICHE DEI BUONI PASTO IN FORMA ELETTRONICA</a:t>
            </a:r>
          </a:p>
        </p:txBody>
      </p:sp>
      <p:sp>
        <p:nvSpPr>
          <p:cNvPr id="3" name="Segnaposto contenuto 2"/>
          <p:cNvSpPr>
            <a:spLocks noGrp="1"/>
          </p:cNvSpPr>
          <p:nvPr>
            <p:ph idx="1"/>
          </p:nvPr>
        </p:nvSpPr>
        <p:spPr/>
        <p:txBody>
          <a:bodyPr>
            <a:normAutofit fontScale="85000" lnSpcReduction="10000"/>
          </a:bodyPr>
          <a:lstStyle/>
          <a:p>
            <a:r>
              <a:rPr lang="it-IT" b="0" dirty="0"/>
              <a:t>Nei buoni pasto in forma elettronica:</a:t>
            </a:r>
          </a:p>
          <a:p>
            <a:pPr marL="914400" lvl="1" indent="-457200" algn="just">
              <a:buFont typeface="+mj-lt"/>
              <a:buAutoNum type="arabicPeriod"/>
            </a:pPr>
            <a:r>
              <a:rPr lang="it-IT" b="0" dirty="0"/>
              <a:t>le indicazioni di cui alle lettere a), b), c) e d) della precedente </a:t>
            </a:r>
            <a:r>
              <a:rPr lang="it-IT" b="0" dirty="0" smtClean="0"/>
              <a:t>slide</a:t>
            </a:r>
            <a:r>
              <a:rPr lang="it-IT" dirty="0" smtClean="0"/>
              <a:t> </a:t>
            </a:r>
            <a:r>
              <a:rPr lang="it-IT" dirty="0"/>
              <a:t>(il codice fiscale o la ragione sociale del datore di lavoro; la ragione sociale e il codice fiscale della società di emissione; il valore facciale espresso in valuta corrente; il termine temporale di utilizzo) </a:t>
            </a:r>
            <a:r>
              <a:rPr lang="it-IT" b="0" dirty="0"/>
              <a:t>sono associate elettronicamente ai medesimi in fase di memorizzazione sul relativo </a:t>
            </a:r>
            <a:r>
              <a:rPr lang="it-IT" b="0" i="1" dirty="0"/>
              <a:t>carnet </a:t>
            </a:r>
            <a:r>
              <a:rPr lang="it-IT" b="0" dirty="0"/>
              <a:t>elettronico;</a:t>
            </a:r>
          </a:p>
          <a:p>
            <a:pPr marL="914400" lvl="1" indent="-457200" algn="just">
              <a:buFont typeface="+mj-lt"/>
              <a:buAutoNum type="arabicPeriod"/>
            </a:pPr>
            <a:r>
              <a:rPr lang="it-IT" b="0" dirty="0"/>
              <a:t>la data di utilizzo del buono pasto e i dati identificativi dell'esercizio convenzionato presso il quale il medesimo è utilizzato di cui alla </a:t>
            </a:r>
            <a:r>
              <a:rPr lang="it-IT" dirty="0"/>
              <a:t>precedente </a:t>
            </a:r>
            <a:r>
              <a:rPr lang="it-IT" b="0" dirty="0"/>
              <a:t>lettera e), sono associati elettronicamente al buono pasto in fase di utilizzo;</a:t>
            </a:r>
          </a:p>
          <a:p>
            <a:pPr marL="914400" lvl="1" indent="-457200" algn="just">
              <a:buFont typeface="+mj-lt"/>
              <a:buAutoNum type="arabicPeriod"/>
            </a:pPr>
            <a:r>
              <a:rPr lang="it-IT" b="0" dirty="0"/>
              <a:t>l'obbligo di firma del titolare del buono pasto è assolto associando, nei dati del buono pasto memorizzati sul relativo supporto informatico, un numero o un codice identificativo riconducibile al titolare stesso;</a:t>
            </a:r>
          </a:p>
          <a:p>
            <a:pPr marL="914400" lvl="1" indent="-457200" algn="just">
              <a:buFont typeface="+mj-lt"/>
              <a:buAutoNum type="arabicPeriod"/>
            </a:pPr>
            <a:r>
              <a:rPr lang="it-IT" b="0" dirty="0"/>
              <a:t>la dicitura di cui alla precedente lettera f) è riportata elettronicamente.</a:t>
            </a:r>
          </a:p>
        </p:txBody>
      </p:sp>
      <p:sp>
        <p:nvSpPr>
          <p:cNvPr id="4" name="Rettangolo 3"/>
          <p:cNvSpPr/>
          <p:nvPr/>
        </p:nvSpPr>
        <p:spPr>
          <a:xfrm>
            <a:off x="107504" y="6013877"/>
            <a:ext cx="8568952" cy="707886"/>
          </a:xfrm>
          <a:prstGeom prst="rect">
            <a:avLst/>
          </a:prstGeom>
        </p:spPr>
        <p:txBody>
          <a:bodyPr wrap="square">
            <a:spAutoFit/>
          </a:bodyPr>
          <a:lstStyle/>
          <a:p>
            <a:pPr lvl="0" algn="just">
              <a:spcBef>
                <a:spcPct val="20000"/>
              </a:spcBef>
              <a:spcAft>
                <a:spcPts val="600"/>
              </a:spcAft>
            </a:pPr>
            <a:r>
              <a:rPr lang="it-IT" sz="2000" dirty="0">
                <a:solidFill>
                  <a:srgbClr val="000000"/>
                </a:solidFill>
              </a:rPr>
              <a:t>Le società di emissione sono tenute ad adottare idonee misure antifalsificazione e di tracciabilità del buono pasto!</a:t>
            </a:r>
            <a:endParaRPr lang="it-IT" sz="2000" b="1" dirty="0">
              <a:solidFill>
                <a:srgbClr val="000000"/>
              </a:solidFill>
            </a:endParaRPr>
          </a:p>
        </p:txBody>
      </p:sp>
    </p:spTree>
    <p:extLst>
      <p:ext uri="{BB962C8B-B14F-4D97-AF65-F5344CB8AC3E}">
        <p14:creationId xmlns:p14="http://schemas.microsoft.com/office/powerpoint/2010/main" val="256446148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507288" cy="1371600"/>
          </a:xfrm>
        </p:spPr>
        <p:txBody>
          <a:bodyPr>
            <a:noAutofit/>
          </a:bodyPr>
          <a:lstStyle/>
          <a:p>
            <a:pPr algn="ctr"/>
            <a:r>
              <a:rPr lang="it-IT" sz="2400" dirty="0"/>
              <a:t>Contenuto degli accordi stipulati tra le società di </a:t>
            </a:r>
            <a:r>
              <a:rPr lang="it-IT" sz="2400" dirty="0" smtClean="0"/>
              <a:t>Emissione </a:t>
            </a:r>
            <a:r>
              <a:rPr lang="it-IT" sz="2400" dirty="0"/>
              <a:t>di buoni pasto e i titolari degli esercizi convenzionabili</a:t>
            </a:r>
          </a:p>
        </p:txBody>
      </p:sp>
      <p:sp>
        <p:nvSpPr>
          <p:cNvPr id="3" name="Segnaposto contenuto 2"/>
          <p:cNvSpPr>
            <a:spLocks noGrp="1"/>
          </p:cNvSpPr>
          <p:nvPr>
            <p:ph idx="1"/>
          </p:nvPr>
        </p:nvSpPr>
        <p:spPr>
          <a:xfrm>
            <a:off x="107504" y="1484784"/>
            <a:ext cx="8784976" cy="5256584"/>
          </a:xfrm>
        </p:spPr>
        <p:txBody>
          <a:bodyPr>
            <a:normAutofit fontScale="77500" lnSpcReduction="20000"/>
          </a:bodyPr>
          <a:lstStyle/>
          <a:p>
            <a:pPr algn="just"/>
            <a:r>
              <a:rPr lang="it-IT" b="0" dirty="0"/>
              <a:t>Gli accordi stipulati tra le società di emissione di buoni pasto e i titolari degli esercizi convenzionabili contengono i seguenti elementi:</a:t>
            </a:r>
          </a:p>
          <a:p>
            <a:pPr marL="914400" lvl="1" indent="-457200" algn="just">
              <a:buFont typeface="+mj-lt"/>
              <a:buAutoNum type="alphaLcParenR"/>
            </a:pPr>
            <a:r>
              <a:rPr lang="it-IT" b="0" dirty="0"/>
              <a:t>la durata del contratto, le condizioni anche economiche, e il termine del preavviso per l'eventuale rinegoziazione o la disdetta;</a:t>
            </a:r>
          </a:p>
          <a:p>
            <a:pPr marL="914400" lvl="1" indent="-457200" algn="just">
              <a:buFont typeface="+mj-lt"/>
              <a:buAutoNum type="alphaLcParenR"/>
            </a:pPr>
            <a:r>
              <a:rPr lang="it-IT" b="0" dirty="0"/>
              <a:t>le clausole di utilizzabilità del buono pasto, relative alle condizioni di validità, ai limiti di utilizzo e ai termini di scadenza, specificati in modo espresso e uniforme;</a:t>
            </a:r>
          </a:p>
          <a:p>
            <a:pPr marL="914400" lvl="1" indent="-457200" algn="just">
              <a:buFont typeface="+mj-lt"/>
              <a:buAutoNum type="alphaLcParenR"/>
            </a:pPr>
            <a:r>
              <a:rPr lang="it-IT" b="0" dirty="0"/>
              <a:t>l'indicazione dello sconto incondizionato riconosciuto alla società emittente dai titolari degli esercizi convenzionati per effetto dell'utilizzo dei buoni pasto presso i </a:t>
            </a:r>
            <a:r>
              <a:rPr lang="it-IT" dirty="0"/>
              <a:t>medesimi </a:t>
            </a:r>
            <a:r>
              <a:rPr lang="it-IT" dirty="0">
                <a:sym typeface="Wingdings" pitchFamily="2" charset="2"/>
              </a:rPr>
              <a:t></a:t>
            </a:r>
            <a:r>
              <a:rPr lang="it-IT" dirty="0"/>
              <a:t> è vietato pattuire con gli esercizi convenzionati uno sconto incondizionato più elevato di quello stabilito dalla società emittente in sede di offerta ai fini dell'aggiudicazione o in sede di conclusione del contratto con il cliente;</a:t>
            </a:r>
            <a:endParaRPr lang="it-IT" b="0" dirty="0"/>
          </a:p>
          <a:p>
            <a:pPr marL="914400" lvl="1" indent="-457200" algn="just">
              <a:buFont typeface="+mj-lt"/>
              <a:buAutoNum type="alphaLcParenR"/>
            </a:pPr>
            <a:r>
              <a:rPr lang="it-IT" b="0" dirty="0"/>
              <a:t>l'indicazione del termine di pagamento che la società emittente è tenuta a rispettare nei confronti degli esercizi convenzionati;</a:t>
            </a:r>
          </a:p>
          <a:p>
            <a:pPr marL="914400" lvl="1" indent="-457200" algn="just">
              <a:buFont typeface="+mj-lt"/>
              <a:buAutoNum type="alphaLcParenR"/>
            </a:pPr>
            <a:r>
              <a:rPr lang="it-IT" b="0" dirty="0"/>
              <a:t>l'indicazione del termine, non inferiore a sei mesi dalla data di scadenza del buono pasto, entro il quale l'esercizio convenzionato potrà esigere il pagamento delle prestazioni effettuate;</a:t>
            </a:r>
          </a:p>
          <a:p>
            <a:pPr marL="914400" lvl="1" indent="-457200" algn="just">
              <a:buFont typeface="+mj-lt"/>
              <a:buAutoNum type="alphaLcParenR"/>
            </a:pPr>
            <a:r>
              <a:rPr lang="it-IT" b="0" dirty="0"/>
              <a:t>l'indicazione di eventuali ulteriori corrispettivi riconosciuti alla società emittente, ivi compresi quelli per l'espletamento di servizi aggiuntivi offerti, nel rispetto e nei limiti di cui ai commi 7 e 8</a:t>
            </a:r>
            <a:r>
              <a:rPr lang="it-IT" dirty="0"/>
              <a:t> </a:t>
            </a:r>
            <a:r>
              <a:rPr lang="it-IT" dirty="0">
                <a:sym typeface="Wingdings" pitchFamily="2" charset="2"/>
              </a:rPr>
              <a:t> (co 7 </a:t>
            </a:r>
            <a:r>
              <a:rPr lang="it-IT" i="1" dirty="0">
                <a:sym typeface="Wingdings" pitchFamily="2" charset="2"/>
              </a:rPr>
              <a:t>«</a:t>
            </a:r>
            <a:r>
              <a:rPr lang="it-IT" i="1" dirty="0"/>
              <a:t>possono essere considerati come servizi aggiuntivi solo quelli che consistono in prestazioni ulteriori rispetto all'oggetto principale della gara e abbiano un'oggettiva e diretta connessione intrinseca con l'oggetto della gara»</a:t>
            </a:r>
            <a:r>
              <a:rPr lang="it-IT" dirty="0"/>
              <a:t>; co 8 </a:t>
            </a:r>
            <a:r>
              <a:rPr lang="it-IT" i="1" dirty="0"/>
              <a:t>«È vietato addebitare agli esercenti convenzionati costi diversi dallo sconto incondizionato e dai corrispettivi per prestazioni o servizi aggiuntivi eventualmente acquistati»).</a:t>
            </a:r>
          </a:p>
          <a:p>
            <a:endParaRPr lang="it-IT" dirty="0"/>
          </a:p>
        </p:txBody>
      </p:sp>
    </p:spTree>
    <p:extLst>
      <p:ext uri="{BB962C8B-B14F-4D97-AF65-F5344CB8AC3E}">
        <p14:creationId xmlns:p14="http://schemas.microsoft.com/office/powerpoint/2010/main" val="81474759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507288" cy="1371600"/>
          </a:xfrm>
        </p:spPr>
        <p:txBody>
          <a:bodyPr>
            <a:noAutofit/>
          </a:bodyPr>
          <a:lstStyle/>
          <a:p>
            <a:pPr algn="ctr"/>
            <a:r>
              <a:rPr lang="it-IT" sz="2400" dirty="0"/>
              <a:t>Contenuto degli accordi stipulati tra le società di </a:t>
            </a:r>
            <a:r>
              <a:rPr lang="it-IT" sz="2400" dirty="0" smtClean="0"/>
              <a:t>Emissione </a:t>
            </a:r>
            <a:r>
              <a:rPr lang="it-IT" sz="2400" dirty="0"/>
              <a:t>di buoni pasto e i titolari degli esercizi </a:t>
            </a:r>
            <a:r>
              <a:rPr lang="it-IT" sz="2400" dirty="0" smtClean="0"/>
              <a:t>convenzionabili (2)</a:t>
            </a:r>
            <a:endParaRPr lang="it-IT" sz="2400" dirty="0"/>
          </a:p>
        </p:txBody>
      </p:sp>
      <p:sp>
        <p:nvSpPr>
          <p:cNvPr id="3" name="Segnaposto contenuto 2"/>
          <p:cNvSpPr>
            <a:spLocks noGrp="1"/>
          </p:cNvSpPr>
          <p:nvPr>
            <p:ph idx="1"/>
          </p:nvPr>
        </p:nvSpPr>
        <p:spPr/>
        <p:txBody>
          <a:bodyPr>
            <a:normAutofit/>
          </a:bodyPr>
          <a:lstStyle/>
          <a:p>
            <a:pPr algn="just"/>
            <a:r>
              <a:rPr lang="it-IT" b="0" dirty="0"/>
              <a:t>Gli accordi contemplano un'offerta di base, senza servizi aggiuntivi, idonea ad assicurare al cliente un servizio completo, ferma restando la libertà della società di emissione di proporre agli esercizi convenzionabili anche servizi aggiuntivi.</a:t>
            </a:r>
          </a:p>
          <a:p>
            <a:pPr algn="just"/>
            <a:r>
              <a:rPr lang="it-IT" b="0" dirty="0"/>
              <a:t>Gli accordi sono stipulati e possono essere modificati, con specifica accettazione delle parti, esclusivamente in forma scritta, a pena di nullità.</a:t>
            </a:r>
            <a:endParaRPr lang="it-IT" dirty="0"/>
          </a:p>
        </p:txBody>
      </p:sp>
    </p:spTree>
    <p:extLst>
      <p:ext uri="{BB962C8B-B14F-4D97-AF65-F5344CB8AC3E}">
        <p14:creationId xmlns:p14="http://schemas.microsoft.com/office/powerpoint/2010/main" val="224076457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7643192" cy="1371600"/>
          </a:xfrm>
        </p:spPr>
        <p:txBody>
          <a:bodyPr/>
          <a:lstStyle/>
          <a:p>
            <a:pPr algn="ctr"/>
            <a:r>
              <a:rPr lang="it-IT" dirty="0" smtClean="0"/>
              <a:t>Affidamento dei servizi SOSTITUTIVI di mensa</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b="0" dirty="0"/>
              <a:t>L'affidamento dei servizi </a:t>
            </a:r>
            <a:r>
              <a:rPr lang="it-IT" b="0" dirty="0" smtClean="0"/>
              <a:t>di mensa </a:t>
            </a:r>
            <a:r>
              <a:rPr lang="it-IT" b="0" dirty="0"/>
              <a:t>avviene esclusivamente con il criterio </a:t>
            </a:r>
            <a:r>
              <a:rPr lang="it-IT" b="0" dirty="0" smtClean="0"/>
              <a:t>dell'offerta economicamente </a:t>
            </a:r>
            <a:r>
              <a:rPr lang="it-IT" b="0" dirty="0"/>
              <a:t>più vantaggiosa individuata sulla base del miglior rapporto qualità/prezzo.</a:t>
            </a:r>
          </a:p>
          <a:p>
            <a:pPr algn="just"/>
            <a:r>
              <a:rPr lang="it-IT" b="0" dirty="0"/>
              <a:t>Il bando di gara stabilisce i criteri di valutazione dell'offerta pertinenti, tra cui:</a:t>
            </a:r>
          </a:p>
          <a:p>
            <a:pPr marL="914400" lvl="1" indent="-457200" algn="just">
              <a:buFont typeface="+mj-lt"/>
              <a:buAutoNum type="alphaLcParenR"/>
            </a:pPr>
            <a:r>
              <a:rPr lang="it-IT" b="0" dirty="0"/>
              <a:t>il ribasso sul valore nominale del buono pasto;</a:t>
            </a:r>
          </a:p>
          <a:p>
            <a:pPr marL="914400" lvl="1" indent="-457200" algn="just">
              <a:buFont typeface="+mj-lt"/>
              <a:buAutoNum type="alphaLcParenR"/>
            </a:pPr>
            <a:r>
              <a:rPr lang="it-IT" b="0" dirty="0"/>
              <a:t>a rete degli esercizi da convenzionare, con specifica valorizzazione, in sede di attribuzione dei punti o dei pesi, delle caratteristiche qualitative che connotano il servizio sostitutivo di mensa offerto dalla rete di esercizi selezionata;</a:t>
            </a:r>
          </a:p>
          <a:p>
            <a:pPr marL="914400" lvl="1" indent="-457200" algn="just">
              <a:buFont typeface="+mj-lt"/>
              <a:buAutoNum type="alphaLcParenR"/>
            </a:pPr>
            <a:r>
              <a:rPr lang="it-IT" b="0" dirty="0"/>
              <a:t>lo sconto incondizionato verso gli esercenti, in misura non superiore al 5 per cento del valore nominale del buono pasto. Tale sconto incondizionato remunera altresì ogni eventuale servizio aggiuntivo offerto agli esercenti; </a:t>
            </a:r>
          </a:p>
          <a:p>
            <a:pPr marL="914400" lvl="1" indent="-457200" algn="just">
              <a:buFont typeface="+mj-lt"/>
              <a:buAutoNum type="alphaLcParenR"/>
            </a:pPr>
            <a:r>
              <a:rPr lang="it-IT" b="0" dirty="0"/>
              <a:t>i termini di pagamento agli esercizi convenzionati;</a:t>
            </a:r>
          </a:p>
          <a:p>
            <a:pPr marL="914400" lvl="1" indent="-457200" algn="just">
              <a:buFont typeface="+mj-lt"/>
              <a:buAutoNum type="alphaLcParenR"/>
            </a:pPr>
            <a:r>
              <a:rPr lang="it-IT" b="0" dirty="0"/>
              <a:t>il progetto tecnico.</a:t>
            </a:r>
            <a:endParaRPr lang="it-IT" dirty="0"/>
          </a:p>
        </p:txBody>
      </p:sp>
    </p:spTree>
    <p:extLst>
      <p:ext uri="{BB962C8B-B14F-4D97-AF65-F5344CB8AC3E}">
        <p14:creationId xmlns:p14="http://schemas.microsoft.com/office/powerpoint/2010/main" val="299323604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6632"/>
            <a:ext cx="7632848" cy="1371600"/>
          </a:xfrm>
        </p:spPr>
        <p:txBody>
          <a:bodyPr>
            <a:normAutofit fontScale="90000"/>
          </a:bodyPr>
          <a:lstStyle/>
          <a:p>
            <a:pPr algn="ctr"/>
            <a:r>
              <a:rPr lang="it-IT" b="1" dirty="0"/>
              <a:t>Articolo </a:t>
            </a:r>
            <a:r>
              <a:rPr lang="it-IT" b="1" dirty="0" smtClean="0"/>
              <a:t>135:</a:t>
            </a:r>
            <a:r>
              <a:rPr lang="it-IT" b="1" dirty="0"/>
              <a:t/>
            </a:r>
            <a:br>
              <a:rPr lang="it-IT" b="1" dirty="0"/>
            </a:br>
            <a:r>
              <a:rPr lang="it-IT" dirty="0"/>
              <a:t>Servizi di ricerca e sviluppo</a:t>
            </a:r>
          </a:p>
        </p:txBody>
      </p:sp>
      <p:sp>
        <p:nvSpPr>
          <p:cNvPr id="3" name="Segnaposto contenuto 2"/>
          <p:cNvSpPr>
            <a:spLocks noGrp="1"/>
          </p:cNvSpPr>
          <p:nvPr>
            <p:ph idx="1"/>
          </p:nvPr>
        </p:nvSpPr>
        <p:spPr/>
        <p:txBody>
          <a:bodyPr/>
          <a:lstStyle/>
          <a:p>
            <a:pPr algn="just"/>
            <a:r>
              <a:rPr lang="it-IT" b="0" dirty="0"/>
              <a:t>Relativamente ai servizi di ricerca e sviluppo, le disposizioni del </a:t>
            </a:r>
            <a:r>
              <a:rPr lang="it-IT" b="0" dirty="0" smtClean="0"/>
              <a:t>Codice </a:t>
            </a:r>
            <a:r>
              <a:rPr lang="it-IT" b="0" dirty="0"/>
              <a:t>si applicano esclusivamente </a:t>
            </a:r>
            <a:r>
              <a:rPr lang="it-IT" b="0" u="sng" dirty="0" smtClean="0"/>
              <a:t>ai contratti </a:t>
            </a:r>
            <a:r>
              <a:rPr lang="it-IT" b="0" u="sng" dirty="0"/>
              <a:t>relativi ai servizi di cui all’allegato II.19</a:t>
            </a:r>
            <a:r>
              <a:rPr lang="it-IT" b="0" dirty="0"/>
              <a:t>, a condizione che:</a:t>
            </a:r>
          </a:p>
          <a:p>
            <a:pPr marL="914400" lvl="1" indent="-457200" algn="just">
              <a:buFont typeface="+mj-lt"/>
              <a:buAutoNum type="alphaLcParenR"/>
            </a:pPr>
            <a:r>
              <a:rPr lang="it-IT" b="0" dirty="0" smtClean="0"/>
              <a:t>i </a:t>
            </a:r>
            <a:r>
              <a:rPr lang="it-IT" b="0" dirty="0"/>
              <a:t>risultati appartengano esclusivamente alla stazione appaltante, per essere destinati all’esercizio della propria attività;</a:t>
            </a:r>
          </a:p>
          <a:p>
            <a:pPr marL="914400" lvl="1" indent="-457200" algn="just">
              <a:buFont typeface="+mj-lt"/>
              <a:buAutoNum type="alphaLcParenR"/>
            </a:pPr>
            <a:r>
              <a:rPr lang="it-IT" b="0" dirty="0"/>
              <a:t>la prestazione del servizio sia interamente retribuita dalla stazione appaltante.</a:t>
            </a:r>
            <a:endParaRPr lang="it-IT" dirty="0"/>
          </a:p>
        </p:txBody>
      </p:sp>
    </p:spTree>
    <p:extLst>
      <p:ext uri="{BB962C8B-B14F-4D97-AF65-F5344CB8AC3E}">
        <p14:creationId xmlns:p14="http://schemas.microsoft.com/office/powerpoint/2010/main" val="35656988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7643192" cy="1371600"/>
          </a:xfrm>
        </p:spPr>
        <p:txBody>
          <a:bodyPr/>
          <a:lstStyle/>
          <a:p>
            <a:pPr algn="ctr"/>
            <a:r>
              <a:rPr lang="it-IT" dirty="0"/>
              <a:t>servizi di cui all’allegato II.19</a:t>
            </a:r>
          </a:p>
        </p:txBody>
      </p:sp>
      <p:sp>
        <p:nvSpPr>
          <p:cNvPr id="3" name="Segnaposto contenuto 2"/>
          <p:cNvSpPr>
            <a:spLocks noGrp="1"/>
          </p:cNvSpPr>
          <p:nvPr>
            <p:ph idx="1"/>
          </p:nvPr>
        </p:nvSpPr>
        <p:spPr/>
        <p:txBody>
          <a:bodyPr/>
          <a:lstStyle/>
          <a:p>
            <a:pPr marL="800100" lvl="1" indent="-342900">
              <a:buFont typeface="Wingdings" pitchFamily="2" charset="2"/>
              <a:buChar char="ü"/>
            </a:pPr>
            <a:r>
              <a:rPr lang="it-IT" b="0" dirty="0"/>
              <a:t>Servizi di ricerca e sviluppo nonché servizi di consulenza </a:t>
            </a:r>
            <a:r>
              <a:rPr lang="it-IT" b="0" dirty="0" smtClean="0"/>
              <a:t>affini;</a:t>
            </a:r>
          </a:p>
          <a:p>
            <a:pPr marL="800100" lvl="1" indent="-342900">
              <a:buFont typeface="Wingdings" pitchFamily="2" charset="2"/>
              <a:buChar char="ü"/>
            </a:pPr>
            <a:r>
              <a:rPr lang="it-IT" b="0" dirty="0" smtClean="0"/>
              <a:t>Servizi </a:t>
            </a:r>
            <a:r>
              <a:rPr lang="it-IT" b="0" dirty="0"/>
              <a:t>di ricerca e sviluppo </a:t>
            </a:r>
            <a:r>
              <a:rPr lang="it-IT" b="0" dirty="0" smtClean="0"/>
              <a:t>sperimentale;</a:t>
            </a:r>
          </a:p>
          <a:p>
            <a:pPr marL="800100" lvl="1" indent="-342900">
              <a:buFont typeface="Wingdings" pitchFamily="2" charset="2"/>
              <a:buChar char="ü"/>
            </a:pPr>
            <a:r>
              <a:rPr lang="it-IT" b="0" dirty="0" smtClean="0"/>
              <a:t>Servizi </a:t>
            </a:r>
            <a:r>
              <a:rPr lang="it-IT" b="0" dirty="0"/>
              <a:t>di </a:t>
            </a:r>
            <a:r>
              <a:rPr lang="it-IT" b="0" dirty="0" smtClean="0"/>
              <a:t>ricerca;</a:t>
            </a:r>
          </a:p>
          <a:p>
            <a:pPr marL="800100" lvl="1" indent="-342900">
              <a:buFont typeface="Wingdings" pitchFamily="2" charset="2"/>
              <a:buChar char="ü"/>
            </a:pPr>
            <a:r>
              <a:rPr lang="it-IT" b="0" dirty="0" smtClean="0"/>
              <a:t>Servizi </a:t>
            </a:r>
            <a:r>
              <a:rPr lang="it-IT" b="0" dirty="0"/>
              <a:t>di laboratorio di </a:t>
            </a:r>
            <a:r>
              <a:rPr lang="it-IT" b="0" dirty="0" smtClean="0"/>
              <a:t>ricerca;</a:t>
            </a:r>
          </a:p>
          <a:p>
            <a:pPr marL="800100" lvl="1" indent="-342900">
              <a:buFont typeface="Wingdings" pitchFamily="2" charset="2"/>
              <a:buChar char="ü"/>
            </a:pPr>
            <a:r>
              <a:rPr lang="it-IT" b="0" dirty="0" smtClean="0"/>
              <a:t>Servizi </a:t>
            </a:r>
            <a:r>
              <a:rPr lang="it-IT" b="0" dirty="0"/>
              <a:t>di ricerca </a:t>
            </a:r>
            <a:r>
              <a:rPr lang="it-IT" b="0" dirty="0" smtClean="0"/>
              <a:t>marina;</a:t>
            </a:r>
          </a:p>
          <a:p>
            <a:pPr marL="800100" lvl="1" indent="-342900">
              <a:buFont typeface="Wingdings" pitchFamily="2" charset="2"/>
              <a:buChar char="ü"/>
            </a:pPr>
            <a:r>
              <a:rPr lang="it-IT" b="0" dirty="0" smtClean="0"/>
              <a:t>Servizi </a:t>
            </a:r>
            <a:r>
              <a:rPr lang="it-IT" b="0" dirty="0"/>
              <a:t>di sviluppo </a:t>
            </a:r>
            <a:r>
              <a:rPr lang="it-IT" b="0" dirty="0" smtClean="0"/>
              <a:t>sperimentale;</a:t>
            </a:r>
          </a:p>
          <a:p>
            <a:pPr marL="800100" lvl="1" indent="-342900">
              <a:buFont typeface="Wingdings" pitchFamily="2" charset="2"/>
              <a:buChar char="ü"/>
            </a:pPr>
            <a:r>
              <a:rPr lang="it-IT" b="0" dirty="0" smtClean="0"/>
              <a:t>Progettazione </a:t>
            </a:r>
            <a:r>
              <a:rPr lang="it-IT" b="0" dirty="0"/>
              <a:t>e realizzazione di ricerca e </a:t>
            </a:r>
            <a:r>
              <a:rPr lang="it-IT" b="0" dirty="0" smtClean="0"/>
              <a:t>sviluppo;</a:t>
            </a:r>
          </a:p>
          <a:p>
            <a:pPr marL="800100" lvl="1" indent="-342900">
              <a:buFont typeface="Wingdings" pitchFamily="2" charset="2"/>
              <a:buChar char="ü"/>
            </a:pPr>
            <a:r>
              <a:rPr lang="it-IT" b="0" dirty="0" smtClean="0"/>
              <a:t>Studi </a:t>
            </a:r>
            <a:r>
              <a:rPr lang="it-IT" b="0" dirty="0"/>
              <a:t>di </a:t>
            </a:r>
            <a:r>
              <a:rPr lang="it-IT" b="0" dirty="0" err="1"/>
              <a:t>prefattibilità</a:t>
            </a:r>
            <a:r>
              <a:rPr lang="it-IT" b="0" dirty="0"/>
              <a:t> e dimostrazione </a:t>
            </a:r>
            <a:r>
              <a:rPr lang="it-IT" b="0" dirty="0" smtClean="0"/>
              <a:t>tecnologica;</a:t>
            </a:r>
          </a:p>
          <a:p>
            <a:pPr marL="800100" lvl="1" indent="-342900">
              <a:buFont typeface="Wingdings" pitchFamily="2" charset="2"/>
              <a:buChar char="ü"/>
            </a:pPr>
            <a:r>
              <a:rPr lang="it-IT" b="0" dirty="0" smtClean="0"/>
              <a:t>Collaudo </a:t>
            </a:r>
            <a:r>
              <a:rPr lang="it-IT" b="0" dirty="0"/>
              <a:t>e </a:t>
            </a:r>
            <a:r>
              <a:rPr lang="it-IT" b="0" dirty="0" smtClean="0"/>
              <a:t>valutazione.</a:t>
            </a:r>
            <a:endParaRPr lang="it-IT" dirty="0"/>
          </a:p>
        </p:txBody>
      </p:sp>
    </p:spTree>
    <p:extLst>
      <p:ext uri="{BB962C8B-B14F-4D97-AF65-F5344CB8AC3E}">
        <p14:creationId xmlns:p14="http://schemas.microsoft.com/office/powerpoint/2010/main" val="80056541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7643192" cy="1371600"/>
          </a:xfrm>
        </p:spPr>
        <p:txBody>
          <a:bodyPr>
            <a:normAutofit/>
          </a:bodyPr>
          <a:lstStyle/>
          <a:p>
            <a:pPr algn="ctr"/>
            <a:r>
              <a:rPr lang="it-IT" sz="2800" dirty="0" smtClean="0"/>
              <a:t>Servizi di ricerca e sviluppo:  appalti pubblici pre-commerciali</a:t>
            </a:r>
            <a:endParaRPr lang="it-IT" sz="2800" dirty="0"/>
          </a:p>
        </p:txBody>
      </p:sp>
      <p:sp>
        <p:nvSpPr>
          <p:cNvPr id="3" name="Segnaposto contenuto 2"/>
          <p:cNvSpPr>
            <a:spLocks noGrp="1"/>
          </p:cNvSpPr>
          <p:nvPr>
            <p:ph idx="1"/>
          </p:nvPr>
        </p:nvSpPr>
        <p:spPr/>
        <p:txBody>
          <a:bodyPr/>
          <a:lstStyle/>
          <a:p>
            <a:pPr algn="just"/>
            <a:r>
              <a:rPr lang="it-IT" b="0" dirty="0"/>
              <a:t>Le stazioni appaltanti possono ricorrere, in applicazione dei principi di cui agli articoli 1, 2 e </a:t>
            </a:r>
            <a:r>
              <a:rPr lang="it-IT" b="0" dirty="0" smtClean="0"/>
              <a:t>3 (ossia </a:t>
            </a:r>
            <a:r>
              <a:rPr lang="it-IT" b="0" i="1" dirty="0" smtClean="0"/>
              <a:t>principio del risultato, della fiducia e dell’accesso al mercato</a:t>
            </a:r>
            <a:r>
              <a:rPr lang="it-IT" b="0" dirty="0" smtClean="0"/>
              <a:t>), </a:t>
            </a:r>
            <a:r>
              <a:rPr lang="it-IT" b="0" dirty="0"/>
              <a:t>agli </a:t>
            </a:r>
            <a:r>
              <a:rPr lang="it-IT" b="0" u="sng" dirty="0"/>
              <a:t>appalti pubblici pre-commerciali</a:t>
            </a:r>
            <a:r>
              <a:rPr lang="it-IT" b="0" dirty="0"/>
              <a:t>, che rispettino le condizioni delle lettere a) e b) del comma </a:t>
            </a:r>
            <a:r>
              <a:rPr lang="it-IT" b="0" dirty="0" smtClean="0"/>
              <a:t>1 dell’art. 135, </a:t>
            </a:r>
            <a:r>
              <a:rPr lang="it-IT" b="0" dirty="0"/>
              <a:t>quando:</a:t>
            </a:r>
          </a:p>
          <a:p>
            <a:pPr marL="914400" lvl="1" indent="-457200" algn="just">
              <a:buFont typeface="+mj-lt"/>
              <a:buAutoNum type="alphaLcParenR"/>
            </a:pPr>
            <a:r>
              <a:rPr lang="it-IT" b="0" dirty="0"/>
              <a:t>siano destinati al conseguimento di risultati non appartenenti in via esclusiva alla stazione appaltante, che li usi nell'esercizio della propria attività;</a:t>
            </a:r>
          </a:p>
          <a:p>
            <a:pPr marL="914400" lvl="1" indent="-457200" algn="just">
              <a:buFont typeface="+mj-lt"/>
              <a:buAutoNum type="alphaLcParenR"/>
            </a:pPr>
            <a:r>
              <a:rPr lang="it-IT" b="0" dirty="0"/>
              <a:t>la prestazione del servizio non sia interamente retribuita dalla stazione appaltante;</a:t>
            </a:r>
          </a:p>
          <a:p>
            <a:pPr marL="914400" lvl="1" indent="-457200" algn="just">
              <a:buFont typeface="+mj-lt"/>
              <a:buAutoNum type="alphaLcParenR"/>
            </a:pPr>
            <a:r>
              <a:rPr lang="it-IT" b="0" dirty="0"/>
              <a:t>l'esigenza non possa essere soddisfatta ricorrendo a soluzioni già disponibili sul mercato.</a:t>
            </a:r>
            <a:endParaRPr lang="it-IT" dirty="0"/>
          </a:p>
        </p:txBody>
      </p:sp>
    </p:spTree>
    <p:extLst>
      <p:ext uri="{BB962C8B-B14F-4D97-AF65-F5344CB8AC3E}">
        <p14:creationId xmlns:p14="http://schemas.microsoft.com/office/powerpoint/2010/main" val="479259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7715200" cy="1371600"/>
          </a:xfrm>
        </p:spPr>
        <p:txBody>
          <a:bodyPr>
            <a:normAutofit fontScale="90000"/>
          </a:bodyPr>
          <a:lstStyle/>
          <a:p>
            <a:pPr algn="ctr"/>
            <a:r>
              <a:rPr lang="it-IT" sz="3100" dirty="0" err="1" smtClean="0"/>
              <a:t>Modalita’</a:t>
            </a:r>
            <a:r>
              <a:rPr lang="it-IT" sz="3100" dirty="0" smtClean="0"/>
              <a:t> operativa:</a:t>
            </a:r>
            <a:br>
              <a:rPr lang="it-IT" sz="3100" dirty="0" smtClean="0"/>
            </a:br>
            <a:r>
              <a:rPr lang="it-IT" sz="3100" dirty="0" smtClean="0"/>
              <a:t>appalti pubblici </a:t>
            </a:r>
            <a:r>
              <a:rPr lang="it-IT" sz="3100" dirty="0" err="1" smtClean="0"/>
              <a:t>Pre</a:t>
            </a:r>
            <a:r>
              <a:rPr lang="it-IT" sz="3100" dirty="0" smtClean="0"/>
              <a:t>-commerciali</a:t>
            </a:r>
            <a:r>
              <a:rPr lang="it-IT" dirty="0"/>
              <a:t/>
            </a:r>
            <a:br>
              <a:rPr lang="it-IT" dirty="0"/>
            </a:br>
            <a:endParaRPr lang="it-IT" dirty="0"/>
          </a:p>
        </p:txBody>
      </p:sp>
      <p:sp>
        <p:nvSpPr>
          <p:cNvPr id="3" name="Segnaposto contenuto 2"/>
          <p:cNvSpPr>
            <a:spLocks noGrp="1"/>
          </p:cNvSpPr>
          <p:nvPr>
            <p:ph idx="1"/>
          </p:nvPr>
        </p:nvSpPr>
        <p:spPr>
          <a:xfrm>
            <a:off x="467544" y="1169368"/>
            <a:ext cx="8219256" cy="5688632"/>
          </a:xfrm>
        </p:spPr>
        <p:txBody>
          <a:bodyPr>
            <a:normAutofit/>
          </a:bodyPr>
          <a:lstStyle/>
          <a:p>
            <a:pPr algn="just"/>
            <a:r>
              <a:rPr lang="it-IT" b="0" dirty="0" smtClean="0"/>
              <a:t>Il vecchio Codice faceva riferimento alla comunicazione della Commissione europea COM 799 (2007).</a:t>
            </a:r>
          </a:p>
          <a:p>
            <a:pPr algn="just"/>
            <a:r>
              <a:rPr lang="it-IT" b="0" dirty="0" smtClean="0"/>
              <a:t>Essa </a:t>
            </a:r>
            <a:r>
              <a:rPr lang="it-IT" b="0" dirty="0"/>
              <a:t>ha definito gli appalti pre-commerciali come un approccio agli appalti di servizi di ricerca e sviluppo che, senza costituire un aiuto di Stato, si basa su tre elementi</a:t>
            </a:r>
            <a:r>
              <a:rPr lang="it-IT" b="0" dirty="0" smtClean="0"/>
              <a:t>:</a:t>
            </a:r>
            <a:endParaRPr lang="it-IT" b="0" dirty="0"/>
          </a:p>
          <a:p>
            <a:pPr marL="800100" lvl="1" indent="-342900" algn="just">
              <a:buFont typeface="Wingdings" pitchFamily="2" charset="2"/>
              <a:buChar char="§"/>
            </a:pPr>
            <a:r>
              <a:rPr lang="it-IT" b="0" dirty="0"/>
              <a:t>condivisione dei rischi e dei benefici tra stazione appaltante committente e operatori economici partecipanti all’appalto, alle condizioni di </a:t>
            </a:r>
            <a:r>
              <a:rPr lang="it-IT" b="0" dirty="0" smtClean="0"/>
              <a:t>mercato;</a:t>
            </a:r>
          </a:p>
          <a:p>
            <a:pPr marL="800100" lvl="1" indent="-342900" algn="just">
              <a:buFont typeface="Wingdings" pitchFamily="2" charset="2"/>
              <a:buChar char="§"/>
            </a:pPr>
            <a:r>
              <a:rPr lang="it-IT" b="0" dirty="0" smtClean="0"/>
              <a:t>sviluppo </a:t>
            </a:r>
            <a:r>
              <a:rPr lang="it-IT" b="0" dirty="0"/>
              <a:t>competitivo in </a:t>
            </a:r>
            <a:r>
              <a:rPr lang="it-IT" b="0" dirty="0" smtClean="0"/>
              <a:t>fasi;</a:t>
            </a:r>
          </a:p>
          <a:p>
            <a:pPr marL="800100" lvl="1" indent="-342900" algn="just">
              <a:buFont typeface="Wingdings" pitchFamily="2" charset="2"/>
              <a:buChar char="§"/>
            </a:pPr>
            <a:r>
              <a:rPr lang="it-IT" b="0" dirty="0" smtClean="0"/>
              <a:t>separazione </a:t>
            </a:r>
            <a:r>
              <a:rPr lang="it-IT" b="0" dirty="0"/>
              <a:t>tra fase di ricerca e sviluppo e fase di commercializzazione dei prodotti </a:t>
            </a:r>
            <a:r>
              <a:rPr lang="it-IT" b="0" dirty="0" smtClean="0"/>
              <a:t>finali.</a:t>
            </a:r>
          </a:p>
          <a:p>
            <a:pPr lvl="1" indent="0" algn="just">
              <a:buNone/>
            </a:pPr>
            <a:endParaRPr lang="it-IT" b="0" dirty="0"/>
          </a:p>
        </p:txBody>
      </p:sp>
    </p:spTree>
    <p:extLst>
      <p:ext uri="{BB962C8B-B14F-4D97-AF65-F5344CB8AC3E}">
        <p14:creationId xmlns:p14="http://schemas.microsoft.com/office/powerpoint/2010/main" val="2780999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0"/>
            <a:ext cx="7715200" cy="1371600"/>
          </a:xfrm>
        </p:spPr>
        <p:txBody>
          <a:bodyPr/>
          <a:lstStyle/>
          <a:p>
            <a:pPr algn="ctr"/>
            <a:r>
              <a:rPr lang="it-IT" dirty="0"/>
              <a:t>Art. 127 D.Lgs. N. 36/2023</a:t>
            </a:r>
          </a:p>
        </p:txBody>
      </p:sp>
      <p:sp>
        <p:nvSpPr>
          <p:cNvPr id="3" name="Segnaposto contenuto 2"/>
          <p:cNvSpPr>
            <a:spLocks noGrp="1"/>
          </p:cNvSpPr>
          <p:nvPr>
            <p:ph idx="1"/>
          </p:nvPr>
        </p:nvSpPr>
        <p:spPr>
          <a:xfrm>
            <a:off x="161586" y="1412776"/>
            <a:ext cx="5482952" cy="5276800"/>
          </a:xfrm>
        </p:spPr>
        <p:txBody>
          <a:bodyPr>
            <a:normAutofit fontScale="92500" lnSpcReduction="10000"/>
          </a:bodyPr>
          <a:lstStyle/>
          <a:p>
            <a:pPr algn="just"/>
            <a:r>
              <a:rPr lang="it-IT" b="0" i="1" dirty="0"/>
              <a:t>«Fermo quanto previsto d</a:t>
            </a:r>
            <a:r>
              <a:rPr lang="it-IT" b="0" dirty="0"/>
              <a:t>all’</a:t>
            </a:r>
            <a:r>
              <a:rPr lang="it-IT" i="1" u="sng" dirty="0"/>
              <a:t>articolo 6</a:t>
            </a:r>
            <a:r>
              <a:rPr lang="it-IT" b="0" i="1" u="sng" dirty="0"/>
              <a:t> del codice</a:t>
            </a:r>
            <a:r>
              <a:rPr lang="it-IT" b="0" i="1" dirty="0"/>
              <a:t>, per l’affidamento dei servizi sociali e degli altri servizi assimilati di cui </a:t>
            </a:r>
            <a:r>
              <a:rPr lang="it-IT" i="1" dirty="0"/>
              <a:t>all’allegato XIV alla direttiva 2014/24/UE del Parlamento europeo e del Consiglio, del 26 febbraio 2014</a:t>
            </a:r>
            <a:r>
              <a:rPr lang="it-IT" b="0" i="1" dirty="0"/>
              <a:t>, </a:t>
            </a:r>
            <a:r>
              <a:rPr lang="it-IT" b="0" i="1" u="sng" dirty="0"/>
              <a:t>per valori pari o superiori alla soglia di cui </a:t>
            </a:r>
            <a:r>
              <a:rPr lang="it-IT" i="1" u="sng" dirty="0"/>
              <a:t>all’articolo 14, comma 1 lettera d)</a:t>
            </a:r>
            <a:r>
              <a:rPr lang="it-IT" b="0" i="1" dirty="0"/>
              <a:t>, </a:t>
            </a:r>
            <a:r>
              <a:rPr lang="it-IT" b="0" i="1" u="sng" dirty="0"/>
              <a:t>le stazioni appaltanti procedono alternativamente</a:t>
            </a:r>
            <a:r>
              <a:rPr lang="it-IT" b="0" i="1" dirty="0"/>
              <a:t>:</a:t>
            </a:r>
          </a:p>
          <a:p>
            <a:pPr marL="914400" lvl="1" indent="-457200" algn="just">
              <a:buFont typeface="+mj-lt"/>
              <a:buAutoNum type="alphaLcParenR"/>
            </a:pPr>
            <a:r>
              <a:rPr lang="it-IT" b="0" i="1" dirty="0"/>
              <a:t>mediante </a:t>
            </a:r>
            <a:r>
              <a:rPr lang="it-IT" b="0" i="1" u="sng" dirty="0"/>
              <a:t>bando o avviso di gara</a:t>
            </a:r>
            <a:r>
              <a:rPr lang="it-IT" b="0" i="1" dirty="0"/>
              <a:t> che comprende le informazioni di cui </a:t>
            </a:r>
            <a:r>
              <a:rPr lang="it-IT" i="1" dirty="0"/>
              <a:t>all’</a:t>
            </a:r>
            <a:r>
              <a:rPr lang="it-IT" b="1" i="1" dirty="0"/>
              <a:t>allegato II.6, Parte I, lettera E</a:t>
            </a:r>
            <a:r>
              <a:rPr lang="it-IT" b="0" i="1" dirty="0"/>
              <a:t>;</a:t>
            </a:r>
          </a:p>
          <a:p>
            <a:pPr marL="914400" lvl="1" indent="-457200" algn="just">
              <a:buFont typeface="+mj-lt"/>
              <a:buAutoNum type="alphaLcParenR"/>
            </a:pPr>
            <a:r>
              <a:rPr lang="it-IT" b="0" i="1" dirty="0"/>
              <a:t>mediante </a:t>
            </a:r>
            <a:r>
              <a:rPr lang="it-IT" b="0" i="1" u="sng" dirty="0"/>
              <a:t>avviso di </a:t>
            </a:r>
            <a:r>
              <a:rPr lang="it-IT" b="0" i="1" u="sng" dirty="0" err="1"/>
              <a:t>pre</a:t>
            </a:r>
            <a:r>
              <a:rPr lang="it-IT" b="0" i="1" u="sng" dirty="0"/>
              <a:t>-informazione</a:t>
            </a:r>
            <a:r>
              <a:rPr lang="it-IT" b="0" i="1" dirty="0"/>
              <a:t>, pubblicato con cadenza continuativa per periodi non superiori a ventiquattro mesi, recante le informazioni di cui </a:t>
            </a:r>
            <a:r>
              <a:rPr lang="it-IT" b="1" i="1" dirty="0"/>
              <a:t>allegato II.6, Parte I, lettera F</a:t>
            </a:r>
            <a:r>
              <a:rPr lang="it-IT" b="0" i="1" dirty="0"/>
              <a:t>, con l’avvertenza che l'aggiudicazione avverrà senza ulteriore pubblicazione di un avviso di indizione di gara».</a:t>
            </a:r>
            <a:endParaRPr lang="it-IT" i="1" dirty="0"/>
          </a:p>
        </p:txBody>
      </p:sp>
      <p:cxnSp>
        <p:nvCxnSpPr>
          <p:cNvPr id="8" name="Connettore 4 7"/>
          <p:cNvCxnSpPr>
            <a:endCxn id="12" idx="0"/>
          </p:cNvCxnSpPr>
          <p:nvPr/>
        </p:nvCxnSpPr>
        <p:spPr>
          <a:xfrm flipV="1">
            <a:off x="3563888" y="1484784"/>
            <a:ext cx="3816424" cy="216024"/>
          </a:xfrm>
          <a:prstGeom prst="bentConnector4">
            <a:avLst>
              <a:gd name="adj1" fmla="val 30189"/>
              <a:gd name="adj2" fmla="val 205822"/>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ttangolo 11"/>
          <p:cNvSpPr/>
          <p:nvPr/>
        </p:nvSpPr>
        <p:spPr>
          <a:xfrm>
            <a:off x="5868144" y="1484784"/>
            <a:ext cx="3024336" cy="518457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350" dirty="0">
                <a:solidFill>
                  <a:schemeClr val="tx1"/>
                </a:solidFill>
              </a:rPr>
              <a:t>In attuazione dei </a:t>
            </a:r>
            <a:r>
              <a:rPr lang="it-IT" sz="1350" b="1" dirty="0">
                <a:solidFill>
                  <a:schemeClr val="tx1"/>
                </a:solidFill>
              </a:rPr>
              <a:t>principi di solidarietà sociale e di sussidiarietà orizzontale</a:t>
            </a:r>
            <a:r>
              <a:rPr lang="it-IT" sz="1350" dirty="0">
                <a:solidFill>
                  <a:schemeClr val="tx1"/>
                </a:solidFill>
              </a:rPr>
              <a:t>, la pubblica amministrazione può apprestare, in relazione ad attività a spiccata valenza sociale, modelli organizzativi di amministrazione condivisa, privi di rapporti sinallagmatici, fondati sulla condivisione della funzione amministrativa con gli enti del Terzo settore di cui al codice del Terzo settore di cui al decreto legislativo 3 luglio 2017, n. 117, sempre che gli stessi contribuiscano al perseguimento delle finalità sociali in condizioni di pari trattamento, in modo effettivo e trasparente e in base al principio del risultato. Non rientrano nel campo di applicazione del presente codice gli istituti disciplinati dal Titolo VII del codice del Terzo settore, di cui al decreto legislativo n. 117 del 2017.</a:t>
            </a:r>
          </a:p>
        </p:txBody>
      </p:sp>
    </p:spTree>
    <p:extLst>
      <p:ext uri="{BB962C8B-B14F-4D97-AF65-F5344CB8AC3E}">
        <p14:creationId xmlns:p14="http://schemas.microsoft.com/office/powerpoint/2010/main" val="289467333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188640"/>
            <a:ext cx="7715200" cy="1371600"/>
          </a:xfrm>
        </p:spPr>
        <p:txBody>
          <a:bodyPr>
            <a:normAutofit fontScale="90000"/>
          </a:bodyPr>
          <a:lstStyle/>
          <a:p>
            <a:pPr algn="ctr"/>
            <a:r>
              <a:rPr lang="it-IT" sz="3100" dirty="0"/>
              <a:t>Pre-commercial </a:t>
            </a:r>
            <a:r>
              <a:rPr lang="it-IT" sz="3100" dirty="0" err="1" smtClean="0"/>
              <a:t>Procurement</a:t>
            </a:r>
            <a:r>
              <a:rPr lang="it-IT" sz="3100" dirty="0"/>
              <a:t> </a:t>
            </a:r>
            <a:r>
              <a:rPr lang="it-IT" sz="3100" dirty="0" smtClean="0"/>
              <a:t>(2) </a:t>
            </a:r>
            <a:r>
              <a:rPr lang="it-IT" dirty="0"/>
              <a:t/>
            </a:r>
            <a:br>
              <a:rPr lang="it-IT" dirty="0"/>
            </a:br>
            <a:endParaRPr lang="it-IT" dirty="0"/>
          </a:p>
        </p:txBody>
      </p:sp>
      <p:sp>
        <p:nvSpPr>
          <p:cNvPr id="3" name="Segnaposto contenuto 2"/>
          <p:cNvSpPr>
            <a:spLocks noGrp="1"/>
          </p:cNvSpPr>
          <p:nvPr>
            <p:ph idx="1"/>
          </p:nvPr>
        </p:nvSpPr>
        <p:spPr>
          <a:xfrm>
            <a:off x="467544" y="1169368"/>
            <a:ext cx="8219256" cy="5688632"/>
          </a:xfrm>
        </p:spPr>
        <p:txBody>
          <a:bodyPr>
            <a:normAutofit fontScale="85000" lnSpcReduction="20000"/>
          </a:bodyPr>
          <a:lstStyle/>
          <a:p>
            <a:pPr algn="just"/>
            <a:r>
              <a:rPr lang="it-IT" b="0" dirty="0"/>
              <a:t>Il nuovo Programma Nazionale della </a:t>
            </a:r>
            <a:r>
              <a:rPr lang="it-IT" b="0" dirty="0" smtClean="0"/>
              <a:t>Ricerca introduce </a:t>
            </a:r>
            <a:r>
              <a:rPr lang="it-IT" b="0" dirty="0"/>
              <a:t>strumenti sperimentali per stimolare la ricerca e l’innovazione attraverso la domanda di soluzioni innovative, con lo scopo di sostenere </a:t>
            </a:r>
            <a:r>
              <a:rPr lang="it-IT" b="0" dirty="0" smtClean="0"/>
              <a:t>l’innovazione. </a:t>
            </a:r>
          </a:p>
          <a:p>
            <a:pPr algn="just"/>
            <a:r>
              <a:rPr lang="it-IT" b="0" dirty="0"/>
              <a:t>T</a:t>
            </a:r>
            <a:r>
              <a:rPr lang="it-IT" b="0" dirty="0" smtClean="0"/>
              <a:t>ra </a:t>
            </a:r>
            <a:r>
              <a:rPr lang="it-IT" b="0" dirty="0"/>
              <a:t>gli strumenti sperimentali indicati assume particolare rilevanza il </a:t>
            </a:r>
            <a:r>
              <a:rPr lang="it-IT" b="0" u="sng" dirty="0"/>
              <a:t>Pre-commercial </a:t>
            </a:r>
            <a:r>
              <a:rPr lang="it-IT" b="0" u="sng" dirty="0" err="1"/>
              <a:t>Procurement</a:t>
            </a:r>
            <a:r>
              <a:rPr lang="it-IT" b="0" dirty="0"/>
              <a:t>. </a:t>
            </a:r>
            <a:endParaRPr lang="it-IT" b="0" dirty="0" smtClean="0"/>
          </a:p>
          <a:p>
            <a:pPr algn="just"/>
            <a:r>
              <a:rPr lang="it-IT" b="0" dirty="0" smtClean="0"/>
              <a:t>Si </a:t>
            </a:r>
            <a:r>
              <a:rPr lang="it-IT" b="0" dirty="0"/>
              <a:t>tratta </a:t>
            </a:r>
            <a:r>
              <a:rPr lang="it-IT" b="0" u="sng" dirty="0"/>
              <a:t>dell'appalto pubblico orientato alla realizzazione di una serie di attività di ricerca e sviluppo finalizzate a progettare, produrre e sperimentare prototipi di prodotto/servizio non ancora idonei all'uso commerciale ma che potrebbero presto affacciarsi al mercato </a:t>
            </a:r>
            <a:r>
              <a:rPr lang="it-IT" b="0" u="sng" dirty="0" smtClean="0"/>
              <a:t>una volta </a:t>
            </a:r>
            <a:r>
              <a:rPr lang="it-IT" b="0" u="sng" dirty="0"/>
              <a:t>perfezionati </a:t>
            </a:r>
            <a:r>
              <a:rPr lang="it-IT" b="0" u="sng" dirty="0" smtClean="0"/>
              <a:t>e industrializzati</a:t>
            </a:r>
            <a:r>
              <a:rPr lang="it-IT" b="0" dirty="0" smtClean="0"/>
              <a:t>.</a:t>
            </a:r>
          </a:p>
          <a:p>
            <a:pPr algn="just"/>
            <a:endParaRPr lang="it-IT" b="0" dirty="0" smtClean="0"/>
          </a:p>
          <a:p>
            <a:pPr algn="just"/>
            <a:r>
              <a:rPr lang="it-IT" b="0" dirty="0" smtClean="0"/>
              <a:t>Esso prevede </a:t>
            </a:r>
            <a:r>
              <a:rPr lang="it-IT" b="0" dirty="0"/>
              <a:t>interventi che realizzano benefici duali: </a:t>
            </a:r>
            <a:endParaRPr lang="it-IT" b="0" dirty="0" smtClean="0"/>
          </a:p>
          <a:p>
            <a:pPr marL="800100" lvl="1" indent="-342900" algn="just">
              <a:buFont typeface="Wingdings" pitchFamily="2" charset="2"/>
              <a:buChar char="§"/>
            </a:pPr>
            <a:r>
              <a:rPr lang="it-IT" b="0" dirty="0" smtClean="0"/>
              <a:t>da </a:t>
            </a:r>
            <a:r>
              <a:rPr lang="it-IT" b="0" dirty="0"/>
              <a:t>un lato offrono alla collettività soluzioni innovative a problemi di natura </a:t>
            </a:r>
            <a:r>
              <a:rPr lang="it-IT" b="0" dirty="0" smtClean="0"/>
              <a:t>sociale;</a:t>
            </a:r>
          </a:p>
          <a:p>
            <a:pPr marL="800100" lvl="1" indent="-342900" algn="just">
              <a:buFont typeface="Wingdings" pitchFamily="2" charset="2"/>
              <a:buChar char="§"/>
            </a:pPr>
            <a:r>
              <a:rPr lang="it-IT" b="0" dirty="0" smtClean="0"/>
              <a:t>dall’altro </a:t>
            </a:r>
            <a:r>
              <a:rPr lang="it-IT" b="0" dirty="0"/>
              <a:t>stimolano le imprese a sviluppare soluzioni innovative sulla base delle quali consolidare nuove opportunità di mercato</a:t>
            </a:r>
            <a:r>
              <a:rPr lang="it-IT" b="0" dirty="0" smtClean="0"/>
              <a:t>.</a:t>
            </a:r>
          </a:p>
          <a:p>
            <a:pPr marL="800100" lvl="1" indent="-342900" algn="just">
              <a:buFont typeface="Wingdings" pitchFamily="2" charset="2"/>
              <a:buChar char="§"/>
            </a:pPr>
            <a:endParaRPr lang="it-IT" dirty="0"/>
          </a:p>
          <a:p>
            <a:pPr algn="just"/>
            <a:r>
              <a:rPr lang="it-IT" dirty="0"/>
              <a:t>Il Pre-commercial </a:t>
            </a:r>
            <a:r>
              <a:rPr lang="it-IT" dirty="0" err="1"/>
              <a:t>Procurement</a:t>
            </a:r>
            <a:r>
              <a:rPr lang="it-IT" dirty="0"/>
              <a:t>, dunque, rappresenta una procedura speciale di acquisto di servizi di ricerca e sviluppo finalizzata alla produzione o al sostanziale miglioramento di beni e servizi </a:t>
            </a:r>
            <a:r>
              <a:rPr lang="it-IT" dirty="0" smtClean="0"/>
              <a:t>innovativi, nel quale gioca un ruolo fondamentale </a:t>
            </a:r>
            <a:r>
              <a:rPr lang="it-IT" dirty="0"/>
              <a:t>la </a:t>
            </a:r>
            <a:r>
              <a:rPr lang="it-IT" dirty="0" smtClean="0"/>
              <a:t>rilevazione </a:t>
            </a:r>
            <a:r>
              <a:rPr lang="it-IT" dirty="0"/>
              <a:t>dei fabbisogni di innovazioni nei servizi di interesse generale non soddisfatti, anche parzialmente, da soluzioni tecnologiche e/o organizzative già presenti sul </a:t>
            </a:r>
            <a:r>
              <a:rPr lang="it-IT" dirty="0" smtClean="0"/>
              <a:t>mercato.</a:t>
            </a:r>
            <a:endParaRPr lang="it-IT" dirty="0"/>
          </a:p>
        </p:txBody>
      </p:sp>
    </p:spTree>
    <p:extLst>
      <p:ext uri="{BB962C8B-B14F-4D97-AF65-F5344CB8AC3E}">
        <p14:creationId xmlns:p14="http://schemas.microsoft.com/office/powerpoint/2010/main" val="24233115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r>
              <a:rPr lang="it-IT" sz="4000" dirty="0"/>
              <a:t>Grazie per l’attenzione!</a:t>
            </a:r>
          </a:p>
        </p:txBody>
      </p:sp>
      <p:sp>
        <p:nvSpPr>
          <p:cNvPr id="5" name="Segnaposto testo 4"/>
          <p:cNvSpPr>
            <a:spLocks noGrp="1"/>
          </p:cNvSpPr>
          <p:nvPr>
            <p:ph type="body" idx="1"/>
          </p:nvPr>
        </p:nvSpPr>
        <p:spPr>
          <a:xfrm>
            <a:off x="683568" y="4797152"/>
            <a:ext cx="7772400" cy="1500187"/>
          </a:xfrm>
        </p:spPr>
        <p:txBody>
          <a:bodyPr/>
          <a:lstStyle/>
          <a:p>
            <a:r>
              <a:rPr lang="it-IT" dirty="0"/>
              <a:t>Avv. Luigi Tretola</a:t>
            </a:r>
          </a:p>
        </p:txBody>
      </p:sp>
    </p:spTree>
    <p:extLst>
      <p:ext uri="{BB962C8B-B14F-4D97-AF65-F5344CB8AC3E}">
        <p14:creationId xmlns:p14="http://schemas.microsoft.com/office/powerpoint/2010/main" val="2309334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9512" y="152718"/>
            <a:ext cx="8712968" cy="1371600"/>
          </a:xfrm>
        </p:spPr>
        <p:txBody>
          <a:bodyPr>
            <a:normAutofit fontScale="90000"/>
          </a:bodyPr>
          <a:lstStyle/>
          <a:p>
            <a:pPr algn="ctr"/>
            <a:r>
              <a:rPr lang="it-IT" sz="2400" dirty="0"/>
              <a:t>I servizi sociali e assimilati di cui all’allegato XIV alla direttiva 2014/24/UE del Parlamento europeo e del Consiglio, del 26 febbraio 2014</a:t>
            </a:r>
          </a:p>
        </p:txBody>
      </p:sp>
      <p:sp>
        <p:nvSpPr>
          <p:cNvPr id="4" name="Segnaposto contenuto 3"/>
          <p:cNvSpPr>
            <a:spLocks noGrp="1"/>
          </p:cNvSpPr>
          <p:nvPr>
            <p:ph idx="1"/>
          </p:nvPr>
        </p:nvSpPr>
        <p:spPr>
          <a:xfrm>
            <a:off x="467544" y="1484784"/>
            <a:ext cx="8291264" cy="5105400"/>
          </a:xfrm>
        </p:spPr>
        <p:txBody>
          <a:bodyPr>
            <a:noAutofit/>
          </a:bodyPr>
          <a:lstStyle/>
          <a:p>
            <a:pPr marL="285750" indent="-285750" algn="just">
              <a:buFont typeface="Wingdings" pitchFamily="2" charset="2"/>
              <a:buChar char="ü"/>
            </a:pPr>
            <a:r>
              <a:rPr lang="it-IT" sz="1400" dirty="0"/>
              <a:t>Servizi sanitari, servizi sociali e servizi connessi</a:t>
            </a:r>
          </a:p>
          <a:p>
            <a:pPr marL="285750" indent="-285750" algn="just">
              <a:buFont typeface="Wingdings" pitchFamily="2" charset="2"/>
              <a:buChar char="ü"/>
            </a:pPr>
            <a:r>
              <a:rPr lang="it-IT" sz="1400" dirty="0"/>
              <a:t>Servizi amministrativi, sociali, in materia di istruzione, assistenza sanitaria e cultura</a:t>
            </a:r>
          </a:p>
          <a:p>
            <a:pPr marL="285750" indent="-285750" algn="just">
              <a:buFont typeface="Wingdings" pitchFamily="2" charset="2"/>
              <a:buChar char="ü"/>
            </a:pPr>
            <a:r>
              <a:rPr lang="it-IT" sz="1400" dirty="0"/>
              <a:t>Servizi di sicurezza sociale obbligatoria </a:t>
            </a:r>
          </a:p>
          <a:p>
            <a:pPr marL="285750" indent="-285750" algn="just">
              <a:buFont typeface="Wingdings" pitchFamily="2" charset="2"/>
              <a:buChar char="ü"/>
            </a:pPr>
            <a:r>
              <a:rPr lang="it-IT" sz="1400" dirty="0"/>
              <a:t>Servizi di prestazioni sociali</a:t>
            </a:r>
          </a:p>
          <a:p>
            <a:pPr marL="285750" indent="-285750" algn="just">
              <a:buFont typeface="Wingdings" pitchFamily="2" charset="2"/>
              <a:buChar char="ü"/>
            </a:pPr>
            <a:r>
              <a:rPr lang="it-IT" sz="1400" dirty="0"/>
              <a:t>Altri servizi pubblici, sociali e personali, inclusi servizi forniti da associazioni sindacali, da organizzazioni politiche, da associazioni giovanili e altri servizi di organizzazioni associative</a:t>
            </a:r>
          </a:p>
          <a:p>
            <a:pPr marL="285750" indent="-285750" algn="just">
              <a:buFont typeface="Wingdings" pitchFamily="2" charset="2"/>
              <a:buChar char="ü"/>
            </a:pPr>
            <a:r>
              <a:rPr lang="it-IT" sz="1400" dirty="0"/>
              <a:t>Servizi religiosi</a:t>
            </a:r>
          </a:p>
          <a:p>
            <a:pPr marL="285750" indent="-285750" algn="just">
              <a:buFont typeface="Wingdings" pitchFamily="2" charset="2"/>
              <a:buChar char="ü"/>
            </a:pPr>
            <a:r>
              <a:rPr lang="it-IT" sz="1400" dirty="0"/>
              <a:t>Servizi alberghieri e di ristorazione</a:t>
            </a:r>
          </a:p>
          <a:p>
            <a:pPr marL="285750" indent="-285750" algn="just">
              <a:buFont typeface="Wingdings" pitchFamily="2" charset="2"/>
              <a:buChar char="ü"/>
            </a:pPr>
            <a:r>
              <a:rPr lang="it-IT" sz="1400" dirty="0"/>
              <a:t>Servizi legali, nella misura in cui non siano esclusi a norma dell’articolo 10, lettera c bis)</a:t>
            </a:r>
          </a:p>
          <a:p>
            <a:pPr marL="285750" indent="-285750" algn="just">
              <a:buFont typeface="Wingdings" pitchFamily="2" charset="2"/>
              <a:buChar char="ü"/>
            </a:pPr>
            <a:r>
              <a:rPr lang="it-IT" sz="1400" dirty="0"/>
              <a:t>Altri servizi amministrativi e delle amministrazioni pubbliche</a:t>
            </a:r>
          </a:p>
          <a:p>
            <a:pPr marL="285750" indent="-285750" algn="just">
              <a:buFont typeface="Wingdings" pitchFamily="2" charset="2"/>
              <a:buChar char="ü"/>
            </a:pPr>
            <a:r>
              <a:rPr lang="it-IT" sz="1400" dirty="0"/>
              <a:t>Servizi della pubblica amministrazione forniti alla collettività</a:t>
            </a:r>
          </a:p>
          <a:p>
            <a:pPr marL="285750" indent="-285750" algn="just">
              <a:buFont typeface="Wingdings" pitchFamily="2" charset="2"/>
              <a:buChar char="ü"/>
            </a:pPr>
            <a:r>
              <a:rPr lang="it-IT" sz="1400" dirty="0"/>
              <a:t>Servizi penitenziari, di pubblica sicurezza e di soccorso, nella misura in cui non siano esclusi a norma dell’articolo 10, lettera e bis) </a:t>
            </a:r>
          </a:p>
          <a:p>
            <a:pPr marL="285750" indent="-285750" algn="just">
              <a:buFont typeface="Wingdings" pitchFamily="2" charset="2"/>
              <a:buChar char="ü"/>
            </a:pPr>
            <a:r>
              <a:rPr lang="it-IT" sz="1400" dirty="0"/>
              <a:t>Servizi investigativi e di sicurezza, </a:t>
            </a:r>
          </a:p>
          <a:p>
            <a:pPr marL="285750" indent="-285750" algn="just">
              <a:buFont typeface="Wingdings" pitchFamily="2" charset="2"/>
              <a:buChar char="ü"/>
            </a:pPr>
            <a:r>
              <a:rPr lang="it-IT" sz="1400" dirty="0"/>
              <a:t>Servizi internazionali </a:t>
            </a:r>
          </a:p>
          <a:p>
            <a:pPr marL="285750" indent="-285750" algn="just">
              <a:buFont typeface="Wingdings" pitchFamily="2" charset="2"/>
              <a:buChar char="ü"/>
            </a:pPr>
            <a:r>
              <a:rPr lang="it-IT" sz="1400" dirty="0"/>
              <a:t>Servizi postali </a:t>
            </a:r>
          </a:p>
          <a:p>
            <a:pPr marL="285750" indent="-285750" algn="just">
              <a:buFont typeface="Wingdings" pitchFamily="2" charset="2"/>
              <a:buChar char="ü"/>
            </a:pPr>
            <a:r>
              <a:rPr lang="it-IT" sz="1400" dirty="0"/>
              <a:t>Servizi vari</a:t>
            </a:r>
          </a:p>
        </p:txBody>
      </p:sp>
    </p:spTree>
    <p:extLst>
      <p:ext uri="{BB962C8B-B14F-4D97-AF65-F5344CB8AC3E}">
        <p14:creationId xmlns:p14="http://schemas.microsoft.com/office/powerpoint/2010/main" val="3281946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33934" y="0"/>
            <a:ext cx="8147248" cy="1371600"/>
          </a:xfrm>
        </p:spPr>
        <p:txBody>
          <a:bodyPr>
            <a:normAutofit/>
          </a:bodyPr>
          <a:lstStyle/>
          <a:p>
            <a:pPr algn="ctr"/>
            <a:r>
              <a:rPr lang="it-IT" sz="3200" dirty="0"/>
              <a:t>I CONTRATTI SOPRA E SOTTO SOGLIA</a:t>
            </a:r>
          </a:p>
        </p:txBody>
      </p:sp>
      <p:sp>
        <p:nvSpPr>
          <p:cNvPr id="3" name="Segnaposto contenuto 2"/>
          <p:cNvSpPr>
            <a:spLocks noGrp="1"/>
          </p:cNvSpPr>
          <p:nvPr>
            <p:ph idx="1"/>
          </p:nvPr>
        </p:nvSpPr>
        <p:spPr>
          <a:xfrm>
            <a:off x="457200" y="1340768"/>
            <a:ext cx="8229600" cy="5136232"/>
          </a:xfrm>
        </p:spPr>
        <p:txBody>
          <a:bodyPr>
            <a:normAutofit/>
          </a:bodyPr>
          <a:lstStyle/>
          <a:p>
            <a:pPr algn="just"/>
            <a:r>
              <a:rPr lang="it-IT" sz="2050" dirty="0"/>
              <a:t>Il </a:t>
            </a:r>
            <a:r>
              <a:rPr lang="it-IT" sz="2050" i="1" dirty="0" err="1"/>
              <a:t>discrimen</a:t>
            </a:r>
            <a:r>
              <a:rPr lang="it-IT" sz="2050" dirty="0"/>
              <a:t> tra i due tipi di contratti è determinato dall’importo stimato del contratto al netto dell’imposta sul valore aggiunto, ed in base alla qualificazione si applica un diverso regime normativo. In particolare:</a:t>
            </a:r>
          </a:p>
        </p:txBody>
      </p:sp>
      <p:sp>
        <p:nvSpPr>
          <p:cNvPr id="4" name="Ovale 3"/>
          <p:cNvSpPr/>
          <p:nvPr/>
        </p:nvSpPr>
        <p:spPr>
          <a:xfrm>
            <a:off x="899592" y="2708920"/>
            <a:ext cx="2592288" cy="144016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Contratti di rilevanza Europea o sopra soglia</a:t>
            </a:r>
          </a:p>
        </p:txBody>
      </p:sp>
      <p:sp>
        <p:nvSpPr>
          <p:cNvPr id="5" name="Ovale 4"/>
          <p:cNvSpPr/>
          <p:nvPr/>
        </p:nvSpPr>
        <p:spPr>
          <a:xfrm>
            <a:off x="899592" y="4689140"/>
            <a:ext cx="2623445" cy="1512168"/>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Contratti sotto soglia</a:t>
            </a:r>
          </a:p>
        </p:txBody>
      </p:sp>
      <p:sp>
        <p:nvSpPr>
          <p:cNvPr id="6" name="Rettangolo 5"/>
          <p:cNvSpPr/>
          <p:nvPr/>
        </p:nvSpPr>
        <p:spPr>
          <a:xfrm>
            <a:off x="5292080" y="2708920"/>
            <a:ext cx="2736304" cy="158417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rPr>
              <a:t>Sono i contratti il cui valore stimato al netto dell’IVA è pari o superiore a determinate soglie economiche</a:t>
            </a:r>
          </a:p>
        </p:txBody>
      </p:sp>
      <p:sp>
        <p:nvSpPr>
          <p:cNvPr id="7" name="Rettangolo 6"/>
          <p:cNvSpPr/>
          <p:nvPr/>
        </p:nvSpPr>
        <p:spPr>
          <a:xfrm>
            <a:off x="5292080" y="4725144"/>
            <a:ext cx="2736304" cy="144016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rPr>
              <a:t>Sono i contratti il cui valore stimato al netto dell’IVA è inferiore a determinate soglie economiche</a:t>
            </a:r>
          </a:p>
        </p:txBody>
      </p:sp>
      <p:cxnSp>
        <p:nvCxnSpPr>
          <p:cNvPr id="9" name="Connettore 2 8"/>
          <p:cNvCxnSpPr>
            <a:stCxn id="4" idx="6"/>
          </p:cNvCxnSpPr>
          <p:nvPr/>
        </p:nvCxnSpPr>
        <p:spPr>
          <a:xfrm>
            <a:off x="3491880" y="3429000"/>
            <a:ext cx="1800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ttore 2 10"/>
          <p:cNvCxnSpPr>
            <a:stCxn id="5" idx="6"/>
            <a:endCxn id="7" idx="1"/>
          </p:cNvCxnSpPr>
          <p:nvPr/>
        </p:nvCxnSpPr>
        <p:spPr>
          <a:xfrm>
            <a:off x="3523037" y="5445224"/>
            <a:ext cx="176904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ttangolo 11"/>
          <p:cNvSpPr/>
          <p:nvPr/>
        </p:nvSpPr>
        <p:spPr>
          <a:xfrm>
            <a:off x="268466" y="6190487"/>
            <a:ext cx="8640960" cy="646331"/>
          </a:xfrm>
          <a:prstGeom prst="rect">
            <a:avLst/>
          </a:prstGeom>
        </p:spPr>
        <p:txBody>
          <a:bodyPr wrap="square">
            <a:spAutoFit/>
          </a:bodyPr>
          <a:lstStyle/>
          <a:p>
            <a:pPr algn="just"/>
            <a:r>
              <a:rPr lang="it-IT" dirty="0"/>
              <a:t>Le soglie sono periodicamente rideterminate con provvedimento della Commissione europea, pubblicato nella Gazzetta ufficiale dell'Unione europea.</a:t>
            </a:r>
          </a:p>
        </p:txBody>
      </p:sp>
    </p:spTree>
    <p:extLst>
      <p:ext uri="{BB962C8B-B14F-4D97-AF65-F5344CB8AC3E}">
        <p14:creationId xmlns:p14="http://schemas.microsoft.com/office/powerpoint/2010/main" val="3984701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363272" cy="1371600"/>
          </a:xfrm>
        </p:spPr>
        <p:txBody>
          <a:bodyPr>
            <a:normAutofit/>
          </a:bodyPr>
          <a:lstStyle/>
          <a:p>
            <a:pPr algn="ctr"/>
            <a:r>
              <a:rPr lang="it-IT" sz="2800" dirty="0"/>
              <a:t>Affidamento per valori pari o superiori alla soglia di cui all’articolo 14, comma 1 lettera d</a:t>
            </a:r>
          </a:p>
        </p:txBody>
      </p:sp>
      <p:sp>
        <p:nvSpPr>
          <p:cNvPr id="3" name="Segnaposto contenuto 2"/>
          <p:cNvSpPr>
            <a:spLocks noGrp="1"/>
          </p:cNvSpPr>
          <p:nvPr>
            <p:ph idx="1"/>
          </p:nvPr>
        </p:nvSpPr>
        <p:spPr/>
        <p:txBody>
          <a:bodyPr/>
          <a:lstStyle/>
          <a:p>
            <a:pPr algn="just"/>
            <a:r>
              <a:rPr lang="it-IT" b="0" u="sng" dirty="0"/>
              <a:t>Le soglie di rilevanza Europea per gli appalti di servizi sociali </a:t>
            </a:r>
            <a:r>
              <a:rPr lang="it-IT" b="0" dirty="0"/>
              <a:t>e assimilati elencati all'allegato XIV alla direttiva 2014/24/UE sono</a:t>
            </a:r>
          </a:p>
          <a:p>
            <a:pPr marL="800100" lvl="1" indent="-342900" algn="just">
              <a:buFont typeface="Wingdings" pitchFamily="2" charset="2"/>
              <a:buChar char="§"/>
            </a:pPr>
            <a:r>
              <a:rPr lang="it-IT" b="0" u="sng" dirty="0"/>
              <a:t>euro 750.000,00 (lett. d comma 1 art. 14 CCP</a:t>
            </a:r>
            <a:r>
              <a:rPr lang="it-IT" b="0" dirty="0"/>
              <a:t>);</a:t>
            </a:r>
          </a:p>
          <a:p>
            <a:pPr marL="800100" lvl="1" indent="-342900" algn="just">
              <a:buFont typeface="Wingdings" pitchFamily="2" charset="2"/>
              <a:buChar char="§"/>
            </a:pPr>
            <a:r>
              <a:rPr lang="it-IT" b="0" dirty="0"/>
              <a:t>euro 1.000.000 per i settori speciali (lett. c comma 2 art. 14 CCP) – per i quali valgono le relative regole.</a:t>
            </a:r>
          </a:p>
          <a:p>
            <a:pPr lvl="1" indent="0" algn="just">
              <a:buNone/>
            </a:pPr>
            <a:endParaRPr lang="it-IT" dirty="0"/>
          </a:p>
          <a:p>
            <a:pPr lvl="1" indent="0" algn="ctr">
              <a:buNone/>
            </a:pPr>
            <a:r>
              <a:rPr lang="it-IT" u="sng" dirty="0"/>
              <a:t>Per i sotto soglia valgono le procedure ordinarie</a:t>
            </a:r>
            <a:r>
              <a:rPr lang="it-IT" dirty="0"/>
              <a:t>.</a:t>
            </a:r>
          </a:p>
        </p:txBody>
      </p:sp>
    </p:spTree>
    <p:extLst>
      <p:ext uri="{BB962C8B-B14F-4D97-AF65-F5344CB8AC3E}">
        <p14:creationId xmlns:p14="http://schemas.microsoft.com/office/powerpoint/2010/main" val="729996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435280" cy="1371600"/>
          </a:xfrm>
        </p:spPr>
        <p:txBody>
          <a:bodyPr>
            <a:normAutofit/>
          </a:bodyPr>
          <a:lstStyle/>
          <a:p>
            <a:pPr algn="ctr"/>
            <a:r>
              <a:rPr lang="it-IT" sz="2800" dirty="0" smtClean="0"/>
              <a:t>L’affidamento SOPRA-SOGLIA: </a:t>
            </a:r>
            <a:r>
              <a:rPr lang="it-IT" sz="2800" dirty="0"/>
              <a:t>procedura mediante bando o avviso di gara</a:t>
            </a:r>
          </a:p>
        </p:txBody>
      </p:sp>
      <p:sp>
        <p:nvSpPr>
          <p:cNvPr id="3" name="Segnaposto contenuto 2"/>
          <p:cNvSpPr>
            <a:spLocks noGrp="1"/>
          </p:cNvSpPr>
          <p:nvPr>
            <p:ph idx="1"/>
          </p:nvPr>
        </p:nvSpPr>
        <p:spPr>
          <a:xfrm>
            <a:off x="755576" y="2852936"/>
            <a:ext cx="7620000" cy="4373563"/>
          </a:xfrm>
        </p:spPr>
        <p:txBody>
          <a:bodyPr/>
          <a:lstStyle/>
          <a:p>
            <a:pPr marL="0" lvl="1" indent="0" algn="ctr">
              <a:spcAft>
                <a:spcPts val="600"/>
              </a:spcAft>
              <a:buClrTx/>
              <a:buNone/>
            </a:pPr>
            <a:r>
              <a:rPr lang="it-IT" i="1" dirty="0"/>
              <a:t>a) mediante </a:t>
            </a:r>
            <a:r>
              <a:rPr lang="it-IT" i="1" u="sng" dirty="0"/>
              <a:t>bando o avviso di gara</a:t>
            </a:r>
            <a:r>
              <a:rPr lang="it-IT" i="1" dirty="0"/>
              <a:t> che comprende le informazioni di cui all’</a:t>
            </a:r>
            <a:r>
              <a:rPr lang="it-IT" b="1" i="1" dirty="0"/>
              <a:t>allegato II.6, Parte I, lettera E</a:t>
            </a:r>
            <a:r>
              <a:rPr lang="it-IT" i="1" dirty="0"/>
              <a:t>;</a:t>
            </a:r>
          </a:p>
          <a:p>
            <a:pPr algn="ctr"/>
            <a:endParaRPr lang="it-IT" dirty="0"/>
          </a:p>
        </p:txBody>
      </p:sp>
    </p:spTree>
    <p:extLst>
      <p:ext uri="{BB962C8B-B14F-4D97-AF65-F5344CB8AC3E}">
        <p14:creationId xmlns:p14="http://schemas.microsoft.com/office/powerpoint/2010/main" val="2880458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315416"/>
            <a:ext cx="8579296" cy="1371600"/>
          </a:xfrm>
        </p:spPr>
        <p:txBody>
          <a:bodyPr>
            <a:normAutofit/>
          </a:bodyPr>
          <a:lstStyle/>
          <a:p>
            <a:pPr algn="ctr"/>
            <a:r>
              <a:rPr lang="it-IT" sz="3200" dirty="0"/>
              <a:t>allegato II.6, Parte I, lettera E</a:t>
            </a:r>
          </a:p>
        </p:txBody>
      </p:sp>
      <p:sp>
        <p:nvSpPr>
          <p:cNvPr id="3" name="Segnaposto contenuto 2"/>
          <p:cNvSpPr>
            <a:spLocks noGrp="1"/>
          </p:cNvSpPr>
          <p:nvPr>
            <p:ph idx="1"/>
          </p:nvPr>
        </p:nvSpPr>
        <p:spPr>
          <a:xfrm>
            <a:off x="457200" y="1196752"/>
            <a:ext cx="8147248" cy="5400600"/>
          </a:xfrm>
        </p:spPr>
        <p:txBody>
          <a:bodyPr>
            <a:normAutofit fontScale="85000" lnSpcReduction="10000"/>
          </a:bodyPr>
          <a:lstStyle/>
          <a:p>
            <a:pPr algn="just"/>
            <a:r>
              <a:rPr lang="it-IT" dirty="0"/>
              <a:t>E – INFORMAZIONI CHE DEVONO FIGURARE NEI </a:t>
            </a:r>
            <a:r>
              <a:rPr lang="it-IT" u="sng" dirty="0"/>
              <a:t>BANDI DI GARA E NEGLI AVVISI DI AGGIUDICAZIONE</a:t>
            </a:r>
            <a:r>
              <a:rPr lang="it-IT" dirty="0"/>
              <a:t> PER GLI APPALTI DI SERVIZI SOCIALI E DI ALTRI SERVIZI SPECIFICI (di cui all’articolo 127, comma 1)</a:t>
            </a:r>
          </a:p>
          <a:p>
            <a:pPr marL="914400" lvl="1" indent="-457200" algn="just">
              <a:buFont typeface="+mj-lt"/>
              <a:buAutoNum type="arabicPeriod"/>
            </a:pPr>
            <a:r>
              <a:rPr lang="it-IT" b="0" dirty="0"/>
              <a:t>Nome, numero di identificazione, ove previsto, indirizzo comprensivo di codice </a:t>
            </a:r>
            <a:r>
              <a:rPr lang="it-IT" dirty="0"/>
              <a:t>NUTS (Nomenclatura comune delle unità territoriali </a:t>
            </a:r>
            <a:r>
              <a:rPr lang="it-IT" dirty="0" smtClean="0"/>
              <a:t>statistiche), </a:t>
            </a:r>
            <a:r>
              <a:rPr lang="it-IT" b="0" dirty="0"/>
              <a:t>posta elettronica e indirizzo Internet della stazione appaltante.</a:t>
            </a:r>
          </a:p>
          <a:p>
            <a:pPr marL="914400" lvl="1" indent="-457200" algn="just">
              <a:buFont typeface="+mj-lt"/>
              <a:buAutoNum type="arabicPeriod"/>
            </a:pPr>
            <a:r>
              <a:rPr lang="it-IT" b="0" dirty="0"/>
              <a:t>Il codice NUTS del luogo principale per l'esecuzione dei lavori nel caso di appalti di lavori o il codice NUTS del luogo principale di consegna o di prestazione per le forniture e i servizi.</a:t>
            </a:r>
          </a:p>
          <a:p>
            <a:pPr marL="914400" lvl="1" indent="-457200" algn="just">
              <a:buFont typeface="+mj-lt"/>
              <a:buAutoNum type="arabicPeriod"/>
            </a:pPr>
            <a:r>
              <a:rPr lang="it-IT" b="0" dirty="0"/>
              <a:t>Una breve descrizione dell'appalto in questione, compresi i codici CPV.</a:t>
            </a:r>
          </a:p>
          <a:p>
            <a:pPr marL="914400" lvl="1" indent="-457200" algn="just">
              <a:buFont typeface="+mj-lt"/>
              <a:buAutoNum type="arabicPeriod"/>
            </a:pPr>
            <a:r>
              <a:rPr lang="it-IT" b="0" dirty="0"/>
              <a:t>Condizioni di partecipazione, compreso quanto segue:</a:t>
            </a:r>
          </a:p>
          <a:p>
            <a:pPr marL="1600200" lvl="2" indent="-457200" algn="just">
              <a:buFont typeface="+mj-lt"/>
              <a:buAutoNum type="alphaLcParenR"/>
            </a:pPr>
            <a:r>
              <a:rPr lang="it-IT" b="0" dirty="0"/>
              <a:t>l'indicazione, eventuale, se si tratta di un appalto riservato a laboratori protetti o la cui esecuzione è riservata nell'ambito di programmi di lavoro protetti;</a:t>
            </a:r>
          </a:p>
          <a:p>
            <a:pPr marL="1600200" lvl="2" indent="-457200" algn="just">
              <a:buFont typeface="+mj-lt"/>
              <a:buAutoNum type="alphaLcParenR"/>
            </a:pPr>
            <a:r>
              <a:rPr lang="it-IT" b="0" dirty="0"/>
              <a:t>l'indicazione, eventuale, se in forza di disposizioni legislative, regolamentari o amministrative, la prestazione del servizio sia riservata a una particolare professione;</a:t>
            </a:r>
          </a:p>
          <a:p>
            <a:pPr marL="914400" lvl="1" indent="-457200" algn="just">
              <a:buFont typeface="+mj-lt"/>
              <a:buAutoNum type="arabicPeriod"/>
            </a:pPr>
            <a:r>
              <a:rPr lang="it-IT" b="0" dirty="0"/>
              <a:t>Scadenze per contattare la stazione appaltante, in vista della partecipazione.</a:t>
            </a:r>
          </a:p>
          <a:p>
            <a:pPr marL="914400" lvl="1" indent="-457200" algn="just">
              <a:buFont typeface="+mj-lt"/>
              <a:buAutoNum type="arabicPeriod"/>
            </a:pPr>
            <a:r>
              <a:rPr lang="it-IT" b="0" dirty="0"/>
              <a:t>Breve descrizione delle caratteristiche principali della procedura di aggiudicazione.</a:t>
            </a:r>
            <a:endParaRPr lang="it-IT" dirty="0"/>
          </a:p>
        </p:txBody>
      </p:sp>
    </p:spTree>
    <p:extLst>
      <p:ext uri="{BB962C8B-B14F-4D97-AF65-F5344CB8AC3E}">
        <p14:creationId xmlns:p14="http://schemas.microsoft.com/office/powerpoint/2010/main" val="4243054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435280" cy="1371600"/>
          </a:xfrm>
        </p:spPr>
        <p:txBody>
          <a:bodyPr>
            <a:normAutofit/>
          </a:bodyPr>
          <a:lstStyle/>
          <a:p>
            <a:pPr algn="ctr"/>
            <a:r>
              <a:rPr lang="it-IT" sz="2800" dirty="0" smtClean="0"/>
              <a:t>L’affidamento SOPRA-SOGLIA: </a:t>
            </a:r>
            <a:r>
              <a:rPr lang="it-IT" sz="2800" dirty="0"/>
              <a:t>procedura mediante avviso di preinformazione</a:t>
            </a:r>
          </a:p>
        </p:txBody>
      </p:sp>
      <p:sp>
        <p:nvSpPr>
          <p:cNvPr id="3" name="Segnaposto contenuto 2"/>
          <p:cNvSpPr>
            <a:spLocks noGrp="1"/>
          </p:cNvSpPr>
          <p:nvPr>
            <p:ph idx="1"/>
          </p:nvPr>
        </p:nvSpPr>
        <p:spPr>
          <a:xfrm>
            <a:off x="755576" y="2852936"/>
            <a:ext cx="7620000" cy="4373563"/>
          </a:xfrm>
        </p:spPr>
        <p:txBody>
          <a:bodyPr/>
          <a:lstStyle/>
          <a:p>
            <a:pPr lvl="1" indent="0" algn="just">
              <a:buNone/>
            </a:pPr>
            <a:r>
              <a:rPr lang="it-IT" i="1" dirty="0"/>
              <a:t>b) mediante </a:t>
            </a:r>
            <a:r>
              <a:rPr lang="it-IT" i="1" u="sng" dirty="0"/>
              <a:t>avviso di </a:t>
            </a:r>
            <a:r>
              <a:rPr lang="it-IT" i="1" u="sng" dirty="0" err="1"/>
              <a:t>pre</a:t>
            </a:r>
            <a:r>
              <a:rPr lang="it-IT" i="1" u="sng" dirty="0"/>
              <a:t>-informazione</a:t>
            </a:r>
            <a:r>
              <a:rPr lang="it-IT" i="1" dirty="0"/>
              <a:t>, pubblicato con cadenza continuativa per periodi non superiori a ventiquattro mesi, recante le informazioni di cui </a:t>
            </a:r>
            <a:r>
              <a:rPr lang="it-IT" b="1" i="1" dirty="0"/>
              <a:t>allegato II.6, Parte I, lettera F</a:t>
            </a:r>
            <a:r>
              <a:rPr lang="it-IT" i="1" dirty="0"/>
              <a:t>, con l’avvertenza che l'aggiudicazione avverrà senza ulteriore pubblicazione di un avviso di indizione di gara.</a:t>
            </a:r>
          </a:p>
          <a:p>
            <a:pPr algn="ctr"/>
            <a:endParaRPr lang="it-IT" dirty="0"/>
          </a:p>
        </p:txBody>
      </p:sp>
    </p:spTree>
    <p:extLst>
      <p:ext uri="{BB962C8B-B14F-4D97-AF65-F5344CB8AC3E}">
        <p14:creationId xmlns:p14="http://schemas.microsoft.com/office/powerpoint/2010/main" val="2637590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315416"/>
            <a:ext cx="8291264" cy="1371600"/>
          </a:xfrm>
        </p:spPr>
        <p:txBody>
          <a:bodyPr>
            <a:normAutofit/>
          </a:bodyPr>
          <a:lstStyle/>
          <a:p>
            <a:r>
              <a:rPr lang="it-IT" sz="3200" dirty="0"/>
              <a:t>allegato II.6, Parte I, lettera F</a:t>
            </a:r>
          </a:p>
        </p:txBody>
      </p:sp>
      <p:sp>
        <p:nvSpPr>
          <p:cNvPr id="3" name="Segnaposto contenuto 2"/>
          <p:cNvSpPr>
            <a:spLocks noGrp="1"/>
          </p:cNvSpPr>
          <p:nvPr>
            <p:ph idx="1"/>
          </p:nvPr>
        </p:nvSpPr>
        <p:spPr>
          <a:xfrm>
            <a:off x="467544" y="1124744"/>
            <a:ext cx="8291264" cy="5517232"/>
          </a:xfrm>
        </p:spPr>
        <p:txBody>
          <a:bodyPr>
            <a:normAutofit fontScale="85000" lnSpcReduction="20000"/>
          </a:bodyPr>
          <a:lstStyle/>
          <a:p>
            <a:r>
              <a:rPr lang="it-IT" dirty="0"/>
              <a:t>F – INFORMAZIONI CHE DEVONO FIGURARE NEGLI AVVISI PER GLI APPALTI DI SERVIZI SOCIALI E DI ALTRI SERVIZI SPECIFICI </a:t>
            </a:r>
            <a:r>
              <a:rPr lang="it-IT" b="0" dirty="0"/>
              <a:t>(</a:t>
            </a:r>
            <a:r>
              <a:rPr lang="it-IT" dirty="0"/>
              <a:t>di cui all’articolo 127, comma 1)</a:t>
            </a:r>
          </a:p>
          <a:p>
            <a:pPr marL="914400" lvl="1" indent="-457200" algn="just">
              <a:buFont typeface="+mj-lt"/>
              <a:buAutoNum type="arabicPeriod"/>
            </a:pPr>
            <a:r>
              <a:rPr lang="it-IT" b="0" dirty="0"/>
              <a:t>Nome, numero di identificazione, ove previsto, dalla legislazione nazionale, indirizzo comprensivo di codice NUTS, posta elettronica e indirizzo Internet della stazione appaltante.</a:t>
            </a:r>
          </a:p>
          <a:p>
            <a:pPr marL="914400" lvl="1" indent="-457200" algn="just">
              <a:buFont typeface="+mj-lt"/>
              <a:buAutoNum type="arabicPeriod"/>
            </a:pPr>
            <a:r>
              <a:rPr lang="it-IT" b="0" dirty="0"/>
              <a:t>Una breve descrizione dell'appalto in questione, compreso il valore complessivo stimato del contratto e i codici CPV.</a:t>
            </a:r>
          </a:p>
          <a:p>
            <a:pPr marL="914400" lvl="1" indent="-457200" algn="just">
              <a:buFont typeface="+mj-lt"/>
              <a:buAutoNum type="arabicPeriod"/>
            </a:pPr>
            <a:r>
              <a:rPr lang="it-IT" b="0" dirty="0"/>
              <a:t>Se noti:</a:t>
            </a:r>
          </a:p>
          <a:p>
            <a:pPr marL="1600200" lvl="2" indent="-457200" algn="just">
              <a:buFont typeface="+mj-lt"/>
              <a:buAutoNum type="alphaLcParenR"/>
            </a:pPr>
            <a:r>
              <a:rPr lang="it-IT" b="0" dirty="0"/>
              <a:t>il codice NUTS del luogo principale per l'esecuzione dei lavori nel caso di appalti di lavori o il codice NUTS del luogo principale di consegna o di prestazione per le forniture e i servizi;</a:t>
            </a:r>
          </a:p>
          <a:p>
            <a:pPr marL="1600200" lvl="2" indent="-457200" algn="just">
              <a:buFont typeface="+mj-lt"/>
              <a:buAutoNum type="alphaLcParenR"/>
            </a:pPr>
            <a:r>
              <a:rPr lang="it-IT" b="0" dirty="0"/>
              <a:t>tempi di consegna o di fornitura di beni, lavori o servizi e durata del contratto; </a:t>
            </a:r>
          </a:p>
          <a:p>
            <a:pPr marL="1600200" lvl="2" indent="-457200" algn="just">
              <a:buFont typeface="+mj-lt"/>
              <a:buAutoNum type="alphaLcParenR"/>
            </a:pPr>
            <a:r>
              <a:rPr lang="it-IT" b="0" dirty="0"/>
              <a:t>condizioni di partecipazione, compreso quanto segue: 1) l'indicazione, eventuale, se si tratta di un appalto pubblico riservato a laboratori protetti o la cui esecuzione è riservata all'ambito di programmi di lavoro protetti 2) l'indicazione eventuale se, in forza di disposizioni legislative, regolamentari o amministrative, la prestazione del servizio sia riservata a una particolare professione; </a:t>
            </a:r>
          </a:p>
          <a:p>
            <a:pPr marL="1600200" lvl="2" indent="-457200" algn="just">
              <a:buFont typeface="+mj-lt"/>
              <a:buAutoNum type="alphaLcParenR"/>
            </a:pPr>
            <a:r>
              <a:rPr lang="it-IT" b="0" dirty="0"/>
              <a:t>una breve descrizione delle caratteristiche principali della procedura di aggiudicazione.</a:t>
            </a:r>
          </a:p>
          <a:p>
            <a:pPr marL="914400" lvl="1" indent="-457200" algn="just">
              <a:buFont typeface="+mj-lt"/>
              <a:buAutoNum type="arabicPeriod"/>
            </a:pPr>
            <a:r>
              <a:rPr lang="it-IT" b="0" dirty="0"/>
              <a:t>Indicazione del fatto che gli operatori economici interessati devono far conoscere alla stazione appaltante il loro interesse per l'appalto o gli appalti, dei termini per la ricezione delle manifestazioni d'interesse e dell'indirizzo cui devono essere trasmesse le manifestazioni d'interesse</a:t>
            </a:r>
            <a:endParaRPr lang="it-IT" dirty="0"/>
          </a:p>
        </p:txBody>
      </p:sp>
    </p:spTree>
    <p:extLst>
      <p:ext uri="{BB962C8B-B14F-4D97-AF65-F5344CB8AC3E}">
        <p14:creationId xmlns:p14="http://schemas.microsoft.com/office/powerpoint/2010/main" val="3542186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492836" cy="1371600"/>
          </a:xfrm>
        </p:spPr>
        <p:txBody>
          <a:bodyPr>
            <a:normAutofit fontScale="90000"/>
          </a:bodyPr>
          <a:lstStyle/>
          <a:p>
            <a:pPr algn="ctr"/>
            <a:r>
              <a:rPr lang="it-IT" dirty="0" smtClean="0"/>
              <a:t>L’affidamento SOPRA-SOGLIA: </a:t>
            </a:r>
            <a:r>
              <a:rPr lang="it-IT" dirty="0"/>
              <a:t>procedura negoziata senza pubblicazione di bando</a:t>
            </a:r>
          </a:p>
        </p:txBody>
      </p:sp>
      <p:sp>
        <p:nvSpPr>
          <p:cNvPr id="3" name="Segnaposto contenuto 2"/>
          <p:cNvSpPr>
            <a:spLocks noGrp="1"/>
          </p:cNvSpPr>
          <p:nvPr>
            <p:ph idx="1"/>
          </p:nvPr>
        </p:nvSpPr>
        <p:spPr>
          <a:xfrm>
            <a:off x="467544" y="1556792"/>
            <a:ext cx="8280920" cy="5112568"/>
          </a:xfrm>
        </p:spPr>
        <p:txBody>
          <a:bodyPr>
            <a:normAutofit fontScale="70000" lnSpcReduction="20000"/>
          </a:bodyPr>
          <a:lstStyle/>
          <a:p>
            <a:pPr algn="just"/>
            <a:r>
              <a:rPr lang="it-IT" dirty="0"/>
              <a:t>L’art. 76 </a:t>
            </a:r>
            <a:r>
              <a:rPr lang="it-IT" dirty="0" smtClean="0"/>
              <a:t>D.Lgs. n. 36/2023 </a:t>
            </a:r>
            <a:r>
              <a:rPr lang="it-IT" dirty="0"/>
              <a:t>disciplina le ipotesi in cui le stazioni appaltanti possono ricorrere a una procedura negoziata senza pubblicazione di un bando ossia:</a:t>
            </a:r>
          </a:p>
          <a:p>
            <a:pPr marL="914400" lvl="1" indent="-457200" algn="just">
              <a:buFont typeface="+mj-lt"/>
              <a:buAutoNum type="alphaLcParenR"/>
            </a:pPr>
            <a:r>
              <a:rPr lang="it-IT" b="0" dirty="0"/>
              <a:t>quando non sia stata presentata alcuna offerta o alcuna offerta appropriata, né alcuna domanda di partecipazione o alcuna domanda di partecipazione appropriata, in esito all'esperimento di una procedura aperta o ristretta, purché le condizioni iniziali dell'appalto non siano sostanzialmente modificate e purché sia trasmessa una relazione alla Commissione europea, su richiesta di quest’ultima; un'offerta non è ritenuta appropriata se non presenta alcuna pertinenza con l'appalto ed è, quindi, manifestamente inadeguata a rispondere alle esigenze della stazione appaltante e ai requisiti specificati nei documenti di gara, salvo modifiche sostanziali. Una domanda di partecipazione non è ritenuta appropriata se l'operatore economico interessato è escluso ai sensi degli articoli 94, 95, 96, 97 e 98 o non soddisfa i requisiti stabiliti dalla stazione appaltante ai sensi dell'articolo 100;</a:t>
            </a:r>
          </a:p>
          <a:p>
            <a:pPr marL="914400" lvl="1" indent="-457200" algn="just">
              <a:buFont typeface="+mj-lt"/>
              <a:buAutoNum type="alphaLcParenR"/>
            </a:pPr>
            <a:r>
              <a:rPr lang="it-IT" b="0" dirty="0"/>
              <a:t>quando i lavori, le forniture o i servizi possono essere forniti unicamente da un determinato operatore economico per una delle seguenti ragioni:</a:t>
            </a:r>
          </a:p>
          <a:p>
            <a:pPr marL="1600200" lvl="2" indent="-457200" algn="just">
              <a:buFont typeface="+mj-lt"/>
              <a:buAutoNum type="arabicPeriod"/>
            </a:pPr>
            <a:r>
              <a:rPr lang="it-IT" b="0" dirty="0"/>
              <a:t>lo scopo dell'appalto consiste nella creazione o nell'acquisizione di un'opera d'arte o rappresentazione artistica unica;</a:t>
            </a:r>
          </a:p>
          <a:p>
            <a:pPr marL="1600200" lvl="2" indent="-457200" algn="just">
              <a:buFont typeface="+mj-lt"/>
              <a:buAutoNum type="arabicPeriod"/>
            </a:pPr>
            <a:r>
              <a:rPr lang="it-IT" b="0" dirty="0"/>
              <a:t>la concorrenza è assente per motivi tecnici;</a:t>
            </a:r>
          </a:p>
          <a:p>
            <a:pPr marL="1600200" lvl="2" indent="-457200" algn="just">
              <a:buFont typeface="+mj-lt"/>
              <a:buAutoNum type="arabicPeriod"/>
            </a:pPr>
            <a:r>
              <a:rPr lang="it-IT" b="0" dirty="0"/>
              <a:t>la tutela di diritti esclusivi, inclusi i diritti di proprietà intellettuale;</a:t>
            </a:r>
          </a:p>
          <a:p>
            <a:pPr marL="914400" lvl="1" indent="-457200" algn="just">
              <a:buFont typeface="+mj-lt"/>
              <a:buAutoNum type="alphaLcParenR"/>
            </a:pPr>
            <a:r>
              <a:rPr lang="it-IT" b="0" dirty="0"/>
              <a:t>nella misura strettamente necessaria quando, per ragioni di estrema urgenza derivante da eventi imprevedibili dalla stazione appaltante, i termini per le procedure aperte o per le procedure ristrette o per le procedure competitive con negoziazione non possono essere rispettati; le circostanze invocate per giustificare l’estrema urgenza non devono essere in alcun caso imputabili alle stazioni appaltanti</a:t>
            </a:r>
            <a:r>
              <a:rPr lang="it-IT" b="0" i="1" dirty="0"/>
              <a:t>.</a:t>
            </a:r>
          </a:p>
          <a:p>
            <a:pPr algn="just"/>
            <a:endParaRPr lang="it-IT" dirty="0"/>
          </a:p>
          <a:p>
            <a:pPr algn="just"/>
            <a:r>
              <a:rPr lang="it-IT" dirty="0"/>
              <a:t>La stazione appaltante deve dare adeguata motivazione della sussistenza dei presupposti nel primo atto della procedura!</a:t>
            </a:r>
          </a:p>
          <a:p>
            <a:pPr lvl="1" indent="0" algn="just">
              <a:buNone/>
            </a:pPr>
            <a:endParaRPr lang="it-IT" dirty="0"/>
          </a:p>
        </p:txBody>
      </p:sp>
    </p:spTree>
    <p:extLst>
      <p:ext uri="{BB962C8B-B14F-4D97-AF65-F5344CB8AC3E}">
        <p14:creationId xmlns:p14="http://schemas.microsoft.com/office/powerpoint/2010/main" val="3781830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404664"/>
            <a:ext cx="8435280" cy="1371600"/>
          </a:xfrm>
        </p:spPr>
        <p:txBody>
          <a:bodyPr>
            <a:normAutofit/>
          </a:bodyPr>
          <a:lstStyle/>
          <a:p>
            <a:pPr algn="ctr"/>
            <a:r>
              <a:rPr lang="it-IT" sz="2800" b="1" dirty="0"/>
              <a:t>DISPOSIZIONI PARTICOLARI PER ALCUNI CONTRATTI DEI SETTORI ORDINARI:</a:t>
            </a:r>
            <a:br>
              <a:rPr lang="it-IT" sz="2800" b="1" dirty="0"/>
            </a:br>
            <a:r>
              <a:rPr lang="it-IT" sz="2800" b="1" dirty="0"/>
              <a:t> </a:t>
            </a:r>
            <a:r>
              <a:rPr lang="it-IT" sz="2800" dirty="0"/>
              <a:t>Appalti di servizi sociali e assimilati </a:t>
            </a:r>
          </a:p>
        </p:txBody>
      </p:sp>
      <p:sp>
        <p:nvSpPr>
          <p:cNvPr id="3" name="Segnaposto contenuto 2"/>
          <p:cNvSpPr>
            <a:spLocks noGrp="1"/>
          </p:cNvSpPr>
          <p:nvPr>
            <p:ph idx="1"/>
          </p:nvPr>
        </p:nvSpPr>
        <p:spPr>
          <a:xfrm>
            <a:off x="457200" y="1752600"/>
            <a:ext cx="8219256" cy="4373563"/>
          </a:xfrm>
        </p:spPr>
        <p:txBody>
          <a:bodyPr/>
          <a:lstStyle/>
          <a:p>
            <a:pPr algn="just"/>
            <a:endParaRPr lang="it-IT" b="0" dirty="0"/>
          </a:p>
          <a:p>
            <a:pPr algn="just"/>
            <a:endParaRPr lang="it-IT" b="0" dirty="0"/>
          </a:p>
          <a:p>
            <a:pPr algn="just"/>
            <a:r>
              <a:rPr lang="it-IT" b="0" dirty="0"/>
              <a:t>Il Nuovo Codice dei contratti (D.Lgs. N. 36/2023) dedica l’intera parte VII del Libro II alle disposizioni particolari per alcuni contratti dei settori ordinari.</a:t>
            </a:r>
          </a:p>
          <a:p>
            <a:pPr algn="just"/>
            <a:r>
              <a:rPr lang="it-IT" b="0" dirty="0"/>
              <a:t>Nello specifico, al Titolo I tratta la materia dei </a:t>
            </a:r>
            <a:r>
              <a:rPr lang="it-IT" b="0" u="sng" dirty="0"/>
              <a:t>servizi sociali e assimilati</a:t>
            </a:r>
            <a:r>
              <a:rPr lang="it-IT" b="0" dirty="0"/>
              <a:t>,  migliorando il contenuto delle disposizioni del previgente Codice, ma confermandole nella sostanza.</a:t>
            </a:r>
          </a:p>
        </p:txBody>
      </p:sp>
    </p:spTree>
    <p:extLst>
      <p:ext uri="{BB962C8B-B14F-4D97-AF65-F5344CB8AC3E}">
        <p14:creationId xmlns:p14="http://schemas.microsoft.com/office/powerpoint/2010/main" val="15307904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219256" cy="1371600"/>
          </a:xfrm>
        </p:spPr>
        <p:txBody>
          <a:bodyPr/>
          <a:lstStyle/>
          <a:p>
            <a:pPr algn="ctr"/>
            <a:r>
              <a:rPr lang="it-IT" dirty="0"/>
              <a:t>I servizi sociali e assimilati </a:t>
            </a:r>
            <a:r>
              <a:rPr lang="it-IT" dirty="0" smtClean="0"/>
              <a:t>(in breve)</a:t>
            </a:r>
            <a:endParaRPr lang="it-IT" dirty="0"/>
          </a:p>
        </p:txBody>
      </p:sp>
      <p:sp>
        <p:nvSpPr>
          <p:cNvPr id="3" name="Segnaposto contenuto 2"/>
          <p:cNvSpPr>
            <a:spLocks noGrp="1"/>
          </p:cNvSpPr>
          <p:nvPr>
            <p:ph idx="1"/>
          </p:nvPr>
        </p:nvSpPr>
        <p:spPr>
          <a:xfrm>
            <a:off x="457200" y="1752600"/>
            <a:ext cx="7931224" cy="4373563"/>
          </a:xfrm>
        </p:spPr>
        <p:txBody>
          <a:bodyPr/>
          <a:lstStyle/>
          <a:p>
            <a:pPr algn="just"/>
            <a:r>
              <a:rPr lang="it-IT" b="0" dirty="0"/>
              <a:t>La disposizione è sostanzialmente riproduttiva della precedente (art. 140 d. </a:t>
            </a:r>
            <a:r>
              <a:rPr lang="it-IT" b="0" dirty="0" err="1"/>
              <a:t>lgs</a:t>
            </a:r>
            <a:r>
              <a:rPr lang="it-IT" b="0" dirty="0"/>
              <a:t>. n. 50/2016), con i miglioramenti apportati. </a:t>
            </a:r>
          </a:p>
          <a:p>
            <a:pPr algn="just"/>
            <a:r>
              <a:rPr lang="it-IT" b="0" dirty="0"/>
              <a:t>Chiare sono, al riguardo, le modalità di attivazione di una procedura di affidamento scegliendo fra </a:t>
            </a:r>
            <a:r>
              <a:rPr lang="it-IT" u="sng" dirty="0"/>
              <a:t>pubblicazione di  un bando/avviso di gara</a:t>
            </a:r>
            <a:r>
              <a:rPr lang="it-IT" b="0" dirty="0"/>
              <a:t> ( ad esempio se si tratta di un servizio nuovo o della modifica di un servizio già esistente o di servizio innovativo), </a:t>
            </a:r>
            <a:r>
              <a:rPr lang="it-IT" u="sng" dirty="0"/>
              <a:t>o di un avviso di </a:t>
            </a:r>
            <a:r>
              <a:rPr lang="it-IT" u="sng" dirty="0" err="1"/>
              <a:t>pre</a:t>
            </a:r>
            <a:r>
              <a:rPr lang="it-IT" u="sng" dirty="0"/>
              <a:t>-informazione periodico</a:t>
            </a:r>
            <a:r>
              <a:rPr lang="it-IT" dirty="0"/>
              <a:t> </a:t>
            </a:r>
            <a:r>
              <a:rPr lang="it-IT" b="0" dirty="0"/>
              <a:t>(si tratta di un procedimento più snello e permette maggiore continuità), o infine, </a:t>
            </a:r>
            <a:r>
              <a:rPr lang="it-IT" u="sng" dirty="0"/>
              <a:t>mediante procedura negoziata senza pubblicazione di bando</a:t>
            </a:r>
            <a:r>
              <a:rPr lang="it-IT" b="0" dirty="0"/>
              <a:t>, al ricorrere delle relative condizioni.</a:t>
            </a:r>
          </a:p>
          <a:p>
            <a:pPr algn="just"/>
            <a:endParaRPr lang="it-IT" b="0" dirty="0"/>
          </a:p>
        </p:txBody>
      </p:sp>
    </p:spTree>
    <p:extLst>
      <p:ext uri="{BB962C8B-B14F-4D97-AF65-F5344CB8AC3E}">
        <p14:creationId xmlns:p14="http://schemas.microsoft.com/office/powerpoint/2010/main" val="3249042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507288" cy="1371600"/>
          </a:xfrm>
        </p:spPr>
        <p:txBody>
          <a:bodyPr>
            <a:normAutofit fontScale="90000"/>
          </a:bodyPr>
          <a:lstStyle/>
          <a:p>
            <a:pPr algn="ctr"/>
            <a:r>
              <a:rPr lang="it-IT" dirty="0"/>
              <a:t>INFORMAZIONI DOPO </a:t>
            </a:r>
            <a:r>
              <a:rPr lang="it-IT" dirty="0" smtClean="0"/>
              <a:t>L’AFFIDAMENTO DEI SERVIZI SOCIALI</a:t>
            </a:r>
            <a:endParaRPr lang="it-IT" dirty="0"/>
          </a:p>
        </p:txBody>
      </p:sp>
      <p:sp>
        <p:nvSpPr>
          <p:cNvPr id="3" name="Segnaposto contenuto 2"/>
          <p:cNvSpPr>
            <a:spLocks noGrp="1"/>
          </p:cNvSpPr>
          <p:nvPr>
            <p:ph idx="1"/>
          </p:nvPr>
        </p:nvSpPr>
        <p:spPr>
          <a:xfrm>
            <a:off x="539552" y="1726882"/>
            <a:ext cx="4248472" cy="4373563"/>
          </a:xfrm>
        </p:spPr>
        <p:txBody>
          <a:bodyPr>
            <a:normAutofit fontScale="85000" lnSpcReduction="20000"/>
          </a:bodyPr>
          <a:lstStyle/>
          <a:p>
            <a:pPr algn="just"/>
            <a:r>
              <a:rPr lang="it-IT" b="0" dirty="0"/>
              <a:t>L’avvenuto affidamento del servizio è reso noto mediante la pubblicazione di avviso di aggiudicazione di cui </a:t>
            </a:r>
            <a:r>
              <a:rPr lang="it-IT" b="0" u="sng" dirty="0"/>
              <a:t>all’allegato II.6, Parte I, lettera G.</a:t>
            </a:r>
            <a:r>
              <a:rPr lang="it-IT" b="0" dirty="0"/>
              <a:t> È possibile raggruppare gli avvisi su base trimestrale, nel qual caso essi sono inviati cumulativamente al più tardi trenta giorni dopo la fine di ogni trimestre.</a:t>
            </a:r>
          </a:p>
          <a:p>
            <a:pPr algn="just"/>
            <a:r>
              <a:rPr lang="it-IT" b="0" dirty="0"/>
              <a:t>I bandi e gli avvisi di gara per gli affidamenti nei settori speciali di cui all’articolo 173 contengono le informazioni di cui all’</a:t>
            </a:r>
            <a:r>
              <a:rPr lang="it-IT" b="0" u="sng" dirty="0"/>
              <a:t>allegato II.6, Parte III</a:t>
            </a:r>
            <a:r>
              <a:rPr lang="it-IT" b="0" dirty="0"/>
              <a:t>, conformemente ai modelli di formulari stabiliti dalla Commissione europea mediante atti di esecuzione.</a:t>
            </a:r>
          </a:p>
          <a:p>
            <a:pPr algn="just"/>
            <a:r>
              <a:rPr lang="it-IT" b="0" dirty="0"/>
              <a:t>Gli avvisi di cui al presente articolo sono pubblicati conformemente all’articolo 164 (</a:t>
            </a:r>
            <a:r>
              <a:rPr lang="it-IT" b="0" i="1" dirty="0"/>
              <a:t>Redazione e modalità di pubblicazione dei bandi e degli avvisi</a:t>
            </a:r>
            <a:r>
              <a:rPr lang="it-IT" b="0" dirty="0"/>
              <a:t>).</a:t>
            </a:r>
            <a:endParaRPr lang="it-IT" dirty="0"/>
          </a:p>
        </p:txBody>
      </p:sp>
      <p:sp>
        <p:nvSpPr>
          <p:cNvPr id="4" name="Rettangolo 3"/>
          <p:cNvSpPr/>
          <p:nvPr/>
        </p:nvSpPr>
        <p:spPr>
          <a:xfrm>
            <a:off x="5796136" y="1700808"/>
            <a:ext cx="3168352" cy="475252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100" b="1" dirty="0">
                <a:solidFill>
                  <a:schemeClr val="tx1"/>
                </a:solidFill>
              </a:rPr>
              <a:t>G – INFORMAZIONI CHE DEVONO FIGURARE NEGLI AVVISI DI AGGIUDICAZIONE PER GLI APPALTI DI SERVIZI SOCIALI E DI ALTRI</a:t>
            </a:r>
          </a:p>
          <a:p>
            <a:pPr algn="just"/>
            <a:r>
              <a:rPr lang="it-IT" sz="1100" b="1" dirty="0">
                <a:solidFill>
                  <a:schemeClr val="tx1"/>
                </a:solidFill>
              </a:rPr>
              <a:t>SERVIZI SPECIFICI (di cui all’articolo 127, comma 3)</a:t>
            </a:r>
          </a:p>
          <a:p>
            <a:pPr algn="just"/>
            <a:r>
              <a:rPr lang="it-IT" sz="1100" dirty="0">
                <a:solidFill>
                  <a:schemeClr val="tx1"/>
                </a:solidFill>
              </a:rPr>
              <a:t>1. Nome, numero di identificazione, ove previsto, indirizzo comprensivo di codice NUTS, posta elettronica e indirizzo Internet della stazione appaltante.</a:t>
            </a:r>
          </a:p>
          <a:p>
            <a:pPr algn="just"/>
            <a:r>
              <a:rPr lang="it-IT" sz="1100" dirty="0">
                <a:solidFill>
                  <a:schemeClr val="tx1"/>
                </a:solidFill>
              </a:rPr>
              <a:t>2. Breve descrizione del contratto in questione, compresi i codici CPV.</a:t>
            </a:r>
          </a:p>
          <a:p>
            <a:pPr algn="just"/>
            <a:r>
              <a:rPr lang="it-IT" sz="1100" dirty="0">
                <a:solidFill>
                  <a:schemeClr val="tx1"/>
                </a:solidFill>
              </a:rPr>
              <a:t>3. Il codice NUTS del luogo principale per l'esecuzione dei lavori nel caso di lavori o il codice NUTS del luogo principale di consegna o di prestazione per le</a:t>
            </a:r>
          </a:p>
          <a:p>
            <a:pPr algn="just"/>
            <a:r>
              <a:rPr lang="it-IT" sz="1100" dirty="0">
                <a:solidFill>
                  <a:schemeClr val="tx1"/>
                </a:solidFill>
              </a:rPr>
              <a:t>forniture e i servizi.</a:t>
            </a:r>
          </a:p>
          <a:p>
            <a:pPr algn="just"/>
            <a:r>
              <a:rPr lang="it-IT" sz="1100" dirty="0">
                <a:solidFill>
                  <a:schemeClr val="tx1"/>
                </a:solidFill>
              </a:rPr>
              <a:t>4. Numero di offerte ricevute.</a:t>
            </a:r>
          </a:p>
          <a:p>
            <a:pPr algn="just"/>
            <a:r>
              <a:rPr lang="it-IT" sz="1100" dirty="0">
                <a:solidFill>
                  <a:schemeClr val="tx1"/>
                </a:solidFill>
              </a:rPr>
              <a:t>5. Prezzo o gamma di prezzi (minimo/massimo) pagati.</a:t>
            </a:r>
          </a:p>
          <a:p>
            <a:pPr algn="just"/>
            <a:r>
              <a:rPr lang="it-IT" sz="1100" dirty="0">
                <a:solidFill>
                  <a:schemeClr val="tx1"/>
                </a:solidFill>
              </a:rPr>
              <a:t>6. Per ciascuna aggiudicazione: nome, indirizzo comprensivo di codice NUTS, posta elettronica e indirizzo Internet dell'aggiudicatario o degli aggiudicatari.</a:t>
            </a:r>
          </a:p>
          <a:p>
            <a:pPr algn="just"/>
            <a:r>
              <a:rPr lang="it-IT" sz="1100" dirty="0">
                <a:solidFill>
                  <a:schemeClr val="tx1"/>
                </a:solidFill>
              </a:rPr>
              <a:t>7. Altre eventuali informazioni.</a:t>
            </a:r>
          </a:p>
        </p:txBody>
      </p:sp>
      <p:cxnSp>
        <p:nvCxnSpPr>
          <p:cNvPr id="6" name="Connettore 2 5">
            <a:extLst>
              <a:ext uri="{FF2B5EF4-FFF2-40B4-BE49-F238E27FC236}">
                <a16:creationId xmlns:a16="http://schemas.microsoft.com/office/drawing/2014/main" id="{F2339354-1C88-96B9-1F19-DAA49C5895E0}"/>
              </a:ext>
            </a:extLst>
          </p:cNvPr>
          <p:cNvCxnSpPr>
            <a:cxnSpLocks/>
          </p:cNvCxnSpPr>
          <p:nvPr/>
        </p:nvCxnSpPr>
        <p:spPr>
          <a:xfrm>
            <a:off x="4788024" y="2276872"/>
            <a:ext cx="10081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3449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C5ACDA-2458-F056-A661-C69416BC133D}"/>
              </a:ext>
            </a:extLst>
          </p:cNvPr>
          <p:cNvSpPr>
            <a:spLocks noGrp="1"/>
          </p:cNvSpPr>
          <p:nvPr>
            <p:ph type="title"/>
          </p:nvPr>
        </p:nvSpPr>
        <p:spPr>
          <a:xfrm>
            <a:off x="457200" y="152718"/>
            <a:ext cx="8363272" cy="1371600"/>
          </a:xfrm>
        </p:spPr>
        <p:txBody>
          <a:bodyPr>
            <a:noAutofit/>
          </a:bodyPr>
          <a:lstStyle/>
          <a:p>
            <a:pPr algn="ctr"/>
            <a:r>
              <a:rPr lang="it-IT" sz="2400" dirty="0"/>
              <a:t>Articolo 164:</a:t>
            </a:r>
            <a:br>
              <a:rPr lang="it-IT" sz="2400" dirty="0"/>
            </a:br>
            <a:r>
              <a:rPr lang="it-IT" sz="2400" dirty="0"/>
              <a:t>Redazione e modalità di pubblicazione dei bandi e degli avvisi. </a:t>
            </a:r>
          </a:p>
        </p:txBody>
      </p:sp>
      <p:sp>
        <p:nvSpPr>
          <p:cNvPr id="3" name="Segnaposto contenuto 2">
            <a:extLst>
              <a:ext uri="{FF2B5EF4-FFF2-40B4-BE49-F238E27FC236}">
                <a16:creationId xmlns:a16="http://schemas.microsoft.com/office/drawing/2014/main" id="{58B50625-B95A-F978-4561-44861CD3A41B}"/>
              </a:ext>
            </a:extLst>
          </p:cNvPr>
          <p:cNvSpPr>
            <a:spLocks noGrp="1"/>
          </p:cNvSpPr>
          <p:nvPr>
            <p:ph idx="1"/>
          </p:nvPr>
        </p:nvSpPr>
        <p:spPr>
          <a:xfrm>
            <a:off x="457200" y="1752600"/>
            <a:ext cx="8435280" cy="4373563"/>
          </a:xfrm>
        </p:spPr>
        <p:txBody>
          <a:bodyPr>
            <a:normAutofit/>
          </a:bodyPr>
          <a:lstStyle/>
          <a:p>
            <a:pPr algn="just"/>
            <a:r>
              <a:rPr lang="it-IT" b="0" dirty="0"/>
              <a:t>I bandi e gli avvisi contengono le informazioni indicate nell'allegato II.6, Parte II, Sezioni A, B, C, D, E, F, G e H, nel formato di modelli di formulari, compresi modelli di formulari per le rettifiche, stabiliti dalla Commissione. </a:t>
            </a:r>
          </a:p>
          <a:p>
            <a:pPr algn="just"/>
            <a:endParaRPr lang="it-IT" b="0" dirty="0"/>
          </a:p>
          <a:p>
            <a:pPr algn="just"/>
            <a:r>
              <a:rPr lang="it-IT" b="0" dirty="0"/>
              <a:t>I bandi e gli avvisi sono pubblicati per esteso in una delle lingue ufficiali dell’Unione europea, scelta dalle stazioni appaltanti o dagli enti concedenti, e il testo è l'unico facente fede. Le stazioni appaltanti o gli enti concedenti italiani scelgono la lingua italiana, fatte salve le norme vigenti nella Provincia autonoma di Bolzano in materia di bilinguismo. Una sintesi degli elementi importanti di ciascun bando, indicati dalle stazioni appaltanti o dagli enti concedenti nel rispetto dei principi di trasparenza e non discriminazione, è pubblicata nelle altre lingue ufficiali.</a:t>
            </a:r>
          </a:p>
        </p:txBody>
      </p:sp>
    </p:spTree>
    <p:extLst>
      <p:ext uri="{BB962C8B-B14F-4D97-AF65-F5344CB8AC3E}">
        <p14:creationId xmlns:p14="http://schemas.microsoft.com/office/powerpoint/2010/main" val="1961422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7571184" cy="1371600"/>
          </a:xfrm>
        </p:spPr>
        <p:txBody>
          <a:bodyPr>
            <a:normAutofit/>
          </a:bodyPr>
          <a:lstStyle/>
          <a:p>
            <a:pPr algn="ctr"/>
            <a:r>
              <a:rPr lang="it-IT" dirty="0"/>
              <a:t>I CONTRATTI SOTTO </a:t>
            </a:r>
            <a:r>
              <a:rPr lang="it-IT" dirty="0" smtClean="0"/>
              <a:t>SOGLIA (Art. 50)</a:t>
            </a:r>
            <a:endParaRPr lang="it-IT" dirty="0"/>
          </a:p>
        </p:txBody>
      </p:sp>
      <p:sp>
        <p:nvSpPr>
          <p:cNvPr id="3" name="Segnaposto contenuto 2"/>
          <p:cNvSpPr>
            <a:spLocks noGrp="1"/>
          </p:cNvSpPr>
          <p:nvPr>
            <p:ph idx="1"/>
          </p:nvPr>
        </p:nvSpPr>
        <p:spPr/>
        <p:txBody>
          <a:bodyPr/>
          <a:lstStyle/>
          <a:p>
            <a:pPr algn="just"/>
            <a:r>
              <a:rPr lang="it-IT" b="0" dirty="0"/>
              <a:t>L’affidamento e l’esecuzione dei contratti aventi per oggetto lavori, servizi e forniture di importo inferiore alle soglie di rilevanza europea si svolgono nel rispetto dei principi di cui al Libro I, Parti I e II.</a:t>
            </a:r>
          </a:p>
        </p:txBody>
      </p:sp>
    </p:spTree>
    <p:extLst>
      <p:ext uri="{BB962C8B-B14F-4D97-AF65-F5344CB8AC3E}">
        <p14:creationId xmlns:p14="http://schemas.microsoft.com/office/powerpoint/2010/main" val="35029956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57AA12-924B-0A76-2485-3E64A3146072}"/>
              </a:ext>
            </a:extLst>
          </p:cNvPr>
          <p:cNvSpPr>
            <a:spLocks noGrp="1"/>
          </p:cNvSpPr>
          <p:nvPr>
            <p:ph type="title"/>
          </p:nvPr>
        </p:nvSpPr>
        <p:spPr>
          <a:xfrm>
            <a:off x="1547664" y="188640"/>
            <a:ext cx="5791200" cy="1371600"/>
          </a:xfrm>
        </p:spPr>
        <p:txBody>
          <a:bodyPr>
            <a:normAutofit/>
          </a:bodyPr>
          <a:lstStyle/>
          <a:p>
            <a:pPr algn="ctr"/>
            <a:r>
              <a:rPr lang="it-IT" dirty="0"/>
              <a:t>AFFIDAMENTO DIRETTO</a:t>
            </a:r>
          </a:p>
        </p:txBody>
      </p:sp>
      <p:sp>
        <p:nvSpPr>
          <p:cNvPr id="3" name="Segnaposto contenuto 2">
            <a:extLst>
              <a:ext uri="{FF2B5EF4-FFF2-40B4-BE49-F238E27FC236}">
                <a16:creationId xmlns:a16="http://schemas.microsoft.com/office/drawing/2014/main" id="{5485FD88-5DB7-0AD7-77EE-7261CCC4D94F}"/>
              </a:ext>
            </a:extLst>
          </p:cNvPr>
          <p:cNvSpPr>
            <a:spLocks noGrp="1"/>
          </p:cNvSpPr>
          <p:nvPr>
            <p:ph idx="1"/>
          </p:nvPr>
        </p:nvSpPr>
        <p:spPr/>
        <p:txBody>
          <a:bodyPr/>
          <a:lstStyle/>
          <a:p>
            <a:pPr marL="457200" indent="-457200" algn="just">
              <a:buFont typeface="+mj-lt"/>
              <a:buAutoNum type="alphaLcParenR" startAt="2"/>
            </a:pPr>
            <a:r>
              <a:rPr lang="it-IT" b="0" u="sng" dirty="0"/>
              <a:t>Affidamento diretto dei servizi e forniture, ivi compresi i servizi di ingegneria e architettura e l'attività di progettazione, di importo inferiore a 140.000 euro</a:t>
            </a:r>
            <a:r>
              <a:rPr lang="it-IT" b="0" dirty="0"/>
              <a:t>, anche senza consultazione di più operatori economici, assicurando che siano scelti soggetti in possesso di documentate esperienze pregresse idonee all’esecuzione delle prestazioni contrattuali, anche individuati tra gli iscritti in elenchi o albi istituiti dalla stazione appaltante;</a:t>
            </a:r>
          </a:p>
        </p:txBody>
      </p:sp>
    </p:spTree>
    <p:extLst>
      <p:ext uri="{BB962C8B-B14F-4D97-AF65-F5344CB8AC3E}">
        <p14:creationId xmlns:p14="http://schemas.microsoft.com/office/powerpoint/2010/main" val="3857813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B388AC-7696-4663-84D5-B146AD16223D}"/>
              </a:ext>
            </a:extLst>
          </p:cNvPr>
          <p:cNvSpPr>
            <a:spLocks noGrp="1"/>
          </p:cNvSpPr>
          <p:nvPr>
            <p:ph type="title"/>
          </p:nvPr>
        </p:nvSpPr>
        <p:spPr>
          <a:xfrm>
            <a:off x="1691680" y="348163"/>
            <a:ext cx="5791200" cy="1371600"/>
          </a:xfrm>
        </p:spPr>
        <p:txBody>
          <a:bodyPr>
            <a:noAutofit/>
          </a:bodyPr>
          <a:lstStyle/>
          <a:p>
            <a:pPr algn="ctr"/>
            <a:r>
              <a:rPr lang="it-IT" sz="3200" dirty="0"/>
              <a:t>PROCEDURA NEGOZIATA SENZA BANDO</a:t>
            </a:r>
          </a:p>
        </p:txBody>
      </p:sp>
      <p:sp>
        <p:nvSpPr>
          <p:cNvPr id="3" name="Segnaposto contenuto 2">
            <a:extLst>
              <a:ext uri="{FF2B5EF4-FFF2-40B4-BE49-F238E27FC236}">
                <a16:creationId xmlns:a16="http://schemas.microsoft.com/office/drawing/2014/main" id="{7BCA4929-0917-82B1-3B0F-F79D79D4A7B6}"/>
              </a:ext>
            </a:extLst>
          </p:cNvPr>
          <p:cNvSpPr>
            <a:spLocks noGrp="1"/>
          </p:cNvSpPr>
          <p:nvPr>
            <p:ph idx="1"/>
          </p:nvPr>
        </p:nvSpPr>
        <p:spPr/>
        <p:txBody>
          <a:bodyPr/>
          <a:lstStyle/>
          <a:p>
            <a:pPr marL="457200" indent="-457200" algn="just">
              <a:buFont typeface="+mj-lt"/>
              <a:buAutoNum type="alphaLcParenR" startAt="3"/>
            </a:pPr>
            <a:r>
              <a:rPr lang="it-IT" b="0" dirty="0"/>
              <a:t>Procedura negoziata senza bando, </a:t>
            </a:r>
            <a:r>
              <a:rPr lang="it-IT" b="0" u="sng" dirty="0"/>
              <a:t>previa consultazione di almeno cinque operatori economici</a:t>
            </a:r>
            <a:r>
              <a:rPr lang="it-IT" b="0" dirty="0"/>
              <a:t>, ove esistenti, individuati in base a indagini di mercato o tramite elenchi di operatori economici, </a:t>
            </a:r>
            <a:r>
              <a:rPr lang="it-IT" b="0" u="sng" dirty="0"/>
              <a:t>per i lavori di importo pari o superiore a 150.000 euro e inferiore a 1 milione di euro</a:t>
            </a:r>
            <a:r>
              <a:rPr lang="it-IT" b="0" dirty="0"/>
              <a:t>;</a:t>
            </a:r>
          </a:p>
        </p:txBody>
      </p:sp>
    </p:spTree>
    <p:extLst>
      <p:ext uri="{BB962C8B-B14F-4D97-AF65-F5344CB8AC3E}">
        <p14:creationId xmlns:p14="http://schemas.microsoft.com/office/powerpoint/2010/main" val="32623760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B388AC-7696-4663-84D5-B146AD16223D}"/>
              </a:ext>
            </a:extLst>
          </p:cNvPr>
          <p:cNvSpPr>
            <a:spLocks noGrp="1"/>
          </p:cNvSpPr>
          <p:nvPr>
            <p:ph type="title"/>
          </p:nvPr>
        </p:nvSpPr>
        <p:spPr>
          <a:xfrm>
            <a:off x="1691680" y="116632"/>
            <a:ext cx="5791200" cy="1371600"/>
          </a:xfrm>
        </p:spPr>
        <p:txBody>
          <a:bodyPr>
            <a:noAutofit/>
          </a:bodyPr>
          <a:lstStyle/>
          <a:p>
            <a:pPr algn="ctr"/>
            <a:r>
              <a:rPr lang="it-IT" sz="3200" dirty="0"/>
              <a:t>PROCEDURA NEGOZIATA SENZA BANDO</a:t>
            </a:r>
          </a:p>
        </p:txBody>
      </p:sp>
      <p:sp>
        <p:nvSpPr>
          <p:cNvPr id="3" name="Segnaposto contenuto 2">
            <a:extLst>
              <a:ext uri="{FF2B5EF4-FFF2-40B4-BE49-F238E27FC236}">
                <a16:creationId xmlns:a16="http://schemas.microsoft.com/office/drawing/2014/main" id="{7BCA4929-0917-82B1-3B0F-F79D79D4A7B6}"/>
              </a:ext>
            </a:extLst>
          </p:cNvPr>
          <p:cNvSpPr>
            <a:spLocks noGrp="1"/>
          </p:cNvSpPr>
          <p:nvPr>
            <p:ph idx="1"/>
          </p:nvPr>
        </p:nvSpPr>
        <p:spPr/>
        <p:txBody>
          <a:bodyPr/>
          <a:lstStyle/>
          <a:p>
            <a:pPr marL="457200" indent="-457200" algn="just">
              <a:buFont typeface="+mj-lt"/>
              <a:buAutoNum type="alphaLcParenR" startAt="4"/>
            </a:pPr>
            <a:r>
              <a:rPr lang="it-IT" b="0" dirty="0"/>
              <a:t>Procedura negoziata senza bando, </a:t>
            </a:r>
            <a:r>
              <a:rPr lang="it-IT" b="0" u="sng" dirty="0"/>
              <a:t>previa consultazione di almeno dieci operatori economici</a:t>
            </a:r>
            <a:r>
              <a:rPr lang="it-IT" b="0" dirty="0"/>
              <a:t>, ove esistenti, individuati in base a indagini di mercato o tramite elenchi di operatori economici, </a:t>
            </a:r>
            <a:r>
              <a:rPr lang="it-IT" b="0" u="sng" dirty="0"/>
              <a:t>per lavori di importo pari o superiore a 1 milione di euro e fino alle soglie di cui all’articolo 14</a:t>
            </a:r>
            <a:r>
              <a:rPr lang="it-IT" b="0" dirty="0"/>
              <a:t>, salva la possibilità di ricorrere alle procedure di scelta del contraente di cui alla Parte IV del presente Libro ovvero le procedure ordinarie;</a:t>
            </a:r>
          </a:p>
        </p:txBody>
      </p:sp>
    </p:spTree>
    <p:extLst>
      <p:ext uri="{BB962C8B-B14F-4D97-AF65-F5344CB8AC3E}">
        <p14:creationId xmlns:p14="http://schemas.microsoft.com/office/powerpoint/2010/main" val="36120597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B388AC-7696-4663-84D5-B146AD16223D}"/>
              </a:ext>
            </a:extLst>
          </p:cNvPr>
          <p:cNvSpPr>
            <a:spLocks noGrp="1"/>
          </p:cNvSpPr>
          <p:nvPr>
            <p:ph type="title"/>
          </p:nvPr>
        </p:nvSpPr>
        <p:spPr>
          <a:xfrm>
            <a:off x="1691680" y="260648"/>
            <a:ext cx="5791200" cy="1371600"/>
          </a:xfrm>
        </p:spPr>
        <p:txBody>
          <a:bodyPr>
            <a:noAutofit/>
          </a:bodyPr>
          <a:lstStyle/>
          <a:p>
            <a:pPr algn="ctr"/>
            <a:r>
              <a:rPr lang="it-IT" sz="3200" dirty="0"/>
              <a:t>PROCEDURA NEGOZIATA SENZA BANDO</a:t>
            </a:r>
          </a:p>
        </p:txBody>
      </p:sp>
      <p:sp>
        <p:nvSpPr>
          <p:cNvPr id="3" name="Segnaposto contenuto 2">
            <a:extLst>
              <a:ext uri="{FF2B5EF4-FFF2-40B4-BE49-F238E27FC236}">
                <a16:creationId xmlns:a16="http://schemas.microsoft.com/office/drawing/2014/main" id="{7BCA4929-0917-82B1-3B0F-F79D79D4A7B6}"/>
              </a:ext>
            </a:extLst>
          </p:cNvPr>
          <p:cNvSpPr>
            <a:spLocks noGrp="1"/>
          </p:cNvSpPr>
          <p:nvPr>
            <p:ph idx="1"/>
          </p:nvPr>
        </p:nvSpPr>
        <p:spPr/>
        <p:txBody>
          <a:bodyPr/>
          <a:lstStyle/>
          <a:p>
            <a:pPr marL="457200" indent="-457200" algn="just">
              <a:buFont typeface="+mj-lt"/>
              <a:buAutoNum type="alphaLcParenR" startAt="5"/>
            </a:pPr>
            <a:r>
              <a:rPr lang="it-IT" b="0" dirty="0"/>
              <a:t>Procedura negoziata senza bando, </a:t>
            </a:r>
            <a:r>
              <a:rPr lang="it-IT" b="0" u="sng" dirty="0"/>
              <a:t>previa consultazione di almeno cinque operatori economici</a:t>
            </a:r>
            <a:r>
              <a:rPr lang="it-IT" b="0" dirty="0"/>
              <a:t>, ove esistenti, individuati in base ad indagini di mercato o tramite elenchi di operatori economici, </a:t>
            </a:r>
            <a:r>
              <a:rPr lang="it-IT" b="0" u="sng" dirty="0"/>
              <a:t>per l'affidamento di servizi e forniture, ivi compresi i servizi di ingegneria e architettura e l'attività di progettazione, di importo pari o superiore a 140.000 euro e fino alle soglie di cui all’articolo 14</a:t>
            </a:r>
            <a:r>
              <a:rPr lang="it-IT" b="0" dirty="0"/>
              <a:t>.</a:t>
            </a:r>
          </a:p>
        </p:txBody>
      </p:sp>
    </p:spTree>
    <p:extLst>
      <p:ext uri="{BB962C8B-B14F-4D97-AF65-F5344CB8AC3E}">
        <p14:creationId xmlns:p14="http://schemas.microsoft.com/office/powerpoint/2010/main" val="3485872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022C0F2-ED23-1402-BE04-8CAABEAAAD1C}"/>
              </a:ext>
            </a:extLst>
          </p:cNvPr>
          <p:cNvSpPr>
            <a:spLocks noGrp="1"/>
          </p:cNvSpPr>
          <p:nvPr>
            <p:ph idx="1"/>
          </p:nvPr>
        </p:nvSpPr>
        <p:spPr/>
        <p:txBody>
          <a:bodyPr>
            <a:normAutofit fontScale="92500" lnSpcReduction="10000"/>
          </a:bodyPr>
          <a:lstStyle/>
          <a:p>
            <a:pPr algn="just"/>
            <a:r>
              <a:rPr lang="it-IT" b="0" dirty="0"/>
              <a:t>Le lettere a) e b) prevedono affidamenti diretti per lavori, servizi, forniture e servizi di ingegneria e architettura e l'attività di progettazione senza l’obbligo di consultazione di più operatori </a:t>
            </a:r>
            <a:r>
              <a:rPr lang="it-IT" b="0" dirty="0" smtClean="0"/>
              <a:t>economici. </a:t>
            </a:r>
            <a:endParaRPr lang="it-IT" b="0" dirty="0"/>
          </a:p>
          <a:p>
            <a:pPr marL="0" indent="0" algn="just">
              <a:buNone/>
            </a:pPr>
            <a:endParaRPr lang="it-IT" b="0" dirty="0"/>
          </a:p>
          <a:p>
            <a:pPr algn="just"/>
            <a:r>
              <a:rPr lang="it-IT" b="0" dirty="0"/>
              <a:t>Le lettere c), d) e) </a:t>
            </a:r>
            <a:r>
              <a:rPr lang="it-IT" b="0" dirty="0" smtClean="0"/>
              <a:t>prevedono </a:t>
            </a:r>
            <a:r>
              <a:rPr lang="it-IT" b="0" dirty="0"/>
              <a:t>invece procedure negoziate con l’obbligo di invito di almeno un certo numero di operatori a secondo dell’importo dell’affidamento. Per </a:t>
            </a:r>
            <a:r>
              <a:rPr lang="it-IT" b="0" dirty="0" smtClean="0"/>
              <a:t>quest’ultime le </a:t>
            </a:r>
            <a:r>
              <a:rPr lang="it-IT" b="0" dirty="0"/>
              <a:t>stazioni appaltanti procedono </a:t>
            </a:r>
            <a:r>
              <a:rPr lang="it-IT" b="0" dirty="0" smtClean="0"/>
              <a:t>all'aggiudicazione dei </a:t>
            </a:r>
            <a:r>
              <a:rPr lang="it-IT" b="0" dirty="0"/>
              <a:t>relativi appalti sulla base del criterio dell'offerta economicamente più vantaggiosa oppure del prezzo </a:t>
            </a:r>
            <a:r>
              <a:rPr lang="it-IT" b="0" dirty="0" smtClean="0"/>
              <a:t>più basso </a:t>
            </a:r>
            <a:r>
              <a:rPr lang="it-IT" b="0" dirty="0"/>
              <a:t>ad eccezione delle ipotesi di cui all’articolo 108, comma </a:t>
            </a:r>
            <a:r>
              <a:rPr lang="it-IT" b="0" dirty="0" smtClean="0"/>
              <a:t>2 (ossia </a:t>
            </a:r>
            <a:r>
              <a:rPr lang="it-IT" b="0" dirty="0"/>
              <a:t>nelle ipotesi </a:t>
            </a:r>
            <a:r>
              <a:rPr lang="it-IT" b="0" dirty="0" smtClean="0"/>
              <a:t>in cui vi è l’aggiudicazione esclusivamente </a:t>
            </a:r>
            <a:r>
              <a:rPr lang="it-IT" b="0" dirty="0"/>
              <a:t>sulla base del criterio dell'offerta economicamente più </a:t>
            </a:r>
            <a:r>
              <a:rPr lang="it-IT" b="0" dirty="0" smtClean="0"/>
              <a:t>vantaggiosa individuata </a:t>
            </a:r>
            <a:r>
              <a:rPr lang="it-IT" b="0" dirty="0"/>
              <a:t>sulla base del miglior rapporto </a:t>
            </a:r>
            <a:r>
              <a:rPr lang="it-IT" b="0" dirty="0" smtClean="0"/>
              <a:t>qualità/prezzo).</a:t>
            </a:r>
            <a:endParaRPr lang="it-IT" b="0" dirty="0"/>
          </a:p>
        </p:txBody>
      </p:sp>
      <p:sp>
        <p:nvSpPr>
          <p:cNvPr id="2" name="CasellaDiTesto 1"/>
          <p:cNvSpPr txBox="1"/>
          <p:nvPr/>
        </p:nvSpPr>
        <p:spPr>
          <a:xfrm>
            <a:off x="215008" y="539403"/>
            <a:ext cx="8928992" cy="1077218"/>
          </a:xfrm>
          <a:prstGeom prst="rect">
            <a:avLst/>
          </a:prstGeom>
          <a:noFill/>
        </p:spPr>
        <p:txBody>
          <a:bodyPr wrap="square" rtlCol="0">
            <a:spAutoFit/>
          </a:bodyPr>
          <a:lstStyle/>
          <a:p>
            <a:pPr algn="ctr"/>
            <a:r>
              <a:rPr lang="it-IT" sz="3200" spc="-100" dirty="0">
                <a:solidFill>
                  <a:schemeClr val="tx2"/>
                </a:solidFill>
                <a:latin typeface="+mj-lt"/>
                <a:ea typeface="+mj-ea"/>
                <a:cs typeface="+mj-cs"/>
              </a:rPr>
              <a:t>QUADRO </a:t>
            </a:r>
            <a:r>
              <a:rPr lang="it-IT" sz="3200" spc="-100" dirty="0" smtClean="0">
                <a:solidFill>
                  <a:schemeClr val="tx2"/>
                </a:solidFill>
                <a:latin typeface="+mj-lt"/>
                <a:ea typeface="+mj-ea"/>
                <a:cs typeface="+mj-cs"/>
              </a:rPr>
              <a:t>GENERALE</a:t>
            </a:r>
          </a:p>
          <a:p>
            <a:pPr algn="ctr"/>
            <a:r>
              <a:rPr lang="it-IT" sz="3200" spc="-100" dirty="0" smtClean="0">
                <a:solidFill>
                  <a:schemeClr val="tx2"/>
                </a:solidFill>
                <a:latin typeface="+mj-lt"/>
                <a:ea typeface="+mj-ea"/>
                <a:cs typeface="+mj-cs"/>
              </a:rPr>
              <a:t> </a:t>
            </a:r>
            <a:r>
              <a:rPr lang="it-IT" sz="3200" spc="-100" dirty="0">
                <a:solidFill>
                  <a:schemeClr val="tx2"/>
                </a:solidFill>
                <a:latin typeface="+mj-lt"/>
                <a:ea typeface="+mj-ea"/>
                <a:cs typeface="+mj-cs"/>
              </a:rPr>
              <a:t>PROCEDURE SOTTO SOGLIA</a:t>
            </a:r>
          </a:p>
        </p:txBody>
      </p:sp>
    </p:spTree>
    <p:extLst>
      <p:ext uri="{BB962C8B-B14F-4D97-AF65-F5344CB8AC3E}">
        <p14:creationId xmlns:p14="http://schemas.microsoft.com/office/powerpoint/2010/main" val="23956107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3CF2C1-6A91-15D6-817C-DAD68A7D50F0}"/>
              </a:ext>
            </a:extLst>
          </p:cNvPr>
          <p:cNvSpPr>
            <a:spLocks noGrp="1"/>
          </p:cNvSpPr>
          <p:nvPr>
            <p:ph type="title"/>
          </p:nvPr>
        </p:nvSpPr>
        <p:spPr>
          <a:xfrm>
            <a:off x="1691680" y="374540"/>
            <a:ext cx="5791200" cy="1371600"/>
          </a:xfrm>
        </p:spPr>
        <p:txBody>
          <a:bodyPr/>
          <a:lstStyle/>
          <a:p>
            <a:pPr algn="ctr"/>
            <a:r>
              <a:rPr lang="it-IT" dirty="0"/>
              <a:t>L’INIZIO DELLA PROCEDURA</a:t>
            </a:r>
          </a:p>
        </p:txBody>
      </p:sp>
      <p:sp>
        <p:nvSpPr>
          <p:cNvPr id="3" name="Segnaposto contenuto 2">
            <a:extLst>
              <a:ext uri="{FF2B5EF4-FFF2-40B4-BE49-F238E27FC236}">
                <a16:creationId xmlns:a16="http://schemas.microsoft.com/office/drawing/2014/main" id="{A1C60D37-5B08-45F4-99AB-E2A3D2316B98}"/>
              </a:ext>
            </a:extLst>
          </p:cNvPr>
          <p:cNvSpPr>
            <a:spLocks noGrp="1"/>
          </p:cNvSpPr>
          <p:nvPr>
            <p:ph idx="1"/>
          </p:nvPr>
        </p:nvSpPr>
        <p:spPr/>
        <p:txBody>
          <a:bodyPr/>
          <a:lstStyle/>
          <a:p>
            <a:pPr algn="just"/>
            <a:r>
              <a:rPr lang="it-IT" b="0" dirty="0"/>
              <a:t>La procedura prende avvio con la </a:t>
            </a:r>
            <a:r>
              <a:rPr lang="it-IT" b="0" u="sng" dirty="0"/>
              <a:t>determinazione a contrattare o atto equivalente che contiene l’interesse pubblico da soddisfare</a:t>
            </a:r>
            <a:r>
              <a:rPr lang="it-IT" b="0" dirty="0"/>
              <a:t>, le </a:t>
            </a:r>
            <a:r>
              <a:rPr lang="it-IT" b="0" u="sng" dirty="0"/>
              <a:t>caratteristiche dell’affidamento</a:t>
            </a:r>
            <a:r>
              <a:rPr lang="it-IT" b="0" dirty="0"/>
              <a:t>, </a:t>
            </a:r>
            <a:r>
              <a:rPr lang="it-IT" b="0" u="sng" dirty="0"/>
              <a:t>l’importo massimo stimato</a:t>
            </a:r>
            <a:r>
              <a:rPr lang="it-IT" b="0" dirty="0"/>
              <a:t>, la </a:t>
            </a:r>
            <a:r>
              <a:rPr lang="it-IT" b="0" u="sng" dirty="0"/>
              <a:t>copertura contabile</a:t>
            </a:r>
            <a:r>
              <a:rPr lang="it-IT" b="0" dirty="0"/>
              <a:t>, le </a:t>
            </a:r>
            <a:r>
              <a:rPr lang="it-IT" b="0" u="sng" dirty="0"/>
              <a:t>principali condizioni contrattuali</a:t>
            </a:r>
            <a:r>
              <a:rPr lang="it-IT" b="0" dirty="0"/>
              <a:t> o l’approvazione di apposito </a:t>
            </a:r>
            <a:r>
              <a:rPr lang="it-IT" b="0" u="sng" dirty="0"/>
              <a:t>capitolato speciale</a:t>
            </a:r>
            <a:r>
              <a:rPr lang="it-IT" b="0" dirty="0"/>
              <a:t> alle quali si aggiungono il numero massimo degli operatori che si intendono invitare ed i criteri di selezione degli operatori da invitare.</a:t>
            </a:r>
          </a:p>
        </p:txBody>
      </p:sp>
    </p:spTree>
    <p:extLst>
      <p:ext uri="{BB962C8B-B14F-4D97-AF65-F5344CB8AC3E}">
        <p14:creationId xmlns:p14="http://schemas.microsoft.com/office/powerpoint/2010/main" val="1988530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F78DD5-0F1F-C7EB-15E6-40D073D1D54B}"/>
              </a:ext>
            </a:extLst>
          </p:cNvPr>
          <p:cNvSpPr>
            <a:spLocks noGrp="1"/>
          </p:cNvSpPr>
          <p:nvPr>
            <p:ph type="title"/>
          </p:nvPr>
        </p:nvSpPr>
        <p:spPr>
          <a:xfrm>
            <a:off x="457200" y="152718"/>
            <a:ext cx="8363272" cy="1371600"/>
          </a:xfrm>
        </p:spPr>
        <p:txBody>
          <a:bodyPr>
            <a:normAutofit/>
          </a:bodyPr>
          <a:lstStyle/>
          <a:p>
            <a:pPr algn="ctr"/>
            <a:r>
              <a:rPr lang="it-IT" dirty="0"/>
              <a:t>Differenza tra appalti di lavoro e appalti di servizi</a:t>
            </a:r>
          </a:p>
        </p:txBody>
      </p:sp>
      <p:sp>
        <p:nvSpPr>
          <p:cNvPr id="3" name="Segnaposto contenuto 2">
            <a:extLst>
              <a:ext uri="{FF2B5EF4-FFF2-40B4-BE49-F238E27FC236}">
                <a16:creationId xmlns:a16="http://schemas.microsoft.com/office/drawing/2014/main" id="{BAF38C88-530C-72CE-A796-E73C9A694FA0}"/>
              </a:ext>
            </a:extLst>
          </p:cNvPr>
          <p:cNvSpPr>
            <a:spLocks noGrp="1"/>
          </p:cNvSpPr>
          <p:nvPr>
            <p:ph idx="1"/>
          </p:nvPr>
        </p:nvSpPr>
        <p:spPr>
          <a:xfrm>
            <a:off x="457200" y="1752600"/>
            <a:ext cx="8435280" cy="4952682"/>
          </a:xfrm>
        </p:spPr>
        <p:txBody>
          <a:bodyPr>
            <a:normAutofit fontScale="85000" lnSpcReduction="20000"/>
          </a:bodyPr>
          <a:lstStyle/>
          <a:p>
            <a:pPr algn="just"/>
            <a:r>
              <a:rPr lang="it-IT" b="0" dirty="0"/>
              <a:t>I </a:t>
            </a:r>
            <a:r>
              <a:rPr lang="it-IT" b="0" u="sng" dirty="0"/>
              <a:t>contratti di appalto</a:t>
            </a:r>
            <a:r>
              <a:rPr lang="it-IT" b="0" dirty="0"/>
              <a:t> sono i contratti a titolo oneroso stipulati per iscritto tra uno o più operatori economici e una o più stazioni appaltanti e aventi per oggetto l’esecuzione di lavori, la fornitura di beni o la prestazione di servizi (art. 2, comma 1, lett. b, </a:t>
            </a:r>
            <a:r>
              <a:rPr lang="it-IT" b="0" dirty="0" err="1"/>
              <a:t>all</a:t>
            </a:r>
            <a:r>
              <a:rPr lang="it-IT" b="0" dirty="0"/>
              <a:t>. I.1 del Nuovo Codice);</a:t>
            </a:r>
          </a:p>
          <a:p>
            <a:pPr algn="just"/>
            <a:endParaRPr lang="it-IT" b="0" dirty="0"/>
          </a:p>
          <a:p>
            <a:pPr algn="just"/>
            <a:r>
              <a:rPr lang="it-IT" b="0" dirty="0"/>
              <a:t>Il contratto può essere di:</a:t>
            </a:r>
          </a:p>
          <a:p>
            <a:pPr marL="342900" indent="-342900" algn="just">
              <a:buFont typeface="Arial" panose="020B0604020202020204" pitchFamily="34" charset="0"/>
              <a:buChar char="−"/>
            </a:pPr>
            <a:r>
              <a:rPr lang="it-IT" dirty="0"/>
              <a:t>lavoro</a:t>
            </a:r>
            <a:r>
              <a:rPr lang="it-IT" b="0" dirty="0"/>
              <a:t> quando ha ad oggetto una delle seguenti azioni:</a:t>
            </a:r>
          </a:p>
          <a:p>
            <a:pPr marL="914400" lvl="1" indent="-457200" algn="just">
              <a:buFont typeface="+mj-lt"/>
              <a:buAutoNum type="alphaLcParenR"/>
            </a:pPr>
            <a:r>
              <a:rPr lang="it-IT" dirty="0"/>
              <a:t>l’esecuzione, o la progettazione e l’esecuzione, di lavori relativi alla materia delle costruzioni;</a:t>
            </a:r>
          </a:p>
          <a:p>
            <a:pPr marL="914400" lvl="1" indent="-457200" algn="just">
              <a:buFont typeface="+mj-lt"/>
              <a:buAutoNum type="alphaLcParenR"/>
            </a:pPr>
            <a:r>
              <a:rPr lang="it-IT" dirty="0"/>
              <a:t>l’esecuzione, oppure la progettazione e l’esecuzione di un’opera;</a:t>
            </a:r>
          </a:p>
          <a:p>
            <a:pPr marL="914400" lvl="1" indent="-457200" algn="just">
              <a:buFont typeface="+mj-lt"/>
              <a:buAutoNum type="alphaLcParenR"/>
            </a:pPr>
            <a:r>
              <a:rPr lang="it-IT" dirty="0"/>
              <a:t>la realizzazione, con qualsiasi mezzo, di un’opera corrispondente alle esigenze specificate dall’amministrazione aggiudicatrice che esercita un’influenza determinante sul tipo o sulla progettazione dell’opera;</a:t>
            </a:r>
          </a:p>
          <a:p>
            <a:pPr marL="342900" indent="-342900" algn="just">
              <a:buFont typeface="Arial" panose="020B0604020202020204" pitchFamily="34" charset="0"/>
              <a:buChar char="−"/>
            </a:pPr>
            <a:r>
              <a:rPr lang="it-IT" dirty="0"/>
              <a:t>servizi</a:t>
            </a:r>
            <a:r>
              <a:rPr lang="it-IT" b="0" dirty="0"/>
              <a:t>, quando l’oggetto dell’appalto consiste nella prestazione di servizi diversi da quelli individuati per l’appalto dei lavori;</a:t>
            </a:r>
          </a:p>
          <a:p>
            <a:pPr marL="342900" indent="-342900" algn="just">
              <a:buFont typeface="Arial" panose="020B0604020202020204" pitchFamily="34" charset="0"/>
              <a:buChar char="−"/>
            </a:pPr>
            <a:r>
              <a:rPr lang="it-IT" dirty="0"/>
              <a:t>forniture</a:t>
            </a:r>
            <a:r>
              <a:rPr lang="it-IT" b="0" dirty="0"/>
              <a:t>, quando il contratto consiste nell’acquisto, nella locazione finanziaria, nella locazione o nell’acquisto con riscatto, con o senza opzione per l’acquisto, di prodotti. Un appalto di forniture può includere, a titolo accessorio, lavori di posa in opera o di istallazione.</a:t>
            </a:r>
          </a:p>
          <a:p>
            <a:pPr marL="457200" indent="-457200">
              <a:buFont typeface="Arial" panose="020B0604020202020204" pitchFamily="34" charset="0"/>
              <a:buChar char="−"/>
            </a:pPr>
            <a:endParaRPr lang="it-IT" dirty="0"/>
          </a:p>
        </p:txBody>
      </p:sp>
    </p:spTree>
    <p:extLst>
      <p:ext uri="{BB962C8B-B14F-4D97-AF65-F5344CB8AC3E}">
        <p14:creationId xmlns:p14="http://schemas.microsoft.com/office/powerpoint/2010/main" val="12530412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3CCC59-AD5D-C04E-D95F-418D439A4501}"/>
              </a:ext>
            </a:extLst>
          </p:cNvPr>
          <p:cNvSpPr>
            <a:spLocks noGrp="1"/>
          </p:cNvSpPr>
          <p:nvPr>
            <p:ph type="title"/>
          </p:nvPr>
        </p:nvSpPr>
        <p:spPr>
          <a:xfrm>
            <a:off x="1475656" y="188640"/>
            <a:ext cx="5791200" cy="1371600"/>
          </a:xfrm>
        </p:spPr>
        <p:txBody>
          <a:bodyPr/>
          <a:lstStyle/>
          <a:p>
            <a:pPr algn="ctr"/>
            <a:r>
              <a:rPr lang="it-IT" dirty="0"/>
              <a:t>LA SELEZIONE DEGLI OPERATORI</a:t>
            </a:r>
          </a:p>
        </p:txBody>
      </p:sp>
      <p:sp>
        <p:nvSpPr>
          <p:cNvPr id="3" name="Segnaposto contenuto 2">
            <a:extLst>
              <a:ext uri="{FF2B5EF4-FFF2-40B4-BE49-F238E27FC236}">
                <a16:creationId xmlns:a16="http://schemas.microsoft.com/office/drawing/2014/main" id="{300A5C9A-3D2C-7955-3638-BBDBCE5F385B}"/>
              </a:ext>
            </a:extLst>
          </p:cNvPr>
          <p:cNvSpPr>
            <a:spLocks noGrp="1"/>
          </p:cNvSpPr>
          <p:nvPr>
            <p:ph idx="1"/>
          </p:nvPr>
        </p:nvSpPr>
        <p:spPr/>
        <p:txBody>
          <a:bodyPr/>
          <a:lstStyle/>
          <a:p>
            <a:pPr algn="just"/>
            <a:r>
              <a:rPr lang="it-IT" b="0" dirty="0"/>
              <a:t>Giova precisare che diversamente da quanto previsto dal </a:t>
            </a:r>
            <a:r>
              <a:rPr lang="it-IT" b="0" dirty="0" err="1"/>
              <a:t>D.Lgs</a:t>
            </a:r>
            <a:r>
              <a:rPr lang="it-IT" b="0" dirty="0"/>
              <a:t> n. 50/2016, per la selezione degli operatori da invitare alle procedure negoziate, le stazioni appaltanti </a:t>
            </a:r>
            <a:r>
              <a:rPr lang="it-IT" b="0" u="sng" dirty="0"/>
              <a:t>non</a:t>
            </a:r>
            <a:r>
              <a:rPr lang="it-IT" b="0" dirty="0"/>
              <a:t> possono utilizzare il sorteggio o altro metodo di estrazione casuale dei nominativi, se non in presenza di situazioni particolari e specificamente motivate, nei casi in cui non risulti praticabile nessun altro metodo di selezione degli operatori. Le stazioni appaltanti pubblicano sul proprio sito istituzionale i nominativi degli operatori consultati nell’ambito di tali procedure.</a:t>
            </a:r>
          </a:p>
        </p:txBody>
      </p:sp>
    </p:spTree>
    <p:extLst>
      <p:ext uri="{BB962C8B-B14F-4D97-AF65-F5344CB8AC3E}">
        <p14:creationId xmlns:p14="http://schemas.microsoft.com/office/powerpoint/2010/main" val="11766389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E876E1-9102-CD94-B4C6-62102F0C8239}"/>
              </a:ext>
            </a:extLst>
          </p:cNvPr>
          <p:cNvSpPr>
            <a:spLocks noGrp="1"/>
          </p:cNvSpPr>
          <p:nvPr>
            <p:ph type="title"/>
          </p:nvPr>
        </p:nvSpPr>
        <p:spPr>
          <a:xfrm>
            <a:off x="1371600" y="365747"/>
            <a:ext cx="5791200" cy="1371600"/>
          </a:xfrm>
        </p:spPr>
        <p:txBody>
          <a:bodyPr>
            <a:normAutofit fontScale="90000"/>
          </a:bodyPr>
          <a:lstStyle/>
          <a:p>
            <a:pPr algn="ctr"/>
            <a:r>
              <a:rPr lang="it-IT" dirty="0"/>
              <a:t>LE INDAGINI DI MERCATO E GLI ELENCHI DI OPERATORI</a:t>
            </a:r>
          </a:p>
        </p:txBody>
      </p:sp>
      <p:sp>
        <p:nvSpPr>
          <p:cNvPr id="3" name="Segnaposto contenuto 2">
            <a:extLst>
              <a:ext uri="{FF2B5EF4-FFF2-40B4-BE49-F238E27FC236}">
                <a16:creationId xmlns:a16="http://schemas.microsoft.com/office/drawing/2014/main" id="{44218975-3FBD-ABD3-C56A-1524A0A3CF70}"/>
              </a:ext>
            </a:extLst>
          </p:cNvPr>
          <p:cNvSpPr>
            <a:spLocks noGrp="1"/>
          </p:cNvSpPr>
          <p:nvPr>
            <p:ph idx="1"/>
          </p:nvPr>
        </p:nvSpPr>
        <p:spPr/>
        <p:txBody>
          <a:bodyPr>
            <a:normAutofit fontScale="92500" lnSpcReduction="10000"/>
          </a:bodyPr>
          <a:lstStyle/>
          <a:p>
            <a:pPr algn="just"/>
            <a:r>
              <a:rPr lang="it-IT" b="0" dirty="0"/>
              <a:t>Gli operatori economici da invitare alle procedure negoziate devono essere individuati in base a </a:t>
            </a:r>
            <a:r>
              <a:rPr lang="it-IT" b="0" u="sng" dirty="0"/>
              <a:t>indagini di mercato o tramite elenchi di operatori economici</a:t>
            </a:r>
            <a:r>
              <a:rPr lang="it-IT" b="0" dirty="0"/>
              <a:t>. </a:t>
            </a:r>
          </a:p>
          <a:p>
            <a:pPr algn="just"/>
            <a:r>
              <a:rPr lang="it-IT" b="0" dirty="0"/>
              <a:t>Gli elenchi e le indagini di mercato sono gestiti con le modalità previste nell’allegato II.1 del nuovo Codice dei contratti. </a:t>
            </a:r>
          </a:p>
          <a:p>
            <a:pPr algn="just"/>
            <a:r>
              <a:rPr lang="it-IT" b="0" dirty="0"/>
              <a:t>Per quanto riguarda le indagini di mercato, queste sono preordinate, attraverso un’esplorazione trasparente e tracciabile del mercato, ad individuare gli operatori economici interessati a partecipare alla procedura. Tale fase non ingenera alcun interesse o diritto negli operatori economici al successivo invito.</a:t>
            </a:r>
          </a:p>
          <a:p>
            <a:pPr algn="just"/>
            <a:r>
              <a:rPr lang="it-IT" b="0" dirty="0"/>
              <a:t>La stazione appaltante deve assicurare un’idonea pubblicità all’attività di esplorazione scegliendo in ragione della tipologia del contratto, del settore di mercato e della numerosità di operatori economici presenti sul mercato.</a:t>
            </a:r>
          </a:p>
        </p:txBody>
      </p:sp>
    </p:spTree>
    <p:extLst>
      <p:ext uri="{BB962C8B-B14F-4D97-AF65-F5344CB8AC3E}">
        <p14:creationId xmlns:p14="http://schemas.microsoft.com/office/powerpoint/2010/main" val="38970739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7E75D4-8F71-DD9C-A8FF-E2C4C86D1FFF}"/>
              </a:ext>
            </a:extLst>
          </p:cNvPr>
          <p:cNvSpPr>
            <a:spLocks noGrp="1"/>
          </p:cNvSpPr>
          <p:nvPr>
            <p:ph type="title"/>
          </p:nvPr>
        </p:nvSpPr>
        <p:spPr>
          <a:xfrm>
            <a:off x="1547664" y="188640"/>
            <a:ext cx="5791200" cy="1371600"/>
          </a:xfrm>
        </p:spPr>
        <p:txBody>
          <a:bodyPr/>
          <a:lstStyle/>
          <a:p>
            <a:pPr algn="ctr"/>
            <a:r>
              <a:rPr lang="it-IT" dirty="0"/>
              <a:t>LE GARANZIE</a:t>
            </a:r>
          </a:p>
        </p:txBody>
      </p:sp>
      <p:sp>
        <p:nvSpPr>
          <p:cNvPr id="3" name="Segnaposto contenuto 2">
            <a:extLst>
              <a:ext uri="{FF2B5EF4-FFF2-40B4-BE49-F238E27FC236}">
                <a16:creationId xmlns:a16="http://schemas.microsoft.com/office/drawing/2014/main" id="{704A6C9B-1A6E-D9D7-7829-92260BBB4A53}"/>
              </a:ext>
            </a:extLst>
          </p:cNvPr>
          <p:cNvSpPr>
            <a:spLocks noGrp="1"/>
          </p:cNvSpPr>
          <p:nvPr>
            <p:ph idx="1"/>
          </p:nvPr>
        </p:nvSpPr>
        <p:spPr/>
        <p:txBody>
          <a:bodyPr>
            <a:normAutofit fontScale="92500" lnSpcReduction="10000"/>
          </a:bodyPr>
          <a:lstStyle/>
          <a:p>
            <a:pPr algn="just"/>
            <a:r>
              <a:rPr lang="it-IT" b="0" dirty="0"/>
              <a:t>Nelle procedure di affidamento di importi inferiori alle soglie europee, la stazione appaltante </a:t>
            </a:r>
            <a:r>
              <a:rPr lang="it-IT" b="0" u="sng" dirty="0"/>
              <a:t>non</a:t>
            </a:r>
            <a:r>
              <a:rPr lang="it-IT" b="0" dirty="0"/>
              <a:t> richiede le garanzie provvisorie di cui all’articolo 106 salvo che, nelle procedure di cui alle lettere c), d) ed e), ovvero le procedure negoziate senza pubblicazione di bando, la stazione appaltante lo ritenga necessario in considerazione della tipologia e specificità della singola procedura o ricorrano particolari esigenze che ne giustifichino la richiesta;</a:t>
            </a:r>
          </a:p>
          <a:p>
            <a:pPr algn="just"/>
            <a:r>
              <a:rPr lang="it-IT" b="0" dirty="0"/>
              <a:t>Le esigenze particolari sono indicate nella determinazione a contrarre oppure o in altro atto equivalente. In questi casi l’ammontare della garanzia provvisoria non può superare l’1% dell’importo oggetto di affidamento. In casi debitamente motivati è facoltà della stazione appaltante non richiedere la garanzia definitiva per l’esecuzione dei contratti di importo inferiore alle soglie europee. Quando la garanzia definitiva è richiesta il valore è pari al 5% dell’importo contrattuale.</a:t>
            </a:r>
          </a:p>
        </p:txBody>
      </p:sp>
    </p:spTree>
    <p:extLst>
      <p:ext uri="{BB962C8B-B14F-4D97-AF65-F5344CB8AC3E}">
        <p14:creationId xmlns:p14="http://schemas.microsoft.com/office/powerpoint/2010/main" val="30683367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4D34D8-CD49-F19C-FFDD-60C02E20C65F}"/>
              </a:ext>
            </a:extLst>
          </p:cNvPr>
          <p:cNvSpPr>
            <a:spLocks noGrp="1"/>
          </p:cNvSpPr>
          <p:nvPr>
            <p:ph type="title"/>
          </p:nvPr>
        </p:nvSpPr>
        <p:spPr>
          <a:xfrm>
            <a:off x="1371600" y="381000"/>
            <a:ext cx="5791200" cy="1371600"/>
          </a:xfrm>
        </p:spPr>
        <p:txBody>
          <a:bodyPr/>
          <a:lstStyle/>
          <a:p>
            <a:pPr algn="ctr"/>
            <a:r>
              <a:rPr lang="it-IT" dirty="0"/>
              <a:t>L’AGGIUDICAZIONE</a:t>
            </a:r>
          </a:p>
        </p:txBody>
      </p:sp>
      <p:sp>
        <p:nvSpPr>
          <p:cNvPr id="3" name="Segnaposto contenuto 2">
            <a:extLst>
              <a:ext uri="{FF2B5EF4-FFF2-40B4-BE49-F238E27FC236}">
                <a16:creationId xmlns:a16="http://schemas.microsoft.com/office/drawing/2014/main" id="{C669630A-A20B-7DC5-243A-6BF50BFC9752}"/>
              </a:ext>
            </a:extLst>
          </p:cNvPr>
          <p:cNvSpPr>
            <a:spLocks noGrp="1"/>
          </p:cNvSpPr>
          <p:nvPr>
            <p:ph idx="1"/>
          </p:nvPr>
        </p:nvSpPr>
        <p:spPr/>
        <p:txBody>
          <a:bodyPr>
            <a:normAutofit lnSpcReduction="10000"/>
          </a:bodyPr>
          <a:lstStyle/>
          <a:p>
            <a:pPr algn="just"/>
            <a:r>
              <a:rPr lang="it-IT" b="0" dirty="0"/>
              <a:t>Dopo la verifica dei requisiti dell’aggiudicatario la stazione appaltante può sempre procedere all’esecuzione anticipata del contratto. </a:t>
            </a:r>
          </a:p>
          <a:p>
            <a:pPr algn="just"/>
            <a:r>
              <a:rPr lang="it-IT" b="0" dirty="0"/>
              <a:t>Nel caso di </a:t>
            </a:r>
            <a:r>
              <a:rPr lang="it-IT" b="0" u="sng" dirty="0"/>
              <a:t>mancata stipulazione </a:t>
            </a:r>
            <a:r>
              <a:rPr lang="it-IT" b="0" dirty="0"/>
              <a:t>l’aggiudicatario ha diritto al rimborso delle spese sostenute per l’esecuzione dei lavori ordinati dal direttore dei lavori e, nel caso di servizi e forniture, per le prestazioni eseguite su ordine del direttore dell’esecuzione.</a:t>
            </a:r>
          </a:p>
          <a:p>
            <a:pPr algn="just"/>
            <a:r>
              <a:rPr lang="it-IT" b="0" dirty="0"/>
              <a:t>La stipulazione del contratto avviene entro trenta giorni dall’aggiudicazione e </a:t>
            </a:r>
            <a:r>
              <a:rPr lang="it-IT" b="0" u="sng" dirty="0"/>
              <a:t>i termini dilatori previsti dall’articolo 18, commi 3 e 4, non si applicano</a:t>
            </a:r>
            <a:r>
              <a:rPr lang="it-IT" b="0" dirty="0"/>
              <a:t>, ovvero il contratto può essere stipulato prima di 35 trentacinque giorni dall’invio dell’ultima delle comunicazioni del provvedimento di aggiudicazione così come può essere stipulato se è proposto ricorso avverso l’aggiudicazione con contestuale domanda cautelare.</a:t>
            </a:r>
          </a:p>
        </p:txBody>
      </p:sp>
    </p:spTree>
    <p:extLst>
      <p:ext uri="{BB962C8B-B14F-4D97-AF65-F5344CB8AC3E}">
        <p14:creationId xmlns:p14="http://schemas.microsoft.com/office/powerpoint/2010/main" val="37503880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81E145-C677-778A-4712-D2802E26740A}"/>
              </a:ext>
            </a:extLst>
          </p:cNvPr>
          <p:cNvSpPr>
            <a:spLocks noGrp="1"/>
          </p:cNvSpPr>
          <p:nvPr>
            <p:ph type="title"/>
          </p:nvPr>
        </p:nvSpPr>
        <p:spPr>
          <a:xfrm>
            <a:off x="464080" y="1124744"/>
            <a:ext cx="8229600" cy="990600"/>
          </a:xfrm>
        </p:spPr>
        <p:txBody>
          <a:bodyPr>
            <a:normAutofit fontScale="90000"/>
          </a:bodyPr>
          <a:lstStyle/>
          <a:p>
            <a:pPr algn="ctr"/>
            <a:r>
              <a:rPr lang="it-IT" dirty="0"/>
              <a:t>LA PROCEDURA DI EVIDENZA PUBBLICA</a:t>
            </a:r>
          </a:p>
        </p:txBody>
      </p:sp>
      <p:sp>
        <p:nvSpPr>
          <p:cNvPr id="3" name="Segnaposto contenuto 2">
            <a:extLst>
              <a:ext uri="{FF2B5EF4-FFF2-40B4-BE49-F238E27FC236}">
                <a16:creationId xmlns:a16="http://schemas.microsoft.com/office/drawing/2014/main" id="{A40544ED-0E86-7536-7FDE-1546B1D68A7B}"/>
              </a:ext>
            </a:extLst>
          </p:cNvPr>
          <p:cNvSpPr>
            <a:spLocks noGrp="1"/>
          </p:cNvSpPr>
          <p:nvPr>
            <p:ph idx="1"/>
          </p:nvPr>
        </p:nvSpPr>
        <p:spPr>
          <a:xfrm>
            <a:off x="464080" y="2564904"/>
            <a:ext cx="8229600" cy="4876800"/>
          </a:xfrm>
        </p:spPr>
        <p:txBody>
          <a:bodyPr/>
          <a:lstStyle/>
          <a:p>
            <a:pPr algn="just"/>
            <a:r>
              <a:rPr lang="it-IT" b="0" dirty="0"/>
              <a:t>Questa procedura si applica per gli appalti nei settori ordinari ed alle concessioni nonché per l’affidamento dei contratti di lavoro, servizi e forniture di importo inferiore alle soglie europee (c.d. sotto soglia).</a:t>
            </a:r>
          </a:p>
        </p:txBody>
      </p:sp>
    </p:spTree>
    <p:extLst>
      <p:ext uri="{BB962C8B-B14F-4D97-AF65-F5344CB8AC3E}">
        <p14:creationId xmlns:p14="http://schemas.microsoft.com/office/powerpoint/2010/main" val="13306894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8B42E1-062B-FE4B-06E1-394BAAD2362B}"/>
              </a:ext>
            </a:extLst>
          </p:cNvPr>
          <p:cNvSpPr>
            <a:spLocks noGrp="1"/>
          </p:cNvSpPr>
          <p:nvPr>
            <p:ph type="title"/>
          </p:nvPr>
        </p:nvSpPr>
        <p:spPr>
          <a:xfrm>
            <a:off x="1691680" y="260648"/>
            <a:ext cx="5791200" cy="1371600"/>
          </a:xfrm>
        </p:spPr>
        <p:txBody>
          <a:bodyPr>
            <a:normAutofit fontScale="90000"/>
          </a:bodyPr>
          <a:lstStyle/>
          <a:p>
            <a:pPr algn="ctr"/>
            <a:r>
              <a:rPr lang="it-IT" dirty="0"/>
              <a:t>LA DETERMINA O </a:t>
            </a:r>
            <a:r>
              <a:rPr lang="it-IT" dirty="0" smtClean="0"/>
              <a:t>DELIBERA  </a:t>
            </a:r>
            <a:r>
              <a:rPr lang="it-IT" dirty="0"/>
              <a:t>A CONTRARRE</a:t>
            </a:r>
          </a:p>
        </p:txBody>
      </p:sp>
      <p:sp>
        <p:nvSpPr>
          <p:cNvPr id="3" name="Segnaposto contenuto 2">
            <a:extLst>
              <a:ext uri="{FF2B5EF4-FFF2-40B4-BE49-F238E27FC236}">
                <a16:creationId xmlns:a16="http://schemas.microsoft.com/office/drawing/2014/main" id="{BF589B83-947B-02E8-91DA-D72EB77DF8AB}"/>
              </a:ext>
            </a:extLst>
          </p:cNvPr>
          <p:cNvSpPr>
            <a:spLocks noGrp="1"/>
          </p:cNvSpPr>
          <p:nvPr>
            <p:ph idx="1"/>
          </p:nvPr>
        </p:nvSpPr>
        <p:spPr/>
        <p:txBody>
          <a:bodyPr/>
          <a:lstStyle/>
          <a:p>
            <a:pPr algn="just"/>
            <a:r>
              <a:rPr lang="it-IT" b="0" dirty="0"/>
              <a:t>Prima dell’avvio delle procedure di affidamento dei contratti pubblici le stazioni appaltanti e gli enti concedenti, con apposito atto, adottano la decisione di contrarre (c.d. delibera o determina a contrarre) individuando gli elementi essenziali del contratto e i criteri di selezione degli operatori economici e delle offerte.</a:t>
            </a:r>
          </a:p>
          <a:p>
            <a:pPr algn="just"/>
            <a:endParaRPr lang="it-IT" b="0" dirty="0"/>
          </a:p>
          <a:p>
            <a:pPr algn="just"/>
            <a:r>
              <a:rPr lang="it-IT" b="0" dirty="0"/>
              <a:t>In caso di affidamento diretto, l’atto individua l’oggetto, l’importo e il contraente, unitamente alle ragioni della sua scelta, ai requisiti di carattere generale e, se necessari, a quelli inerenti alla capacità economico-finanziaria e tecnico-professionale.</a:t>
            </a:r>
          </a:p>
        </p:txBody>
      </p:sp>
    </p:spTree>
    <p:extLst>
      <p:ext uri="{BB962C8B-B14F-4D97-AF65-F5344CB8AC3E}">
        <p14:creationId xmlns:p14="http://schemas.microsoft.com/office/powerpoint/2010/main" val="39517008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0A6CA4-EF65-3DCE-C537-72F6880C05DC}"/>
              </a:ext>
            </a:extLst>
          </p:cNvPr>
          <p:cNvSpPr>
            <a:spLocks noGrp="1"/>
          </p:cNvSpPr>
          <p:nvPr>
            <p:ph type="title"/>
          </p:nvPr>
        </p:nvSpPr>
        <p:spPr/>
        <p:txBody>
          <a:bodyPr>
            <a:normAutofit fontScale="90000"/>
          </a:bodyPr>
          <a:lstStyle/>
          <a:p>
            <a:pPr algn="ctr"/>
            <a:r>
              <a:rPr lang="it-IT" dirty="0"/>
              <a:t>TERMINI DI CONCLUSIONE DELLE PROCEDURE</a:t>
            </a:r>
          </a:p>
        </p:txBody>
      </p:sp>
      <p:sp>
        <p:nvSpPr>
          <p:cNvPr id="3" name="Segnaposto contenuto 2">
            <a:extLst>
              <a:ext uri="{FF2B5EF4-FFF2-40B4-BE49-F238E27FC236}">
                <a16:creationId xmlns:a16="http://schemas.microsoft.com/office/drawing/2014/main" id="{DAC97F5E-CBB1-8213-9D2E-714951830CAC}"/>
              </a:ext>
            </a:extLst>
          </p:cNvPr>
          <p:cNvSpPr>
            <a:spLocks noGrp="1"/>
          </p:cNvSpPr>
          <p:nvPr>
            <p:ph idx="1"/>
          </p:nvPr>
        </p:nvSpPr>
        <p:spPr>
          <a:xfrm>
            <a:off x="457200" y="1600200"/>
            <a:ext cx="4402832" cy="4876800"/>
          </a:xfrm>
        </p:spPr>
        <p:txBody>
          <a:bodyPr>
            <a:normAutofit/>
          </a:bodyPr>
          <a:lstStyle/>
          <a:p>
            <a:pPr algn="just"/>
            <a:r>
              <a:rPr lang="it-IT" b="0" dirty="0"/>
              <a:t>Una novità del nuovo Codice è la previsione di precisi </a:t>
            </a:r>
            <a:r>
              <a:rPr lang="it-IT" b="0" u="sng" dirty="0"/>
              <a:t>termini entro cui </a:t>
            </a:r>
            <a:r>
              <a:rPr lang="it-IT" b="0" dirty="0"/>
              <a:t>le stazioni appaltanti e gli enti concedenti </a:t>
            </a:r>
            <a:r>
              <a:rPr lang="it-IT" b="0" u="sng" dirty="0"/>
              <a:t>devono concludere le procedure di selezione</a:t>
            </a:r>
            <a:r>
              <a:rPr lang="it-IT" b="0" dirty="0"/>
              <a:t>;</a:t>
            </a:r>
          </a:p>
          <a:p>
            <a:pPr algn="just"/>
            <a:r>
              <a:rPr lang="it-IT" b="0" dirty="0"/>
              <a:t>Essi sono indicati nell’allegato I.3;</a:t>
            </a:r>
          </a:p>
          <a:p>
            <a:pPr algn="just"/>
            <a:r>
              <a:rPr lang="it-IT" b="0" dirty="0"/>
              <a:t>Il superamento dei termini costituisce </a:t>
            </a:r>
            <a:r>
              <a:rPr lang="it-IT" b="0" u="sng" dirty="0"/>
              <a:t>silenzio inadempimento</a:t>
            </a:r>
            <a:r>
              <a:rPr lang="it-IT" b="0" dirty="0"/>
              <a:t> e rileva anche al fine della verifica del rispetto del </a:t>
            </a:r>
            <a:r>
              <a:rPr lang="it-IT" b="0" u="sng" dirty="0"/>
              <a:t>dovere di buona fede</a:t>
            </a:r>
            <a:r>
              <a:rPr lang="it-IT" b="0" dirty="0"/>
              <a:t>, anche in pendenza di contenzioso, e del connesso principio di tutela dell’affidamento del concorrente</a:t>
            </a:r>
            <a:r>
              <a:rPr lang="it-IT" dirty="0"/>
              <a:t>.</a:t>
            </a:r>
          </a:p>
        </p:txBody>
      </p:sp>
      <p:sp>
        <p:nvSpPr>
          <p:cNvPr id="4" name="Rettangolo 3"/>
          <p:cNvSpPr/>
          <p:nvPr/>
        </p:nvSpPr>
        <p:spPr>
          <a:xfrm>
            <a:off x="5076056" y="1556792"/>
            <a:ext cx="3888432" cy="288032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250" dirty="0" smtClean="0">
                <a:solidFill>
                  <a:schemeClr val="tx1"/>
                </a:solidFill>
              </a:rPr>
              <a:t>1. I termini per la conclusione delle gare condotte secondo il </a:t>
            </a:r>
            <a:r>
              <a:rPr lang="it-IT" sz="1250" dirty="0">
                <a:solidFill>
                  <a:schemeClr val="tx1"/>
                </a:solidFill>
              </a:rPr>
              <a:t>criterio dell’offerta economicamente più vantaggiosa basato sul miglior rapporto tra qualità e prezzo o sul costo del ciclo di </a:t>
            </a:r>
            <a:r>
              <a:rPr lang="it-IT" sz="1250" dirty="0" smtClean="0">
                <a:solidFill>
                  <a:schemeClr val="tx1"/>
                </a:solidFill>
              </a:rPr>
              <a:t>vita sono:</a:t>
            </a:r>
          </a:p>
          <a:p>
            <a:pPr marL="800100" lvl="1" indent="-342900" algn="just">
              <a:buFont typeface="+mj-lt"/>
              <a:buAutoNum type="alphaLcParenR"/>
            </a:pPr>
            <a:r>
              <a:rPr lang="it-IT" sz="1250" dirty="0" smtClean="0">
                <a:solidFill>
                  <a:schemeClr val="tx1"/>
                </a:solidFill>
              </a:rPr>
              <a:t>procedura aperta: nove mesi;</a:t>
            </a:r>
          </a:p>
          <a:p>
            <a:pPr marL="800100" lvl="1" indent="-342900" algn="just">
              <a:buFont typeface="+mj-lt"/>
              <a:buAutoNum type="alphaLcParenR"/>
            </a:pPr>
            <a:r>
              <a:rPr lang="it-IT" sz="1250" dirty="0" smtClean="0">
                <a:solidFill>
                  <a:schemeClr val="tx1"/>
                </a:solidFill>
              </a:rPr>
              <a:t>procedura ristretta: dieci mesi;</a:t>
            </a:r>
          </a:p>
          <a:p>
            <a:pPr marL="800100" lvl="1" indent="-342900" algn="just">
              <a:buFont typeface="+mj-lt"/>
              <a:buAutoNum type="alphaLcParenR"/>
            </a:pPr>
            <a:r>
              <a:rPr lang="it-IT" sz="1250" dirty="0" smtClean="0">
                <a:solidFill>
                  <a:schemeClr val="tx1"/>
                </a:solidFill>
              </a:rPr>
              <a:t>procedura competitiva con negoziazione: sette mesi;</a:t>
            </a:r>
          </a:p>
          <a:p>
            <a:pPr marL="800100" lvl="1" indent="-342900" algn="just">
              <a:buFont typeface="+mj-lt"/>
              <a:buAutoNum type="alphaLcParenR"/>
            </a:pPr>
            <a:r>
              <a:rPr lang="it-IT" sz="1250" dirty="0" smtClean="0">
                <a:solidFill>
                  <a:schemeClr val="tx1"/>
                </a:solidFill>
              </a:rPr>
              <a:t>procedura negoziata senza previa pubblicazione di un bando di gara: quattro mesi;</a:t>
            </a:r>
          </a:p>
          <a:p>
            <a:pPr marL="800100" lvl="1" indent="-342900" algn="just">
              <a:buFont typeface="+mj-lt"/>
              <a:buAutoNum type="alphaLcParenR"/>
            </a:pPr>
            <a:r>
              <a:rPr lang="it-IT" sz="1250" dirty="0" smtClean="0">
                <a:solidFill>
                  <a:schemeClr val="tx1"/>
                </a:solidFill>
              </a:rPr>
              <a:t>dialogo competitivo: sette mesi;</a:t>
            </a:r>
          </a:p>
          <a:p>
            <a:pPr marL="800100" lvl="1" indent="-342900" algn="just">
              <a:buFont typeface="+mj-lt"/>
              <a:buAutoNum type="alphaLcParenR"/>
            </a:pPr>
            <a:r>
              <a:rPr lang="it-IT" sz="1250" dirty="0" smtClean="0">
                <a:solidFill>
                  <a:schemeClr val="tx1"/>
                </a:solidFill>
              </a:rPr>
              <a:t>partenariato per l’innovazione: nove mesi.</a:t>
            </a:r>
          </a:p>
        </p:txBody>
      </p:sp>
      <p:cxnSp>
        <p:nvCxnSpPr>
          <p:cNvPr id="6" name="Connettore 2 5"/>
          <p:cNvCxnSpPr/>
          <p:nvPr/>
        </p:nvCxnSpPr>
        <p:spPr>
          <a:xfrm>
            <a:off x="1115616" y="3717032"/>
            <a:ext cx="39604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Rettangolo 6"/>
          <p:cNvSpPr/>
          <p:nvPr/>
        </p:nvSpPr>
        <p:spPr>
          <a:xfrm>
            <a:off x="5076056" y="4653136"/>
            <a:ext cx="3888432" cy="208823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250" dirty="0" smtClean="0">
                <a:solidFill>
                  <a:schemeClr val="tx1"/>
                </a:solidFill>
              </a:rPr>
              <a:t>2. I </a:t>
            </a:r>
            <a:r>
              <a:rPr lang="it-IT" sz="1250" dirty="0">
                <a:solidFill>
                  <a:schemeClr val="tx1"/>
                </a:solidFill>
              </a:rPr>
              <a:t>termini per la conclusione delle gare condotte secondo il criterio del minor prezzo sono i seguenti:</a:t>
            </a:r>
          </a:p>
          <a:p>
            <a:pPr marL="800100" lvl="1" indent="-342900" algn="just">
              <a:buFont typeface="+mj-lt"/>
              <a:buAutoNum type="alphaLcParenR"/>
            </a:pPr>
            <a:r>
              <a:rPr lang="it-IT" sz="1250" dirty="0">
                <a:solidFill>
                  <a:schemeClr val="tx1"/>
                </a:solidFill>
              </a:rPr>
              <a:t>procedura aperta: cinque mesi;</a:t>
            </a:r>
          </a:p>
          <a:p>
            <a:pPr marL="800100" lvl="1" indent="-342900" algn="just">
              <a:buFont typeface="+mj-lt"/>
              <a:buAutoNum type="alphaLcParenR"/>
            </a:pPr>
            <a:r>
              <a:rPr lang="it-IT" sz="1250" dirty="0">
                <a:solidFill>
                  <a:schemeClr val="tx1"/>
                </a:solidFill>
              </a:rPr>
              <a:t>procedura ristretta: sei mesi;</a:t>
            </a:r>
          </a:p>
          <a:p>
            <a:pPr marL="800100" lvl="1" indent="-342900" algn="just">
              <a:buFont typeface="+mj-lt"/>
              <a:buAutoNum type="alphaLcParenR"/>
            </a:pPr>
            <a:r>
              <a:rPr lang="it-IT" sz="1250" dirty="0">
                <a:solidFill>
                  <a:schemeClr val="tx1"/>
                </a:solidFill>
              </a:rPr>
              <a:t>procedura competitiva con negoziazione: quattro mesi;</a:t>
            </a:r>
          </a:p>
          <a:p>
            <a:pPr marL="800100" lvl="1" indent="-342900" algn="just">
              <a:buFont typeface="+mj-lt"/>
              <a:buAutoNum type="alphaLcParenR"/>
            </a:pPr>
            <a:r>
              <a:rPr lang="it-IT" sz="1250" dirty="0">
                <a:solidFill>
                  <a:schemeClr val="tx1"/>
                </a:solidFill>
              </a:rPr>
              <a:t>procedura negoziata senza previa pubblicazione di un bando di gara: tre mesi.</a:t>
            </a:r>
          </a:p>
        </p:txBody>
      </p:sp>
      <p:cxnSp>
        <p:nvCxnSpPr>
          <p:cNvPr id="9" name="Connettore 2 8"/>
          <p:cNvCxnSpPr>
            <a:stCxn id="4" idx="2"/>
            <a:endCxn id="7" idx="0"/>
          </p:cNvCxnSpPr>
          <p:nvPr/>
        </p:nvCxnSpPr>
        <p:spPr>
          <a:xfrm>
            <a:off x="7020272" y="4437112"/>
            <a:ext cx="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73554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0B0C7B-3041-9FAD-1C01-2D61DBC7DE73}"/>
              </a:ext>
            </a:extLst>
          </p:cNvPr>
          <p:cNvSpPr>
            <a:spLocks noGrp="1"/>
          </p:cNvSpPr>
          <p:nvPr>
            <p:ph type="title"/>
          </p:nvPr>
        </p:nvSpPr>
        <p:spPr/>
        <p:txBody>
          <a:bodyPr>
            <a:normAutofit/>
          </a:bodyPr>
          <a:lstStyle/>
          <a:p>
            <a:pPr algn="ctr"/>
            <a:r>
              <a:rPr lang="it-IT" dirty="0"/>
              <a:t>DOCUMENTI DI GARA </a:t>
            </a:r>
          </a:p>
        </p:txBody>
      </p:sp>
      <p:sp>
        <p:nvSpPr>
          <p:cNvPr id="3" name="Segnaposto contenuto 2">
            <a:extLst>
              <a:ext uri="{FF2B5EF4-FFF2-40B4-BE49-F238E27FC236}">
                <a16:creationId xmlns:a16="http://schemas.microsoft.com/office/drawing/2014/main" id="{0E2E2AFC-DD2E-97ED-FC7C-F991D0AE1D1D}"/>
              </a:ext>
            </a:extLst>
          </p:cNvPr>
          <p:cNvSpPr>
            <a:spLocks noGrp="1"/>
          </p:cNvSpPr>
          <p:nvPr>
            <p:ph idx="1"/>
          </p:nvPr>
        </p:nvSpPr>
        <p:spPr/>
        <p:txBody>
          <a:bodyPr>
            <a:normAutofit fontScale="92500" lnSpcReduction="10000"/>
          </a:bodyPr>
          <a:lstStyle/>
          <a:p>
            <a:pPr algn="just"/>
            <a:r>
              <a:rPr lang="it-IT" b="0" dirty="0"/>
              <a:t>Una volta deciso di voler affidare un contratto, l’amministrazione predispone i </a:t>
            </a:r>
            <a:r>
              <a:rPr lang="it-IT" b="0" u="sng" dirty="0"/>
              <a:t>documenti di gara</a:t>
            </a:r>
            <a:r>
              <a:rPr lang="it-IT" b="0" dirty="0"/>
              <a:t> (c.d. </a:t>
            </a:r>
            <a:r>
              <a:rPr lang="it-IT" b="0" i="1" dirty="0" err="1"/>
              <a:t>lex</a:t>
            </a:r>
            <a:r>
              <a:rPr lang="it-IT" b="0" i="1" dirty="0"/>
              <a:t> </a:t>
            </a:r>
            <a:r>
              <a:rPr lang="it-IT" b="0" i="1" dirty="0" err="1"/>
              <a:t>specialis</a:t>
            </a:r>
            <a:r>
              <a:rPr lang="it-IT" b="0" dirty="0"/>
              <a:t>) che regolano la singola procedura e rende noto ai terzi la volontà di voler affidare il contratto;</a:t>
            </a:r>
          </a:p>
          <a:p>
            <a:pPr algn="just"/>
            <a:r>
              <a:rPr lang="it-IT" b="0" dirty="0"/>
              <a:t>Costituiscono documenti di gara:</a:t>
            </a:r>
          </a:p>
          <a:p>
            <a:pPr lvl="1" algn="just">
              <a:buFont typeface="Wingdings" panose="05000000000000000000" pitchFamily="2" charset="2"/>
              <a:buChar char="ü"/>
            </a:pPr>
            <a:r>
              <a:rPr lang="it-IT" dirty="0"/>
              <a:t> il bando, l’avviso di gara o la lettera d’invito;</a:t>
            </a:r>
          </a:p>
          <a:p>
            <a:pPr lvl="1" algn="just">
              <a:buFont typeface="Wingdings" panose="05000000000000000000" pitchFamily="2" charset="2"/>
              <a:buChar char="ü"/>
            </a:pPr>
            <a:r>
              <a:rPr lang="it-IT" dirty="0"/>
              <a:t>Il disciplinare di gara (che fissa le regole per il procedimento di selezione delle offerte);</a:t>
            </a:r>
          </a:p>
          <a:p>
            <a:pPr lvl="1" algn="just">
              <a:buFont typeface="Wingdings" panose="05000000000000000000" pitchFamily="2" charset="2"/>
              <a:buChar char="ü"/>
            </a:pPr>
            <a:r>
              <a:rPr lang="it-IT" dirty="0"/>
              <a:t>Il capitolato speciale (che definisce i contenuti del futuro rapporto contrattuale);</a:t>
            </a:r>
          </a:p>
          <a:p>
            <a:pPr lvl="1" algn="just">
              <a:buFont typeface="Wingdings" panose="05000000000000000000" pitchFamily="2" charset="2"/>
              <a:buChar char="ü"/>
            </a:pPr>
            <a:r>
              <a:rPr lang="it-IT" dirty="0"/>
              <a:t>Le condizioni contrattuali proposte.</a:t>
            </a:r>
          </a:p>
          <a:p>
            <a:pPr marL="274320" lvl="1" indent="0" algn="just">
              <a:buNone/>
            </a:pPr>
            <a:r>
              <a:rPr lang="it-IT" dirty="0"/>
              <a:t>Nella predisposizione dei documenti le stazioni appaltanti hanno l’obbligo di inserire le specifiche tecniche che definiscono le caratteristiche previste per lavori, servizi o forniture.</a:t>
            </a:r>
          </a:p>
        </p:txBody>
      </p:sp>
    </p:spTree>
    <p:extLst>
      <p:ext uri="{BB962C8B-B14F-4D97-AF65-F5344CB8AC3E}">
        <p14:creationId xmlns:p14="http://schemas.microsoft.com/office/powerpoint/2010/main" val="42669014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078283-9D95-708D-6E8B-70D313BC5B05}"/>
              </a:ext>
            </a:extLst>
          </p:cNvPr>
          <p:cNvSpPr>
            <a:spLocks noGrp="1"/>
          </p:cNvSpPr>
          <p:nvPr>
            <p:ph type="title"/>
          </p:nvPr>
        </p:nvSpPr>
        <p:spPr/>
        <p:txBody>
          <a:bodyPr/>
          <a:lstStyle/>
          <a:p>
            <a:pPr algn="ctr"/>
            <a:r>
              <a:rPr lang="it-IT" dirty="0"/>
              <a:t>DOCUMENTI DI GARA</a:t>
            </a:r>
          </a:p>
        </p:txBody>
      </p:sp>
      <p:sp>
        <p:nvSpPr>
          <p:cNvPr id="3" name="Segnaposto contenuto 2">
            <a:extLst>
              <a:ext uri="{FF2B5EF4-FFF2-40B4-BE49-F238E27FC236}">
                <a16:creationId xmlns:a16="http://schemas.microsoft.com/office/drawing/2014/main" id="{0EF3D5D6-CF57-1154-49C1-736D6CF8933A}"/>
              </a:ext>
            </a:extLst>
          </p:cNvPr>
          <p:cNvSpPr>
            <a:spLocks noGrp="1"/>
          </p:cNvSpPr>
          <p:nvPr>
            <p:ph idx="1"/>
          </p:nvPr>
        </p:nvSpPr>
        <p:spPr>
          <a:xfrm>
            <a:off x="457200" y="1412776"/>
            <a:ext cx="8229600" cy="5256584"/>
          </a:xfrm>
        </p:spPr>
        <p:txBody>
          <a:bodyPr>
            <a:normAutofit lnSpcReduction="10000"/>
          </a:bodyPr>
          <a:lstStyle/>
          <a:p>
            <a:pPr algn="just"/>
            <a:r>
              <a:rPr lang="it-IT" b="0" dirty="0"/>
              <a:t>Il nuovo dato normativo recepisce un’articolata elaborazione giurisprudenziale sviluppatasi negli ultimi anni, che ha opportunamente evidenziato le differenze funzionali e contenutistiche dei due particolari documenti e degli altri atti regolatori della procedura selettiva, delineando:</a:t>
            </a:r>
          </a:p>
          <a:p>
            <a:pPr marL="0" indent="0" algn="just">
              <a:buNone/>
            </a:pPr>
            <a:r>
              <a:rPr lang="it-IT" b="0" i="1" dirty="0"/>
              <a:t>«a) il bando di gara (e gli strumenti di avviso similari) come il mezzo di veicolazione delle principali informazioni relative alla procedura di affidamento; b) il disciplinare di gara (anche quando parte combinata della lettera di invito nelle procedure ristrette e negoziate) come il quadro di regolamentazione dettagliata della procedura di gara; c) il capitolato speciale come il complesso di elementi regolativi del futuro rapporto tra stazione appaltante e operatore economico affidatario nella configurazione tecnico-operativa (specifiche, standard, ecc.); d) le condizioni contrattuali (molto frequentemente riportate nel capitolato speciale) o lo schema di contratto (inteso come distinto documento specificativo), come atti pattizi preordinati a illustrare le interazioni giuridiche ed economiche tra stazione appaltante e soggetto affidatario»</a:t>
            </a:r>
            <a:r>
              <a:rPr lang="it-IT" b="0" dirty="0"/>
              <a:t>. </a:t>
            </a:r>
          </a:p>
        </p:txBody>
      </p:sp>
    </p:spTree>
    <p:extLst>
      <p:ext uri="{BB962C8B-B14F-4D97-AF65-F5344CB8AC3E}">
        <p14:creationId xmlns:p14="http://schemas.microsoft.com/office/powerpoint/2010/main" val="25635195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676891-30AB-F1BE-2B42-25AAE6F69F36}"/>
              </a:ext>
            </a:extLst>
          </p:cNvPr>
          <p:cNvSpPr>
            <a:spLocks noGrp="1"/>
          </p:cNvSpPr>
          <p:nvPr>
            <p:ph type="title"/>
          </p:nvPr>
        </p:nvSpPr>
        <p:spPr>
          <a:xfrm>
            <a:off x="1331640" y="260648"/>
            <a:ext cx="5791200" cy="1371600"/>
          </a:xfrm>
        </p:spPr>
        <p:txBody>
          <a:bodyPr/>
          <a:lstStyle/>
          <a:p>
            <a:pPr algn="ctr"/>
            <a:r>
              <a:rPr lang="it-IT" dirty="0"/>
              <a:t>BANDI-TIPO</a:t>
            </a:r>
          </a:p>
        </p:txBody>
      </p:sp>
      <p:sp>
        <p:nvSpPr>
          <p:cNvPr id="3" name="Segnaposto contenuto 2">
            <a:extLst>
              <a:ext uri="{FF2B5EF4-FFF2-40B4-BE49-F238E27FC236}">
                <a16:creationId xmlns:a16="http://schemas.microsoft.com/office/drawing/2014/main" id="{1E118B2F-94AE-10AD-AD6F-8799F8FADA26}"/>
              </a:ext>
            </a:extLst>
          </p:cNvPr>
          <p:cNvSpPr>
            <a:spLocks noGrp="1"/>
          </p:cNvSpPr>
          <p:nvPr>
            <p:ph idx="1"/>
          </p:nvPr>
        </p:nvSpPr>
        <p:spPr/>
        <p:txBody>
          <a:bodyPr>
            <a:normAutofit/>
          </a:bodyPr>
          <a:lstStyle/>
          <a:p>
            <a:pPr algn="just"/>
            <a:r>
              <a:rPr lang="it-IT" b="0" dirty="0"/>
              <a:t>L’art. 222, comma 2 del Codice demanda all’Autorità Nazionale Anticorruzione (Anac) l’adozione di bandi-tipo, di capitolati-tipo e di contratti-tipo, al fine di garantire la promozione dell’efficienza e della qualità dell’azione delle stazioni appaltanti. </a:t>
            </a:r>
          </a:p>
          <a:p>
            <a:pPr algn="just"/>
            <a:r>
              <a:rPr lang="it-IT" b="0" dirty="0"/>
              <a:t>Ai sensi dell’art. 83, comma 3 del d.lgs. n. 36/2023 l’utilizzo di tali strumenti da parte delle stazioni appaltanti e degli enti concedenti per la regolamentazione delle procedure selettive negli affidamenti di valore pari o superiore alle soglie Ue è obbligatorio.</a:t>
            </a:r>
          </a:p>
        </p:txBody>
      </p:sp>
    </p:spTree>
    <p:extLst>
      <p:ext uri="{BB962C8B-B14F-4D97-AF65-F5344CB8AC3E}">
        <p14:creationId xmlns:p14="http://schemas.microsoft.com/office/powerpoint/2010/main" val="4237927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15614C-621A-F60D-0160-A228B90BB00D}"/>
              </a:ext>
            </a:extLst>
          </p:cNvPr>
          <p:cNvSpPr>
            <a:spLocks noGrp="1"/>
          </p:cNvSpPr>
          <p:nvPr>
            <p:ph type="title"/>
          </p:nvPr>
        </p:nvSpPr>
        <p:spPr>
          <a:xfrm>
            <a:off x="467544" y="404664"/>
            <a:ext cx="8291264" cy="1371600"/>
          </a:xfrm>
        </p:spPr>
        <p:txBody>
          <a:bodyPr>
            <a:normAutofit fontScale="90000"/>
          </a:bodyPr>
          <a:lstStyle/>
          <a:p>
            <a:pPr algn="ctr"/>
            <a:r>
              <a:rPr lang="it-IT" dirty="0"/>
              <a:t>Appalti di lavoro e di servizi - differenze: periodicità della prestazione</a:t>
            </a:r>
          </a:p>
        </p:txBody>
      </p:sp>
      <p:sp>
        <p:nvSpPr>
          <p:cNvPr id="3" name="Segnaposto contenuto 2">
            <a:extLst>
              <a:ext uri="{FF2B5EF4-FFF2-40B4-BE49-F238E27FC236}">
                <a16:creationId xmlns:a16="http://schemas.microsoft.com/office/drawing/2014/main" id="{6DD2D11A-9C2C-FB17-716B-AD801695BF31}"/>
              </a:ext>
            </a:extLst>
          </p:cNvPr>
          <p:cNvSpPr>
            <a:spLocks noGrp="1"/>
          </p:cNvSpPr>
          <p:nvPr>
            <p:ph idx="1"/>
          </p:nvPr>
        </p:nvSpPr>
        <p:spPr>
          <a:xfrm>
            <a:off x="611560" y="2060848"/>
            <a:ext cx="7620000" cy="4373563"/>
          </a:xfrm>
        </p:spPr>
        <p:txBody>
          <a:bodyPr>
            <a:normAutofit/>
          </a:bodyPr>
          <a:lstStyle/>
          <a:p>
            <a:pPr algn="just"/>
            <a:r>
              <a:rPr lang="it-IT" sz="1700" b="0" dirty="0"/>
              <a:t>Un’ulteriore differenza tra le due commesse lavori/servizi è la periodicità della </a:t>
            </a:r>
            <a:r>
              <a:rPr lang="it-IT" sz="1700" dirty="0"/>
              <a:t>prestazione eseguita </a:t>
            </a:r>
            <a:r>
              <a:rPr lang="it-IT" sz="1700" b="0" dirty="0"/>
              <a:t>nel corso del tempo:</a:t>
            </a:r>
          </a:p>
          <a:p>
            <a:pPr marL="800100" lvl="1" indent="-342900" algn="just"/>
            <a:r>
              <a:rPr lang="it-IT" sz="1700" dirty="0"/>
              <a:t>per i servizi, la continuità e periodicità nel tempo della prestazione concorrono, solitamente, alla determinazione di un corrispettivo espresso in termini di canone periodico, basato su una stima presuntiva legata al costo organizzativo ed orario della mano d'opera necessaria per l'espletamento della prestazione;</a:t>
            </a:r>
          </a:p>
          <a:p>
            <a:pPr marL="800100" lvl="1" indent="-342900" algn="just"/>
            <a:r>
              <a:rPr lang="it-IT" sz="1700" dirty="0"/>
              <a:t>per i lavori, consistenti nell'esecuzione puntuale di determinate opere, è previsto, invece, un computo metrico - estimativo delle lavorazioni da eseguire.</a:t>
            </a:r>
          </a:p>
          <a:p>
            <a:endParaRPr lang="it-IT" sz="1700" b="0" dirty="0"/>
          </a:p>
        </p:txBody>
      </p:sp>
    </p:spTree>
    <p:extLst>
      <p:ext uri="{BB962C8B-B14F-4D97-AF65-F5344CB8AC3E}">
        <p14:creationId xmlns:p14="http://schemas.microsoft.com/office/powerpoint/2010/main" val="12114482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679304-93D9-C84F-F7F5-9F73E562D9AF}"/>
              </a:ext>
            </a:extLst>
          </p:cNvPr>
          <p:cNvSpPr>
            <a:spLocks noGrp="1"/>
          </p:cNvSpPr>
          <p:nvPr>
            <p:ph type="title"/>
          </p:nvPr>
        </p:nvSpPr>
        <p:spPr>
          <a:xfrm>
            <a:off x="1763688" y="260648"/>
            <a:ext cx="5791200" cy="1371600"/>
          </a:xfrm>
        </p:spPr>
        <p:txBody>
          <a:bodyPr>
            <a:normAutofit/>
          </a:bodyPr>
          <a:lstStyle/>
          <a:p>
            <a:pPr algn="ctr"/>
            <a:r>
              <a:rPr lang="it-IT" dirty="0"/>
              <a:t>CONTENUTI ESSENZIALI </a:t>
            </a:r>
          </a:p>
        </p:txBody>
      </p:sp>
      <p:sp>
        <p:nvSpPr>
          <p:cNvPr id="3" name="Segnaposto contenuto 2">
            <a:extLst>
              <a:ext uri="{FF2B5EF4-FFF2-40B4-BE49-F238E27FC236}">
                <a16:creationId xmlns:a16="http://schemas.microsoft.com/office/drawing/2014/main" id="{E88B7C15-8082-3AE3-D977-B6FFEAE32237}"/>
              </a:ext>
            </a:extLst>
          </p:cNvPr>
          <p:cNvSpPr>
            <a:spLocks noGrp="1"/>
          </p:cNvSpPr>
          <p:nvPr>
            <p:ph idx="1"/>
          </p:nvPr>
        </p:nvSpPr>
        <p:spPr/>
        <p:txBody>
          <a:bodyPr>
            <a:normAutofit/>
          </a:bodyPr>
          <a:lstStyle/>
          <a:p>
            <a:pPr marL="0" indent="0" algn="just">
              <a:buNone/>
            </a:pPr>
            <a:r>
              <a:rPr lang="it-IT" b="0" dirty="0"/>
              <a:t>I bandi di gara e gli avvisi (ma la previsione è da intendersi riferita anche alle lettere di invito nelle procedure prive di una prima fase di pubblicizzazione) devono riportare: </a:t>
            </a:r>
          </a:p>
          <a:p>
            <a:pPr marL="731520" lvl="1" indent="-457200" algn="just">
              <a:buFont typeface="+mj-lt"/>
              <a:buAutoNum type="alphaLcParenR"/>
            </a:pPr>
            <a:r>
              <a:rPr lang="it-IT" dirty="0"/>
              <a:t>il codice identificativo gara (</a:t>
            </a:r>
            <a:r>
              <a:rPr lang="it-IT" dirty="0" err="1"/>
              <a:t>cig</a:t>
            </a:r>
            <a:r>
              <a:rPr lang="it-IT" dirty="0"/>
              <a:t>), che si connota come la “chiave” multiservizi per la gara (sia per la stazione appaltante sia per gli operatori economici, sia ancora per i soggetti deputati a monitorare e controllare gli appalti); </a:t>
            </a:r>
          </a:p>
          <a:p>
            <a:pPr marL="731520" lvl="1" indent="-457200" algn="just">
              <a:buFont typeface="+mj-lt"/>
              <a:buAutoNum type="alphaLcParenR"/>
            </a:pPr>
            <a:r>
              <a:rPr lang="it-IT" dirty="0"/>
              <a:t>la durata del procedimento di gara, nel rispetto dei termini massimi richiesti e stabiliti in dettaglio per le varie procedure </a:t>
            </a:r>
          </a:p>
          <a:p>
            <a:pPr marL="731520" lvl="1" indent="-457200" algn="just">
              <a:buFont typeface="+mj-lt"/>
              <a:buAutoNum type="alphaLcParenR"/>
            </a:pPr>
            <a:r>
              <a:rPr lang="it-IT" dirty="0"/>
              <a:t>i criteri ambientali minimi (CAM), se applicabili alla procedura in forza di quanto previsto dall’art. 57, comma 2 dello stesso Codice.</a:t>
            </a:r>
          </a:p>
        </p:txBody>
      </p:sp>
    </p:spTree>
    <p:extLst>
      <p:ext uri="{BB962C8B-B14F-4D97-AF65-F5344CB8AC3E}">
        <p14:creationId xmlns:p14="http://schemas.microsoft.com/office/powerpoint/2010/main" val="33094847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51F179-6A59-8420-BB70-F88936B91A94}"/>
              </a:ext>
            </a:extLst>
          </p:cNvPr>
          <p:cNvSpPr>
            <a:spLocks noGrp="1"/>
          </p:cNvSpPr>
          <p:nvPr>
            <p:ph type="title"/>
          </p:nvPr>
        </p:nvSpPr>
        <p:spPr>
          <a:xfrm>
            <a:off x="467544" y="836712"/>
            <a:ext cx="8229600" cy="990600"/>
          </a:xfrm>
        </p:spPr>
        <p:txBody>
          <a:bodyPr/>
          <a:lstStyle/>
          <a:p>
            <a:pPr algn="ctr"/>
            <a:r>
              <a:rPr lang="it-IT" dirty="0" smtClean="0"/>
              <a:t>INDIZIONE DELLA PROCEDURA</a:t>
            </a:r>
            <a:endParaRPr lang="it-IT" dirty="0"/>
          </a:p>
        </p:txBody>
      </p:sp>
      <p:sp>
        <p:nvSpPr>
          <p:cNvPr id="3" name="Segnaposto contenuto 2">
            <a:extLst>
              <a:ext uri="{FF2B5EF4-FFF2-40B4-BE49-F238E27FC236}">
                <a16:creationId xmlns:a16="http://schemas.microsoft.com/office/drawing/2014/main" id="{538FF453-C65E-2972-0586-169CE16F1E6D}"/>
              </a:ext>
            </a:extLst>
          </p:cNvPr>
          <p:cNvSpPr>
            <a:spLocks noGrp="1"/>
          </p:cNvSpPr>
          <p:nvPr>
            <p:ph idx="1"/>
          </p:nvPr>
        </p:nvSpPr>
        <p:spPr>
          <a:xfrm>
            <a:off x="611560" y="2420888"/>
            <a:ext cx="8229600" cy="4876800"/>
          </a:xfrm>
        </p:spPr>
        <p:txBody>
          <a:bodyPr/>
          <a:lstStyle/>
          <a:p>
            <a:r>
              <a:rPr lang="it-IT" b="0" dirty="0"/>
              <a:t>L’indizione della procedura avviene mediante il bando di gara ovvero mediante avviso di </a:t>
            </a:r>
            <a:r>
              <a:rPr lang="it-IT" b="0" dirty="0" err="1"/>
              <a:t>preinformazione</a:t>
            </a:r>
            <a:r>
              <a:rPr lang="it-IT" b="0" dirty="0"/>
              <a:t> o mediante invito ai candidati</a:t>
            </a:r>
          </a:p>
        </p:txBody>
      </p:sp>
    </p:spTree>
    <p:extLst>
      <p:ext uri="{BB962C8B-B14F-4D97-AF65-F5344CB8AC3E}">
        <p14:creationId xmlns:p14="http://schemas.microsoft.com/office/powerpoint/2010/main" val="31865466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D46274-7DBC-5CF0-4271-732D8C7984F7}"/>
              </a:ext>
            </a:extLst>
          </p:cNvPr>
          <p:cNvSpPr>
            <a:spLocks noGrp="1"/>
          </p:cNvSpPr>
          <p:nvPr>
            <p:ph type="title"/>
          </p:nvPr>
        </p:nvSpPr>
        <p:spPr>
          <a:xfrm>
            <a:off x="1187624" y="377171"/>
            <a:ext cx="5791200" cy="1371600"/>
          </a:xfrm>
        </p:spPr>
        <p:txBody>
          <a:bodyPr>
            <a:normAutofit fontScale="90000"/>
          </a:bodyPr>
          <a:lstStyle/>
          <a:p>
            <a:pPr algn="ctr"/>
            <a:r>
              <a:rPr lang="it-IT" dirty="0"/>
              <a:t>PROCEDURA DI SCELTA DEL CONTRAENTE</a:t>
            </a:r>
          </a:p>
        </p:txBody>
      </p:sp>
      <p:sp>
        <p:nvSpPr>
          <p:cNvPr id="3" name="Segnaposto contenuto 2">
            <a:extLst>
              <a:ext uri="{FF2B5EF4-FFF2-40B4-BE49-F238E27FC236}">
                <a16:creationId xmlns:a16="http://schemas.microsoft.com/office/drawing/2014/main" id="{5B11E682-21F0-1B23-0DE3-C9699D6B83F0}"/>
              </a:ext>
            </a:extLst>
          </p:cNvPr>
          <p:cNvSpPr>
            <a:spLocks noGrp="1"/>
          </p:cNvSpPr>
          <p:nvPr>
            <p:ph idx="1"/>
          </p:nvPr>
        </p:nvSpPr>
        <p:spPr>
          <a:xfrm>
            <a:off x="467544" y="1772816"/>
            <a:ext cx="8229600" cy="4876800"/>
          </a:xfrm>
        </p:spPr>
        <p:txBody>
          <a:bodyPr/>
          <a:lstStyle/>
          <a:p>
            <a:pPr marL="0" indent="0">
              <a:buNone/>
            </a:pPr>
            <a:r>
              <a:rPr lang="it-IT" b="0" dirty="0"/>
              <a:t>Le procedura di scelta previste dal Codice sono:</a:t>
            </a:r>
          </a:p>
          <a:p>
            <a:pPr lvl="1"/>
            <a:r>
              <a:rPr lang="it-IT" sz="2400" dirty="0"/>
              <a:t>Procedura aperta;</a:t>
            </a:r>
          </a:p>
          <a:p>
            <a:pPr lvl="1"/>
            <a:r>
              <a:rPr lang="it-IT" sz="2400" dirty="0"/>
              <a:t>Procedura ristretta;</a:t>
            </a:r>
          </a:p>
          <a:p>
            <a:pPr lvl="1"/>
            <a:r>
              <a:rPr lang="it-IT" sz="2400" dirty="0"/>
              <a:t>Procedura competitiva con negoziazione;</a:t>
            </a:r>
          </a:p>
          <a:p>
            <a:pPr lvl="1"/>
            <a:r>
              <a:rPr lang="it-IT" sz="2400" dirty="0"/>
              <a:t>Dialogo competitivo </a:t>
            </a:r>
          </a:p>
          <a:p>
            <a:pPr lvl="1"/>
            <a:r>
              <a:rPr lang="it-IT" sz="2400" dirty="0"/>
              <a:t>Partenariato per l’innovazione.</a:t>
            </a:r>
          </a:p>
        </p:txBody>
      </p:sp>
    </p:spTree>
    <p:extLst>
      <p:ext uri="{BB962C8B-B14F-4D97-AF65-F5344CB8AC3E}">
        <p14:creationId xmlns:p14="http://schemas.microsoft.com/office/powerpoint/2010/main" val="5704766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A447F2-8A9D-8F2E-C467-0FA069FF8001}"/>
              </a:ext>
            </a:extLst>
          </p:cNvPr>
          <p:cNvSpPr>
            <a:spLocks noGrp="1"/>
          </p:cNvSpPr>
          <p:nvPr>
            <p:ph type="title"/>
          </p:nvPr>
        </p:nvSpPr>
        <p:spPr/>
        <p:txBody>
          <a:bodyPr/>
          <a:lstStyle/>
          <a:p>
            <a:pPr algn="ctr"/>
            <a:r>
              <a:rPr lang="it-IT" dirty="0"/>
              <a:t>PROCEDURA APERTA</a:t>
            </a:r>
          </a:p>
        </p:txBody>
      </p:sp>
      <p:sp>
        <p:nvSpPr>
          <p:cNvPr id="3" name="Segnaposto contenuto 2">
            <a:extLst>
              <a:ext uri="{FF2B5EF4-FFF2-40B4-BE49-F238E27FC236}">
                <a16:creationId xmlns:a16="http://schemas.microsoft.com/office/drawing/2014/main" id="{1A3DFFEE-E940-9335-E628-E07543E5146F}"/>
              </a:ext>
            </a:extLst>
          </p:cNvPr>
          <p:cNvSpPr>
            <a:spLocks noGrp="1"/>
          </p:cNvSpPr>
          <p:nvPr>
            <p:ph idx="1"/>
          </p:nvPr>
        </p:nvSpPr>
        <p:spPr>
          <a:xfrm>
            <a:off x="323528" y="1628800"/>
            <a:ext cx="7620000" cy="4373563"/>
          </a:xfrm>
        </p:spPr>
        <p:txBody>
          <a:bodyPr/>
          <a:lstStyle/>
          <a:p>
            <a:pPr algn="just"/>
            <a:r>
              <a:rPr lang="it-IT" b="0" dirty="0"/>
              <a:t>La procedura aperta è quella in cui qualsiasi operatore economico interessato può presentare un’offerta in risposta ad un avviso di indizione di gara</a:t>
            </a:r>
          </a:p>
          <a:p>
            <a:pPr marL="0" indent="0" algn="ctr">
              <a:buNone/>
            </a:pPr>
            <a:r>
              <a:rPr lang="it-IT" b="0" dirty="0"/>
              <a:t>(art. 3, lett. f), </a:t>
            </a:r>
            <a:r>
              <a:rPr lang="it-IT" b="0" dirty="0" err="1"/>
              <a:t>All</a:t>
            </a:r>
            <a:r>
              <a:rPr lang="it-IT" b="0" dirty="0"/>
              <a:t>. I.1 e art. 71 del Codice)</a:t>
            </a:r>
          </a:p>
          <a:p>
            <a:pPr marL="0" indent="0" algn="ctr">
              <a:buNone/>
            </a:pPr>
            <a:endParaRPr lang="it-IT" b="0" dirty="0"/>
          </a:p>
          <a:p>
            <a:pPr algn="just"/>
            <a:r>
              <a:rPr lang="it-IT" b="0" dirty="0"/>
              <a:t>Le offerte presentate devono essere complete delle informazioni richieste dalle stazioni appaltanti e quelle valide devono essere valutate.</a:t>
            </a:r>
          </a:p>
        </p:txBody>
      </p:sp>
    </p:spTree>
    <p:extLst>
      <p:ext uri="{BB962C8B-B14F-4D97-AF65-F5344CB8AC3E}">
        <p14:creationId xmlns:p14="http://schemas.microsoft.com/office/powerpoint/2010/main" val="27339557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0600AC-6122-CF98-4D23-2FD5B2628834}"/>
              </a:ext>
            </a:extLst>
          </p:cNvPr>
          <p:cNvSpPr>
            <a:spLocks noGrp="1"/>
          </p:cNvSpPr>
          <p:nvPr>
            <p:ph type="title"/>
          </p:nvPr>
        </p:nvSpPr>
        <p:spPr>
          <a:xfrm>
            <a:off x="1371600" y="381000"/>
            <a:ext cx="5791200" cy="1371600"/>
          </a:xfrm>
        </p:spPr>
        <p:txBody>
          <a:bodyPr/>
          <a:lstStyle/>
          <a:p>
            <a:pPr algn="ctr"/>
            <a:r>
              <a:rPr lang="it-IT" dirty="0"/>
              <a:t>PROCEDURA RISTRETTA</a:t>
            </a:r>
          </a:p>
        </p:txBody>
      </p:sp>
      <p:sp>
        <p:nvSpPr>
          <p:cNvPr id="3" name="Segnaposto contenuto 2">
            <a:extLst>
              <a:ext uri="{FF2B5EF4-FFF2-40B4-BE49-F238E27FC236}">
                <a16:creationId xmlns:a16="http://schemas.microsoft.com/office/drawing/2014/main" id="{D2ADF6B3-D266-04DE-F882-0C5535C78D7E}"/>
              </a:ext>
            </a:extLst>
          </p:cNvPr>
          <p:cNvSpPr>
            <a:spLocks noGrp="1"/>
          </p:cNvSpPr>
          <p:nvPr>
            <p:ph idx="1"/>
          </p:nvPr>
        </p:nvSpPr>
        <p:spPr/>
        <p:txBody>
          <a:bodyPr/>
          <a:lstStyle/>
          <a:p>
            <a:pPr algn="just"/>
            <a:r>
              <a:rPr lang="it-IT" b="0" dirty="0"/>
              <a:t>La procedura ristretta è quella in cui qualsiasi operatore economico può chiedere di partecipare presentando una domanda di partecipazione in risposta a un avviso di indizione di gara e possono presentare un’offerta solo gli operatori invitati dalla stazione appaltante o da enti concedenti</a:t>
            </a:r>
          </a:p>
          <a:p>
            <a:pPr marL="0" indent="0" algn="ctr">
              <a:buNone/>
            </a:pPr>
            <a:r>
              <a:rPr lang="it-IT" b="0" dirty="0"/>
              <a:t>(art. 3, lett. g), </a:t>
            </a:r>
            <a:r>
              <a:rPr lang="it-IT" b="0" dirty="0" err="1"/>
              <a:t>all</a:t>
            </a:r>
            <a:r>
              <a:rPr lang="it-IT" b="0" dirty="0"/>
              <a:t>. I.1 e art. 72 del Codice)</a:t>
            </a:r>
          </a:p>
          <a:p>
            <a:pPr marL="0" indent="0" algn="ctr">
              <a:buNone/>
            </a:pPr>
            <a:endParaRPr lang="it-IT" dirty="0"/>
          </a:p>
          <a:p>
            <a:pPr marL="0" indent="0" algn="just">
              <a:buNone/>
            </a:pPr>
            <a:endParaRPr lang="it-IT" dirty="0"/>
          </a:p>
        </p:txBody>
      </p:sp>
    </p:spTree>
    <p:extLst>
      <p:ext uri="{BB962C8B-B14F-4D97-AF65-F5344CB8AC3E}">
        <p14:creationId xmlns:p14="http://schemas.microsoft.com/office/powerpoint/2010/main" val="27493657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89728C-9F01-A8BD-C483-2F21FAE0EAE4}"/>
              </a:ext>
            </a:extLst>
          </p:cNvPr>
          <p:cNvSpPr>
            <a:spLocks noGrp="1"/>
          </p:cNvSpPr>
          <p:nvPr>
            <p:ph type="title"/>
          </p:nvPr>
        </p:nvSpPr>
        <p:spPr>
          <a:xfrm>
            <a:off x="1763688" y="348163"/>
            <a:ext cx="5791200" cy="1371600"/>
          </a:xfrm>
        </p:spPr>
        <p:txBody>
          <a:bodyPr/>
          <a:lstStyle/>
          <a:p>
            <a:pPr algn="ctr"/>
            <a:r>
              <a:rPr lang="it-IT" dirty="0"/>
              <a:t>PROCEDURE NEGOZIATE</a:t>
            </a:r>
          </a:p>
        </p:txBody>
      </p:sp>
      <p:sp>
        <p:nvSpPr>
          <p:cNvPr id="3" name="Segnaposto contenuto 2">
            <a:extLst>
              <a:ext uri="{FF2B5EF4-FFF2-40B4-BE49-F238E27FC236}">
                <a16:creationId xmlns:a16="http://schemas.microsoft.com/office/drawing/2014/main" id="{E3ED5590-827A-5625-3517-75C86A7025E4}"/>
              </a:ext>
            </a:extLst>
          </p:cNvPr>
          <p:cNvSpPr>
            <a:spLocks noGrp="1"/>
          </p:cNvSpPr>
          <p:nvPr>
            <p:ph idx="1"/>
          </p:nvPr>
        </p:nvSpPr>
        <p:spPr/>
        <p:txBody>
          <a:bodyPr>
            <a:normAutofit fontScale="85000" lnSpcReduction="10000"/>
          </a:bodyPr>
          <a:lstStyle/>
          <a:p>
            <a:pPr algn="just"/>
            <a:r>
              <a:rPr lang="it-IT" sz="2000" b="0" dirty="0"/>
              <a:t>Sono definite come le procedure in cui le stazioni appaltanti e gli enti concedenti consultano operatori economici da loro scelti e negoziano con uno o più di essi.</a:t>
            </a:r>
          </a:p>
          <a:p>
            <a:pPr marL="0" indent="0" algn="ctr">
              <a:buNone/>
            </a:pPr>
            <a:r>
              <a:rPr lang="it-IT" sz="2600" b="0" u="sng" spc="-100" dirty="0">
                <a:solidFill>
                  <a:schemeClr val="tx2"/>
                </a:solidFill>
                <a:latin typeface="+mj-lt"/>
                <a:ea typeface="+mj-ea"/>
                <a:cs typeface="+mj-cs"/>
              </a:rPr>
              <a:t>PROCEDURA COMPETITIVA CON NEGOZIAZIONE</a:t>
            </a:r>
          </a:p>
          <a:p>
            <a:pPr marL="0" indent="0" algn="just">
              <a:buNone/>
            </a:pPr>
            <a:r>
              <a:rPr lang="it-IT" b="0" dirty="0"/>
              <a:t>In questa procedura qualsiasi operatore economico può presentare una domanda di partecipazione in risposta ad un avviso di indizione di gara che deve contenere le informazioni di cui all’allegato II.6, Parte I, lettere B o C fornendo le informazioni richieste dalla stazione appaltante per la selezione qualitativa, ma solo gli operatori economici invitati possono presentare un’offerta iniziale;</a:t>
            </a:r>
          </a:p>
          <a:p>
            <a:pPr marL="0" indent="0" algn="just">
              <a:buNone/>
            </a:pPr>
            <a:endParaRPr lang="it-IT" b="0" dirty="0"/>
          </a:p>
          <a:p>
            <a:pPr marL="0" indent="0" algn="just">
              <a:buNone/>
            </a:pPr>
            <a:r>
              <a:rPr lang="it-IT" b="0" dirty="0"/>
              <a:t>L’offerta costituisce la base per la successiva negoziazione tra le parti al fine di migliorarne il contenuto; possono essere aggiudicate senza negoziazione se previsto nel bando di gara o nell’invito a confermare l’interesse.</a:t>
            </a:r>
          </a:p>
        </p:txBody>
      </p:sp>
    </p:spTree>
    <p:extLst>
      <p:ext uri="{BB962C8B-B14F-4D97-AF65-F5344CB8AC3E}">
        <p14:creationId xmlns:p14="http://schemas.microsoft.com/office/powerpoint/2010/main" val="40748168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859ECC-ACFA-7E08-5F0B-92ED5E5BF3FF}"/>
              </a:ext>
            </a:extLst>
          </p:cNvPr>
          <p:cNvSpPr>
            <a:spLocks noGrp="1"/>
          </p:cNvSpPr>
          <p:nvPr>
            <p:ph type="title"/>
          </p:nvPr>
        </p:nvSpPr>
        <p:spPr>
          <a:xfrm>
            <a:off x="1259632" y="381000"/>
            <a:ext cx="5791200" cy="1371600"/>
          </a:xfrm>
        </p:spPr>
        <p:txBody>
          <a:bodyPr/>
          <a:lstStyle/>
          <a:p>
            <a:pPr algn="ctr"/>
            <a:r>
              <a:rPr lang="it-IT" dirty="0"/>
              <a:t>DIALOGO COMPETITIVO</a:t>
            </a:r>
          </a:p>
        </p:txBody>
      </p:sp>
      <p:sp>
        <p:nvSpPr>
          <p:cNvPr id="3" name="Segnaposto contenuto 2">
            <a:extLst>
              <a:ext uri="{FF2B5EF4-FFF2-40B4-BE49-F238E27FC236}">
                <a16:creationId xmlns:a16="http://schemas.microsoft.com/office/drawing/2014/main" id="{CD39EAC8-08D7-C6FE-9C17-897CD6118794}"/>
              </a:ext>
            </a:extLst>
          </p:cNvPr>
          <p:cNvSpPr>
            <a:spLocks noGrp="1"/>
          </p:cNvSpPr>
          <p:nvPr>
            <p:ph idx="1"/>
          </p:nvPr>
        </p:nvSpPr>
        <p:spPr/>
        <p:txBody>
          <a:bodyPr/>
          <a:lstStyle/>
          <a:p>
            <a:pPr algn="just"/>
            <a:r>
              <a:rPr lang="it-IT" b="0" dirty="0"/>
              <a:t>E’ quella procedura in cui qualsiasi operatore economico può chiedere di partecipare in risposta a un bando di gara o ad un avviso di indizione di gara ma le stazioni appaltanti avviano un dialogo solo con gli operatori che sulla base delle informazioni fornite vengono invitati;</a:t>
            </a:r>
          </a:p>
          <a:p>
            <a:pPr marL="0" indent="0" algn="ctr">
              <a:buNone/>
            </a:pPr>
            <a:r>
              <a:rPr lang="it-IT" b="0" dirty="0"/>
              <a:t>(art. 3, lett. i), </a:t>
            </a:r>
            <a:r>
              <a:rPr lang="it-IT" b="0" dirty="0" err="1"/>
              <a:t>All</a:t>
            </a:r>
            <a:r>
              <a:rPr lang="it-IT" b="0" dirty="0"/>
              <a:t>. I.1 e art. 74 del Codice)</a:t>
            </a:r>
          </a:p>
          <a:p>
            <a:pPr marL="0" indent="0" algn="ctr">
              <a:buNone/>
            </a:pPr>
            <a:endParaRPr lang="it-IT" b="0" dirty="0"/>
          </a:p>
          <a:p>
            <a:pPr marL="0" indent="0" algn="just">
              <a:buNone/>
            </a:pPr>
            <a:r>
              <a:rPr lang="it-IT" b="0" dirty="0"/>
              <a:t>Il dialogo è finalizzato all’individuazione e alla definizione dei mezzi più idonei a soddisfare le necessità dell’amministrazione; concluso il dialogo i partecipanti sono invitati a presentare le offerte finali.</a:t>
            </a:r>
          </a:p>
        </p:txBody>
      </p:sp>
    </p:spTree>
    <p:extLst>
      <p:ext uri="{BB962C8B-B14F-4D97-AF65-F5344CB8AC3E}">
        <p14:creationId xmlns:p14="http://schemas.microsoft.com/office/powerpoint/2010/main" val="11781140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211DD3-28E0-B836-7F4B-C8D019770C11}"/>
              </a:ext>
            </a:extLst>
          </p:cNvPr>
          <p:cNvSpPr>
            <a:spLocks noGrp="1"/>
          </p:cNvSpPr>
          <p:nvPr>
            <p:ph type="title"/>
          </p:nvPr>
        </p:nvSpPr>
        <p:spPr>
          <a:xfrm>
            <a:off x="1259632" y="188640"/>
            <a:ext cx="5791200" cy="1371600"/>
          </a:xfrm>
        </p:spPr>
        <p:txBody>
          <a:bodyPr>
            <a:noAutofit/>
          </a:bodyPr>
          <a:lstStyle/>
          <a:p>
            <a:pPr algn="ctr"/>
            <a:r>
              <a:rPr lang="it-IT" sz="2400" dirty="0"/>
              <a:t>IPOTESI IN CUI SONO AMMESSE LA PROCEDURA COMPETITIVA CON NEGOZIAZIONE E IL DIALOGO COMPETITIVO</a:t>
            </a:r>
          </a:p>
        </p:txBody>
      </p:sp>
      <p:sp>
        <p:nvSpPr>
          <p:cNvPr id="3" name="Segnaposto contenuto 2">
            <a:extLst>
              <a:ext uri="{FF2B5EF4-FFF2-40B4-BE49-F238E27FC236}">
                <a16:creationId xmlns:a16="http://schemas.microsoft.com/office/drawing/2014/main" id="{AFF26D3E-5319-4986-784A-3B1411D75CFE}"/>
              </a:ext>
            </a:extLst>
          </p:cNvPr>
          <p:cNvSpPr>
            <a:spLocks noGrp="1"/>
          </p:cNvSpPr>
          <p:nvPr>
            <p:ph idx="1"/>
          </p:nvPr>
        </p:nvSpPr>
        <p:spPr/>
        <p:txBody>
          <a:bodyPr>
            <a:normAutofit fontScale="85000" lnSpcReduction="20000"/>
          </a:bodyPr>
          <a:lstStyle/>
          <a:p>
            <a:pPr algn="just"/>
            <a:r>
              <a:rPr lang="it-IT" b="0" dirty="0"/>
              <a:t>Sia la procedura competitiva con negoziazione sia il dialogo competitivo possono essere usati solo in determinate ipotesi:</a:t>
            </a:r>
          </a:p>
          <a:p>
            <a:pPr marL="731520" lvl="1" indent="-457200" algn="just">
              <a:buFont typeface="+mj-lt"/>
              <a:buAutoNum type="alphaLcParenR"/>
            </a:pPr>
            <a:r>
              <a:rPr lang="it-IT" dirty="0"/>
              <a:t>per l'aggiudicazione di contratti di lavori, forniture o servizi in presenza di una o più delle seguenti condizioni:</a:t>
            </a:r>
          </a:p>
          <a:p>
            <a:pPr marL="1005840" lvl="2" indent="-457200" algn="just">
              <a:buFont typeface="+mj-lt"/>
              <a:buAutoNum type="arabicParenR"/>
            </a:pPr>
            <a:r>
              <a:rPr lang="it-IT" dirty="0"/>
              <a:t>quando le esigenze della stazione appaltante perseguite con l’appalto non possono essere soddisfatte con le altre procedure;</a:t>
            </a:r>
          </a:p>
          <a:p>
            <a:pPr marL="1005840" lvl="2" indent="-457200" algn="just">
              <a:buFont typeface="+mj-lt"/>
              <a:buAutoNum type="arabicParenR"/>
            </a:pPr>
            <a:r>
              <a:rPr lang="it-IT" dirty="0"/>
              <a:t>quando le esigenze della stazione appaltante implicano soluzioni o progetti innovativi;</a:t>
            </a:r>
          </a:p>
          <a:p>
            <a:pPr marL="1005840" lvl="2" indent="-457200" algn="just">
              <a:buFont typeface="+mj-lt"/>
              <a:buAutoNum type="arabicParenR"/>
            </a:pPr>
            <a:r>
              <a:rPr lang="it-IT" dirty="0"/>
              <a:t>quando l'appalto non può essere aggiudicato senza preventive negoziazioni a causa di circostanze particolari in relazione alla natura, complessità o impostazione finanziaria e giuridica dell’oggetto dell’appalto o a causa dei rischi a esso connessi; </a:t>
            </a:r>
          </a:p>
          <a:p>
            <a:pPr marL="1005840" lvl="2" indent="-457200" algn="just">
              <a:buFont typeface="+mj-lt"/>
              <a:buAutoNum type="arabicParenR"/>
            </a:pPr>
            <a:r>
              <a:rPr lang="it-IT" dirty="0"/>
              <a:t>quando le specifiche tecniche non possono essere stabilite con sufficiente precisione dalla stazione appaltante con riferimento a una norma, una valutazione tecnica europea, una specifica tecnica comune o un riferimento tecnico ai sensi dei numeri da 2) a 5) della Parte I dell’allegato II.5;</a:t>
            </a:r>
          </a:p>
          <a:p>
            <a:pPr marL="617220" lvl="1" indent="-342900" algn="just">
              <a:buFont typeface="+mj-lt"/>
              <a:buAutoNum type="alphaLcParenR"/>
            </a:pPr>
            <a:r>
              <a:rPr lang="it-IT" dirty="0"/>
              <a:t>per l'aggiudicazione di contratti di lavori, forniture o servizi per i quali, in esito a una procedura aperta o ristretta, sono state presentate soltanto offerte inammissibili.</a:t>
            </a:r>
          </a:p>
        </p:txBody>
      </p:sp>
    </p:spTree>
    <p:extLst>
      <p:ext uri="{BB962C8B-B14F-4D97-AF65-F5344CB8AC3E}">
        <p14:creationId xmlns:p14="http://schemas.microsoft.com/office/powerpoint/2010/main" val="42549768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4CF481-3E8C-FED1-C25B-537E627CEFA8}"/>
              </a:ext>
            </a:extLst>
          </p:cNvPr>
          <p:cNvSpPr>
            <a:spLocks noGrp="1"/>
          </p:cNvSpPr>
          <p:nvPr>
            <p:ph type="title"/>
          </p:nvPr>
        </p:nvSpPr>
        <p:spPr/>
        <p:txBody>
          <a:bodyPr/>
          <a:lstStyle/>
          <a:p>
            <a:pPr algn="ctr"/>
            <a:r>
              <a:rPr lang="it-IT" dirty="0"/>
              <a:t>LE OFFERTE INAMMISSIBILI</a:t>
            </a:r>
          </a:p>
        </p:txBody>
      </p:sp>
      <p:sp>
        <p:nvSpPr>
          <p:cNvPr id="3" name="Segnaposto contenuto 2">
            <a:extLst>
              <a:ext uri="{FF2B5EF4-FFF2-40B4-BE49-F238E27FC236}">
                <a16:creationId xmlns:a16="http://schemas.microsoft.com/office/drawing/2014/main" id="{ED0BC0C7-8AF6-0FB9-B6DA-FD44D49E3080}"/>
              </a:ext>
            </a:extLst>
          </p:cNvPr>
          <p:cNvSpPr>
            <a:spLocks noGrp="1"/>
          </p:cNvSpPr>
          <p:nvPr>
            <p:ph idx="1"/>
          </p:nvPr>
        </p:nvSpPr>
        <p:spPr/>
        <p:txBody>
          <a:bodyPr>
            <a:normAutofit/>
          </a:bodyPr>
          <a:lstStyle/>
          <a:p>
            <a:r>
              <a:rPr lang="it-IT" b="0" dirty="0"/>
              <a:t>Sono inammissibili le offerte: </a:t>
            </a:r>
          </a:p>
          <a:p>
            <a:pPr marL="457200" indent="-457200" algn="just">
              <a:buFont typeface="+mj-lt"/>
              <a:buAutoNum type="alphaUcPeriod"/>
            </a:pPr>
            <a:r>
              <a:rPr lang="it-IT" b="0" dirty="0"/>
              <a:t>non conformi ai documenti di gara; </a:t>
            </a:r>
          </a:p>
          <a:p>
            <a:pPr marL="457200" indent="-457200" algn="just">
              <a:buFont typeface="+mj-lt"/>
              <a:buAutoNum type="alphaUcPeriod"/>
            </a:pPr>
            <a:r>
              <a:rPr lang="it-IT" b="0" dirty="0"/>
              <a:t>ricevute oltre i termini indicati nel bando o nell'invito con cui si indice la gara; </a:t>
            </a:r>
          </a:p>
          <a:p>
            <a:pPr marL="457200" indent="-457200" algn="just">
              <a:buFont typeface="+mj-lt"/>
              <a:buAutoNum type="alphaUcPeriod"/>
            </a:pPr>
            <a:r>
              <a:rPr lang="it-IT" b="0" dirty="0"/>
              <a:t>in relazione alle quali vi sono prove di corruzione o collusione; </a:t>
            </a:r>
          </a:p>
          <a:p>
            <a:pPr marL="457200" indent="-457200" algn="just">
              <a:buFont typeface="+mj-lt"/>
              <a:buAutoNum type="alphaUcPeriod"/>
            </a:pPr>
            <a:r>
              <a:rPr lang="it-IT" b="0" dirty="0"/>
              <a:t>considerate anormalmente basse; </a:t>
            </a:r>
          </a:p>
          <a:p>
            <a:pPr marL="457200" indent="-457200" algn="just">
              <a:buFont typeface="+mj-lt"/>
              <a:buAutoNum type="alphaUcPeriod"/>
            </a:pPr>
            <a:r>
              <a:rPr lang="it-IT" b="0" dirty="0"/>
              <a:t>presentate da offerenti che non possiedono la qualificazione necessaria;</a:t>
            </a:r>
          </a:p>
          <a:p>
            <a:pPr marL="457200" indent="-457200" algn="just">
              <a:buFont typeface="+mj-lt"/>
              <a:buAutoNum type="alphaUcPeriod"/>
            </a:pPr>
            <a:r>
              <a:rPr lang="it-IT" b="0" dirty="0"/>
              <a:t>il cui prezzo supera l'importo posto a base di gara, stabilito e documentato prima dell'avvio della procedura di appalto. </a:t>
            </a:r>
          </a:p>
        </p:txBody>
      </p:sp>
    </p:spTree>
    <p:extLst>
      <p:ext uri="{BB962C8B-B14F-4D97-AF65-F5344CB8AC3E}">
        <p14:creationId xmlns:p14="http://schemas.microsoft.com/office/powerpoint/2010/main" val="5930813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4C5515-7F5F-E2F5-CB2F-D7CB3DE00030}"/>
              </a:ext>
            </a:extLst>
          </p:cNvPr>
          <p:cNvSpPr>
            <a:spLocks noGrp="1"/>
          </p:cNvSpPr>
          <p:nvPr>
            <p:ph type="title"/>
          </p:nvPr>
        </p:nvSpPr>
        <p:spPr>
          <a:xfrm>
            <a:off x="1371600" y="381000"/>
            <a:ext cx="5791200" cy="1371600"/>
          </a:xfrm>
        </p:spPr>
        <p:txBody>
          <a:bodyPr>
            <a:normAutofit/>
          </a:bodyPr>
          <a:lstStyle/>
          <a:p>
            <a:r>
              <a:rPr lang="it-IT" dirty="0"/>
              <a:t>PARTENARIATO PER L’INNOVAZIONE</a:t>
            </a:r>
          </a:p>
        </p:txBody>
      </p:sp>
      <p:sp>
        <p:nvSpPr>
          <p:cNvPr id="3" name="Segnaposto contenuto 2">
            <a:extLst>
              <a:ext uri="{FF2B5EF4-FFF2-40B4-BE49-F238E27FC236}">
                <a16:creationId xmlns:a16="http://schemas.microsoft.com/office/drawing/2014/main" id="{5DEFCD68-7D5D-E2E7-51F2-F47155B317E1}"/>
              </a:ext>
            </a:extLst>
          </p:cNvPr>
          <p:cNvSpPr>
            <a:spLocks noGrp="1"/>
          </p:cNvSpPr>
          <p:nvPr>
            <p:ph idx="1"/>
          </p:nvPr>
        </p:nvSpPr>
        <p:spPr/>
        <p:txBody>
          <a:bodyPr/>
          <a:lstStyle/>
          <a:p>
            <a:pPr algn="just"/>
            <a:r>
              <a:rPr lang="it-IT" b="0" dirty="0"/>
              <a:t>Le stazioni appaltanti possono ricorrere al partenariato per l’innovazione quando l’esigenza di sviluppare prodotti, servizi o lavori innovativi e di acquistare le forniture, i servizi o i lavori che ne risultano non può essere soddisfatta ricorrendo a soluzioni già disponibili sul mercato e a condizione  che corrispondano ai livelli di prestazioni e ai costi massimi concordati tra le stazioni appaltanti e i partecipanti.</a:t>
            </a:r>
          </a:p>
          <a:p>
            <a:pPr marL="0" indent="0" algn="ctr">
              <a:buNone/>
            </a:pPr>
            <a:r>
              <a:rPr lang="it-IT" b="0" dirty="0"/>
              <a:t>(art. 70 e 75 del codice)</a:t>
            </a:r>
          </a:p>
        </p:txBody>
      </p:sp>
    </p:spTree>
    <p:extLst>
      <p:ext uri="{BB962C8B-B14F-4D97-AF65-F5344CB8AC3E}">
        <p14:creationId xmlns:p14="http://schemas.microsoft.com/office/powerpoint/2010/main" val="1869549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0916DD-B53D-73F5-7E77-D07C25E338A4}"/>
              </a:ext>
            </a:extLst>
          </p:cNvPr>
          <p:cNvSpPr>
            <a:spLocks noGrp="1"/>
          </p:cNvSpPr>
          <p:nvPr>
            <p:ph type="title"/>
          </p:nvPr>
        </p:nvSpPr>
        <p:spPr>
          <a:xfrm>
            <a:off x="467544" y="548680"/>
            <a:ext cx="8075240" cy="1371600"/>
          </a:xfrm>
        </p:spPr>
        <p:txBody>
          <a:bodyPr>
            <a:normAutofit fontScale="90000"/>
          </a:bodyPr>
          <a:lstStyle/>
          <a:p>
            <a:pPr algn="ctr"/>
            <a:r>
              <a:rPr lang="it-IT" dirty="0"/>
              <a:t>Appalti di lavoro e di servizi - differenze: attività funzionalmente prevalente</a:t>
            </a:r>
          </a:p>
        </p:txBody>
      </p:sp>
      <p:sp>
        <p:nvSpPr>
          <p:cNvPr id="3" name="Segnaposto contenuto 2">
            <a:extLst>
              <a:ext uri="{FF2B5EF4-FFF2-40B4-BE49-F238E27FC236}">
                <a16:creationId xmlns:a16="http://schemas.microsoft.com/office/drawing/2014/main" id="{946E1AE2-C180-BCF9-5EA7-A784320784FD}"/>
              </a:ext>
            </a:extLst>
          </p:cNvPr>
          <p:cNvSpPr>
            <a:spLocks noGrp="1"/>
          </p:cNvSpPr>
          <p:nvPr>
            <p:ph idx="1"/>
          </p:nvPr>
        </p:nvSpPr>
        <p:spPr>
          <a:xfrm>
            <a:off x="683568" y="2204864"/>
            <a:ext cx="7620000" cy="4373563"/>
          </a:xfrm>
        </p:spPr>
        <p:txBody>
          <a:bodyPr>
            <a:normAutofit/>
          </a:bodyPr>
          <a:lstStyle/>
          <a:p>
            <a:pPr algn="just"/>
            <a:r>
              <a:rPr lang="it-IT" sz="1700" b="0" i="0" dirty="0">
                <a:solidFill>
                  <a:srgbClr val="000000"/>
                </a:solidFill>
                <a:effectLst/>
              </a:rPr>
              <a:t>I</a:t>
            </a:r>
            <a:r>
              <a:rPr lang="it-IT" sz="1700" b="0" dirty="0"/>
              <a:t>n concreto, </a:t>
            </a:r>
            <a:r>
              <a:rPr lang="it-IT" sz="1700" b="0" i="0" dirty="0">
                <a:solidFill>
                  <a:srgbClr val="000000"/>
                </a:solidFill>
                <a:effectLst/>
              </a:rPr>
              <a:t>se l'obiettivo della stazione appaltante è la </a:t>
            </a:r>
            <a:r>
              <a:rPr lang="it-IT" sz="1700" b="0" i="0" u="sng" dirty="0">
                <a:solidFill>
                  <a:srgbClr val="000000"/>
                </a:solidFill>
                <a:effectLst/>
              </a:rPr>
              <a:t>gestione e la manutenzione dell'immobile per un certo periodo di tempo</a:t>
            </a:r>
            <a:r>
              <a:rPr lang="it-IT" sz="1700" b="0" i="0" dirty="0">
                <a:solidFill>
                  <a:srgbClr val="000000"/>
                </a:solidFill>
                <a:effectLst/>
              </a:rPr>
              <a:t> e tra gli interventi programmati sono previste anche delle lavorazioni, all'esclusivo scopo, tuttavia, di mantenere in efficienza l'edificio e/o gli impianti in esso presenti, </a:t>
            </a:r>
            <a:r>
              <a:rPr lang="it-IT" sz="1700" b="0" i="0" u="sng" dirty="0">
                <a:solidFill>
                  <a:srgbClr val="000000"/>
                </a:solidFill>
                <a:effectLst/>
              </a:rPr>
              <a:t>l'attività funzionalmente prevalente sarà quella del servizio</a:t>
            </a:r>
            <a:r>
              <a:rPr lang="it-IT" sz="1700" b="0" i="0" dirty="0">
                <a:solidFill>
                  <a:srgbClr val="000000"/>
                </a:solidFill>
                <a:effectLst/>
              </a:rPr>
              <a:t>; viceversa, se l'obiettivo della stazione appaltante è quello di effettuare uno o più interventi puntuali e definiti di manutenzione, ristrutturazione e/o riparazione, come ad esempio, il rifacimento di una facciata, la tinteggiatura delle pareti interne o la sostituzione/riparazione di un dato impianto, </a:t>
            </a:r>
            <a:r>
              <a:rPr lang="it-IT" sz="1700" b="0" i="0" u="sng" dirty="0">
                <a:solidFill>
                  <a:srgbClr val="000000"/>
                </a:solidFill>
                <a:effectLst/>
              </a:rPr>
              <a:t>l'oggetto sarà l'esecuzione dei lavori</a:t>
            </a:r>
            <a:r>
              <a:rPr lang="it-IT" sz="1700" b="0" i="0" dirty="0">
                <a:solidFill>
                  <a:srgbClr val="000000"/>
                </a:solidFill>
                <a:effectLst/>
              </a:rPr>
              <a:t>.</a:t>
            </a:r>
            <a:endParaRPr lang="it-IT" sz="1700" dirty="0"/>
          </a:p>
        </p:txBody>
      </p:sp>
    </p:spTree>
    <p:extLst>
      <p:ext uri="{BB962C8B-B14F-4D97-AF65-F5344CB8AC3E}">
        <p14:creationId xmlns:p14="http://schemas.microsoft.com/office/powerpoint/2010/main" val="23645391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AAF40-A64F-3C37-662F-00432A3766F8}"/>
              </a:ext>
            </a:extLst>
          </p:cNvPr>
          <p:cNvSpPr>
            <a:spLocks noGrp="1"/>
          </p:cNvSpPr>
          <p:nvPr>
            <p:ph type="title"/>
          </p:nvPr>
        </p:nvSpPr>
        <p:spPr>
          <a:xfrm>
            <a:off x="395536" y="764704"/>
            <a:ext cx="8229600" cy="990600"/>
          </a:xfrm>
        </p:spPr>
        <p:txBody>
          <a:bodyPr>
            <a:noAutofit/>
          </a:bodyPr>
          <a:lstStyle/>
          <a:p>
            <a:pPr algn="ctr"/>
            <a:r>
              <a:rPr lang="it-IT" sz="2800" dirty="0"/>
              <a:t>PROCEDURA NEGOZIATA SENZA LA PREVIA PUBBLICAZIONE DI UN BANDO DI GARA</a:t>
            </a:r>
          </a:p>
        </p:txBody>
      </p:sp>
      <p:sp>
        <p:nvSpPr>
          <p:cNvPr id="3" name="Segnaposto contenuto 2">
            <a:extLst>
              <a:ext uri="{FF2B5EF4-FFF2-40B4-BE49-F238E27FC236}">
                <a16:creationId xmlns:a16="http://schemas.microsoft.com/office/drawing/2014/main" id="{4D37D306-B5CD-E92B-6FC8-A5BE66A1A0AB}"/>
              </a:ext>
            </a:extLst>
          </p:cNvPr>
          <p:cNvSpPr>
            <a:spLocks noGrp="1"/>
          </p:cNvSpPr>
          <p:nvPr>
            <p:ph idx="1"/>
          </p:nvPr>
        </p:nvSpPr>
        <p:spPr>
          <a:xfrm>
            <a:off x="457200" y="1600200"/>
            <a:ext cx="8229600" cy="5257800"/>
          </a:xfrm>
        </p:spPr>
        <p:txBody>
          <a:bodyPr>
            <a:normAutofit/>
          </a:bodyPr>
          <a:lstStyle/>
          <a:p>
            <a:pPr marL="0" indent="0" algn="just">
              <a:buNone/>
            </a:pPr>
            <a:r>
              <a:rPr lang="it-IT" sz="2600" b="0" dirty="0"/>
              <a:t>Si tratta di una procedura alla quale le stazioni appaltanti possono ricorrere in casi eccezionali e tassativi indicati nell’art. 76 del Codice.</a:t>
            </a:r>
          </a:p>
          <a:p>
            <a:pPr marL="0" indent="0" algn="just">
              <a:buNone/>
            </a:pPr>
            <a:endParaRPr lang="it-IT" sz="2600" b="0" dirty="0"/>
          </a:p>
          <a:p>
            <a:pPr marL="0" indent="0" algn="just">
              <a:buNone/>
            </a:pPr>
            <a:r>
              <a:rPr lang="it-IT" sz="2600" b="0" dirty="0"/>
              <a:t>La stazione appaltante deve dare adeguata motivazione della sussistenza dei presupposti nel primo atto della procedura.</a:t>
            </a:r>
          </a:p>
        </p:txBody>
      </p:sp>
    </p:spTree>
    <p:extLst>
      <p:ext uri="{BB962C8B-B14F-4D97-AF65-F5344CB8AC3E}">
        <p14:creationId xmlns:p14="http://schemas.microsoft.com/office/powerpoint/2010/main" val="388781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AAF40-A64F-3C37-662F-00432A3766F8}"/>
              </a:ext>
            </a:extLst>
          </p:cNvPr>
          <p:cNvSpPr>
            <a:spLocks noGrp="1"/>
          </p:cNvSpPr>
          <p:nvPr>
            <p:ph type="title"/>
          </p:nvPr>
        </p:nvSpPr>
        <p:spPr>
          <a:xfrm>
            <a:off x="395536" y="764704"/>
            <a:ext cx="8229600" cy="990600"/>
          </a:xfrm>
        </p:spPr>
        <p:txBody>
          <a:bodyPr>
            <a:noAutofit/>
          </a:bodyPr>
          <a:lstStyle/>
          <a:p>
            <a:pPr algn="ctr"/>
            <a:r>
              <a:rPr lang="it-IT" sz="2800" dirty="0"/>
              <a:t>PROCEDURA NEGOZIATA SENZA LA PREVIA PUBBLICAZIONE DI UN BANDO DI GARA</a:t>
            </a:r>
          </a:p>
        </p:txBody>
      </p:sp>
      <p:sp>
        <p:nvSpPr>
          <p:cNvPr id="3" name="Segnaposto contenuto 2">
            <a:extLst>
              <a:ext uri="{FF2B5EF4-FFF2-40B4-BE49-F238E27FC236}">
                <a16:creationId xmlns:a16="http://schemas.microsoft.com/office/drawing/2014/main" id="{4D37D306-B5CD-E92B-6FC8-A5BE66A1A0AB}"/>
              </a:ext>
            </a:extLst>
          </p:cNvPr>
          <p:cNvSpPr>
            <a:spLocks noGrp="1"/>
          </p:cNvSpPr>
          <p:nvPr>
            <p:ph idx="1"/>
          </p:nvPr>
        </p:nvSpPr>
        <p:spPr>
          <a:xfrm>
            <a:off x="457200" y="1600200"/>
            <a:ext cx="8229600" cy="5257800"/>
          </a:xfrm>
        </p:spPr>
        <p:txBody>
          <a:bodyPr>
            <a:normAutofit fontScale="55000" lnSpcReduction="20000"/>
          </a:bodyPr>
          <a:lstStyle/>
          <a:p>
            <a:pPr marL="0" indent="0" algn="just">
              <a:buNone/>
            </a:pPr>
            <a:r>
              <a:rPr lang="it-IT" sz="2900" b="0" dirty="0"/>
              <a:t>Le stazioni appaltanti possono ricorrere a una procedura negoziata senza pubblicazione di un bando nei seguenti casi: </a:t>
            </a:r>
          </a:p>
          <a:p>
            <a:pPr marL="731520" lvl="1" indent="-457200" algn="just">
              <a:buFont typeface="+mj-lt"/>
              <a:buAutoNum type="alphaLcParenR"/>
            </a:pPr>
            <a:r>
              <a:rPr lang="it-IT" sz="2600" dirty="0"/>
              <a:t>quando non sia stata presentata alcuna offerta o alcuna offerta appropriata, né alcuna domanda di partecipazione o alcuna domanda di partecipazione appropriata, in esito all'esperimento di una procedura aperta o ristretta, purché le condizioni iniziali dell'appalto non siano sostanzialmente modificate e purché sia trasmessa una relazione alla Commissione europea, su richiesta di quest’ultima; un'offerta non è ritenuta appropriata se non presenta alcuna pertinenza con l'appalto ed è, quindi, manifestamente inadeguata a rispondere alle esigenze della stazione appaltante e ai requisiti specificati nei documenti di gara, salvo modifiche sostanziali. Una domanda di partecipazione non è ritenuta appropriata se l'operatore economico interessato è escluso ai sensi degli articoli 94, 95, 96, 97 e 98 o non soddisfa i requisiti stabiliti dalla stazione appaltante ai sensi dell'articolo 100; </a:t>
            </a:r>
          </a:p>
          <a:p>
            <a:pPr marL="731520" lvl="1" indent="-457200" algn="just">
              <a:buFont typeface="+mj-lt"/>
              <a:buAutoNum type="alphaLcParenR"/>
            </a:pPr>
            <a:r>
              <a:rPr lang="it-IT" sz="2600" dirty="0"/>
              <a:t>quando i lavori, le forniture o i servizi possono essere forniti unicamente da un determinato operatore economico per una delle seguenti ragioni: </a:t>
            </a:r>
          </a:p>
          <a:p>
            <a:pPr marL="1005840" lvl="2" indent="-457200" algn="just">
              <a:buFont typeface="+mj-lt"/>
              <a:buAutoNum type="arabicPeriod"/>
            </a:pPr>
            <a:r>
              <a:rPr lang="it-IT" sz="2200" dirty="0"/>
              <a:t>lo scopo dell'appalto consiste nella creazione o nell'acquisizione di un'opera d'arte o rappresentazione artistica unica; </a:t>
            </a:r>
          </a:p>
          <a:p>
            <a:pPr marL="1005840" lvl="2" indent="-457200" algn="just">
              <a:buFont typeface="+mj-lt"/>
              <a:buAutoNum type="arabicPeriod"/>
            </a:pPr>
            <a:r>
              <a:rPr lang="it-IT" sz="2200" dirty="0"/>
              <a:t>la concorrenza è assente per motivi tecnici; </a:t>
            </a:r>
          </a:p>
          <a:p>
            <a:pPr marL="1005840" lvl="2" indent="-457200" algn="just">
              <a:buFont typeface="+mj-lt"/>
              <a:buAutoNum type="arabicPeriod"/>
            </a:pPr>
            <a:r>
              <a:rPr lang="it-IT" sz="2200" dirty="0"/>
              <a:t>la tutela di diritti esclusivi, inclusi i diritti di proprietà intellettuale;</a:t>
            </a:r>
          </a:p>
          <a:p>
            <a:pPr marL="617220" lvl="1" indent="-342900" algn="just">
              <a:buFont typeface="+mj-lt"/>
              <a:buAutoNum type="alphaLcParenR"/>
            </a:pPr>
            <a:r>
              <a:rPr lang="it-IT" sz="2600" dirty="0"/>
              <a:t>nella misura strettamente necessaria quando, per ragioni di estrema urgenza derivante da eventi imprevedibili dalla stazione appaltante, i termini per le procedure aperte o per le procedure ristrette o per le procedure competitive con negoziazione non possono essere rispettati; le circostanze invocate per giustificare l’estrema urgenza non devono essere in alcun caso imputabili alle stazioni appaltanti.</a:t>
            </a:r>
          </a:p>
        </p:txBody>
      </p:sp>
    </p:spTree>
    <p:extLst>
      <p:ext uri="{BB962C8B-B14F-4D97-AF65-F5344CB8AC3E}">
        <p14:creationId xmlns:p14="http://schemas.microsoft.com/office/powerpoint/2010/main" val="35793921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69154D-F1F0-4B3D-EDA8-B6C855A061BB}"/>
              </a:ext>
            </a:extLst>
          </p:cNvPr>
          <p:cNvSpPr>
            <a:spLocks noGrp="1"/>
          </p:cNvSpPr>
          <p:nvPr>
            <p:ph type="title"/>
          </p:nvPr>
        </p:nvSpPr>
        <p:spPr/>
        <p:txBody>
          <a:bodyPr>
            <a:normAutofit fontScale="90000"/>
          </a:bodyPr>
          <a:lstStyle/>
          <a:p>
            <a:pPr algn="ctr"/>
            <a:r>
              <a:rPr lang="it-IT" dirty="0"/>
              <a:t>I SOGGETTI PARTECIPANTI </a:t>
            </a:r>
            <a:r>
              <a:rPr lang="it-IT" dirty="0" smtClean="0"/>
              <a:t>ED </a:t>
            </a:r>
            <a:r>
              <a:rPr lang="it-IT" dirty="0"/>
              <a:t>I REQUISITI</a:t>
            </a:r>
          </a:p>
        </p:txBody>
      </p:sp>
      <p:sp>
        <p:nvSpPr>
          <p:cNvPr id="3" name="Segnaposto contenuto 2">
            <a:extLst>
              <a:ext uri="{FF2B5EF4-FFF2-40B4-BE49-F238E27FC236}">
                <a16:creationId xmlns:a16="http://schemas.microsoft.com/office/drawing/2014/main" id="{0F783803-2206-D847-CDF5-CEEB09A80592}"/>
              </a:ext>
            </a:extLst>
          </p:cNvPr>
          <p:cNvSpPr>
            <a:spLocks noGrp="1"/>
          </p:cNvSpPr>
          <p:nvPr>
            <p:ph idx="1"/>
          </p:nvPr>
        </p:nvSpPr>
        <p:spPr>
          <a:xfrm>
            <a:off x="611560" y="1518456"/>
            <a:ext cx="7620000" cy="4373563"/>
          </a:xfrm>
        </p:spPr>
        <p:txBody>
          <a:bodyPr/>
          <a:lstStyle/>
          <a:p>
            <a:pPr algn="just"/>
            <a:r>
              <a:rPr lang="it-IT" b="0" dirty="0"/>
              <a:t>Possono partecipare alla gara e presentare un’offerta tutti coloro che sono in possesso di tutti i requisiti richiesti dall’amministrazione nell’atto di indizione della gara;</a:t>
            </a:r>
          </a:p>
          <a:p>
            <a:pPr algn="just"/>
            <a:endParaRPr lang="it-IT" b="0" dirty="0"/>
          </a:p>
          <a:p>
            <a:pPr algn="just"/>
            <a:r>
              <a:rPr lang="it-IT" b="0" dirty="0"/>
              <a:t>L’art. 65 del Codice elenca i detti soggetti:</a:t>
            </a:r>
          </a:p>
          <a:p>
            <a:pPr lvl="1" algn="just">
              <a:buFont typeface="Wingdings" panose="05000000000000000000" pitchFamily="2" charset="2"/>
              <a:buChar char="ü"/>
            </a:pPr>
            <a:r>
              <a:rPr lang="it-IT" dirty="0"/>
              <a:t> gli operatori economici nazionali;</a:t>
            </a:r>
          </a:p>
          <a:p>
            <a:pPr lvl="1" algn="just">
              <a:buFont typeface="Wingdings" panose="05000000000000000000" pitchFamily="2" charset="2"/>
              <a:buChar char="ü"/>
            </a:pPr>
            <a:r>
              <a:rPr lang="it-IT" dirty="0"/>
              <a:t>Gli operatori economici stabiliti da altri Stati membri.</a:t>
            </a:r>
          </a:p>
          <a:p>
            <a:pPr lvl="1" algn="just">
              <a:buFont typeface="Wingdings" panose="05000000000000000000" pitchFamily="2" charset="2"/>
              <a:buChar char="ü"/>
            </a:pPr>
            <a:endParaRPr lang="it-IT" dirty="0"/>
          </a:p>
          <a:p>
            <a:pPr marL="274320" lvl="1" indent="0" algn="just">
              <a:buNone/>
            </a:pPr>
            <a:r>
              <a:rPr lang="it-IT" dirty="0"/>
              <a:t>Questi devono possedere requisiti a carattere generale (legati </a:t>
            </a:r>
            <a:r>
              <a:rPr lang="it-IT" i="1" dirty="0"/>
              <a:t>all’affidabilità morale </a:t>
            </a:r>
            <a:r>
              <a:rPr lang="it-IT" dirty="0"/>
              <a:t>del partecipante) e a carattere speciale;  </a:t>
            </a:r>
          </a:p>
        </p:txBody>
      </p:sp>
    </p:spTree>
    <p:extLst>
      <p:ext uri="{BB962C8B-B14F-4D97-AF65-F5344CB8AC3E}">
        <p14:creationId xmlns:p14="http://schemas.microsoft.com/office/powerpoint/2010/main" val="1645361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B9138E-8FAF-B83C-FBFA-BC873F60CA7D}"/>
              </a:ext>
            </a:extLst>
          </p:cNvPr>
          <p:cNvSpPr>
            <a:spLocks noGrp="1"/>
          </p:cNvSpPr>
          <p:nvPr>
            <p:ph type="title"/>
          </p:nvPr>
        </p:nvSpPr>
        <p:spPr/>
        <p:txBody>
          <a:bodyPr>
            <a:normAutofit/>
          </a:bodyPr>
          <a:lstStyle/>
          <a:p>
            <a:pPr algn="ctr"/>
            <a:r>
              <a:rPr lang="it-IT" sz="2800" dirty="0"/>
              <a:t>CAUSE DI ESCLUSIONE AUTOMATICA</a:t>
            </a:r>
          </a:p>
        </p:txBody>
      </p:sp>
      <p:sp>
        <p:nvSpPr>
          <p:cNvPr id="3" name="Segnaposto contenuto 2">
            <a:extLst>
              <a:ext uri="{FF2B5EF4-FFF2-40B4-BE49-F238E27FC236}">
                <a16:creationId xmlns:a16="http://schemas.microsoft.com/office/drawing/2014/main" id="{A580B727-91D3-3B49-D64F-62B0568DF35F}"/>
              </a:ext>
            </a:extLst>
          </p:cNvPr>
          <p:cNvSpPr>
            <a:spLocks noGrp="1"/>
          </p:cNvSpPr>
          <p:nvPr>
            <p:ph idx="1"/>
          </p:nvPr>
        </p:nvSpPr>
        <p:spPr>
          <a:xfrm>
            <a:off x="457200" y="1600200"/>
            <a:ext cx="8229600" cy="2116832"/>
          </a:xfrm>
        </p:spPr>
        <p:txBody>
          <a:bodyPr>
            <a:normAutofit fontScale="92500"/>
          </a:bodyPr>
          <a:lstStyle/>
          <a:p>
            <a:pPr algn="just"/>
            <a:r>
              <a:rPr lang="it-IT" sz="2000" b="0" dirty="0"/>
              <a:t>Sono indicate nell’art. 94 del Codice e riguardano le cause di esclusione per </a:t>
            </a:r>
            <a:r>
              <a:rPr lang="it-IT" sz="2000" b="0" i="1" dirty="0"/>
              <a:t>inaffidabilità morale </a:t>
            </a:r>
            <a:r>
              <a:rPr lang="it-IT" sz="2000" b="0" dirty="0"/>
              <a:t>dell’operatore economico (a titolo </a:t>
            </a:r>
            <a:r>
              <a:rPr lang="it-IT" sz="2000" b="0" dirty="0" err="1"/>
              <a:t>esemplificatico</a:t>
            </a:r>
            <a:r>
              <a:rPr lang="it-IT" sz="2000" b="0" dirty="0"/>
              <a:t>):</a:t>
            </a:r>
          </a:p>
          <a:p>
            <a:pPr lvl="1">
              <a:buFont typeface="Wingdings" panose="05000000000000000000" pitchFamily="2" charset="2"/>
              <a:buChar char="ü"/>
            </a:pPr>
            <a:r>
              <a:rPr lang="it-IT" sz="1800" dirty="0"/>
              <a:t> condanne con sentenza definitiva o decreto penale irrevocabile;</a:t>
            </a:r>
          </a:p>
          <a:p>
            <a:pPr lvl="1">
              <a:buFont typeface="Wingdings" panose="05000000000000000000" pitchFamily="2" charset="2"/>
              <a:buChar char="ü"/>
            </a:pPr>
            <a:r>
              <a:rPr lang="it-IT" sz="1800" dirty="0"/>
              <a:t>tentativo di infiltrazione mafiosa;</a:t>
            </a:r>
          </a:p>
          <a:p>
            <a:pPr lvl="1" algn="just">
              <a:buFont typeface="Wingdings" panose="05000000000000000000" pitchFamily="2" charset="2"/>
              <a:buChar char="ü"/>
            </a:pPr>
            <a:r>
              <a:rPr lang="it-IT" sz="1800" dirty="0"/>
              <a:t> presentazione di false dichiarazioni o falsa documentazione nelle gare iscritto nel casellario informatico tenuto dall’ANAC;</a:t>
            </a:r>
          </a:p>
        </p:txBody>
      </p:sp>
      <p:sp>
        <p:nvSpPr>
          <p:cNvPr id="4" name="CasellaDiTesto 3">
            <a:extLst>
              <a:ext uri="{FF2B5EF4-FFF2-40B4-BE49-F238E27FC236}">
                <a16:creationId xmlns:a16="http://schemas.microsoft.com/office/drawing/2014/main" id="{2124B4C1-5159-3A34-7DA1-FD7BEB53D721}"/>
              </a:ext>
            </a:extLst>
          </p:cNvPr>
          <p:cNvSpPr txBox="1"/>
          <p:nvPr/>
        </p:nvSpPr>
        <p:spPr>
          <a:xfrm>
            <a:off x="614454" y="3789040"/>
            <a:ext cx="7152856" cy="523220"/>
          </a:xfrm>
          <a:prstGeom prst="rect">
            <a:avLst/>
          </a:prstGeom>
          <a:noFill/>
        </p:spPr>
        <p:txBody>
          <a:bodyPr wrap="none" rtlCol="0">
            <a:spAutoFit/>
          </a:bodyPr>
          <a:lstStyle/>
          <a:p>
            <a:r>
              <a:rPr lang="it-IT" sz="2800" spc="-100" dirty="0">
                <a:solidFill>
                  <a:schemeClr val="tx2"/>
                </a:solidFill>
                <a:latin typeface="+mj-lt"/>
                <a:ea typeface="+mj-ea"/>
                <a:cs typeface="+mj-cs"/>
              </a:rPr>
              <a:t>CAUSE DI ESCLUSIONE NON AUTOMATICA</a:t>
            </a:r>
          </a:p>
        </p:txBody>
      </p:sp>
      <p:sp>
        <p:nvSpPr>
          <p:cNvPr id="5" name="CasellaDiTesto 4">
            <a:extLst>
              <a:ext uri="{FF2B5EF4-FFF2-40B4-BE49-F238E27FC236}">
                <a16:creationId xmlns:a16="http://schemas.microsoft.com/office/drawing/2014/main" id="{ADFAD841-39C6-A905-E127-961376420595}"/>
              </a:ext>
            </a:extLst>
          </p:cNvPr>
          <p:cNvSpPr txBox="1"/>
          <p:nvPr/>
        </p:nvSpPr>
        <p:spPr>
          <a:xfrm>
            <a:off x="611560" y="4725144"/>
            <a:ext cx="8488221" cy="2308324"/>
          </a:xfrm>
          <a:prstGeom prst="rect">
            <a:avLst/>
          </a:prstGeom>
          <a:noFill/>
        </p:spPr>
        <p:txBody>
          <a:bodyPr wrap="none" rtlCol="0">
            <a:spAutoFit/>
          </a:bodyPr>
          <a:lstStyle/>
          <a:p>
            <a:r>
              <a:rPr lang="it-IT" dirty="0"/>
              <a:t>Sono individuate nell’art. 95 del Codice (a titolo esemplificativo):</a:t>
            </a:r>
          </a:p>
          <a:p>
            <a:pPr marL="742950" lvl="1" indent="-285750">
              <a:buFont typeface="Wingdings" panose="05000000000000000000" pitchFamily="2" charset="2"/>
              <a:buChar char="ü"/>
            </a:pPr>
            <a:r>
              <a:rPr lang="it-IT" dirty="0"/>
              <a:t>Sussistenza di gravi infrazioni in materia di sicurezza e salute sul lavoro, </a:t>
            </a:r>
          </a:p>
          <a:p>
            <a:pPr lvl="1" algn="just"/>
            <a:r>
              <a:rPr lang="it-IT" dirty="0"/>
              <a:t>di obblighi in materia ambientale, sociale e del lavoro;</a:t>
            </a:r>
          </a:p>
          <a:p>
            <a:pPr marL="742950" lvl="1" indent="-285750" algn="just">
              <a:buFont typeface="Wingdings" panose="05000000000000000000" pitchFamily="2" charset="2"/>
              <a:buChar char="ü"/>
            </a:pPr>
            <a:r>
              <a:rPr lang="it-IT" dirty="0"/>
              <a:t>Situazione di conflitti di interesse;</a:t>
            </a:r>
          </a:p>
          <a:p>
            <a:pPr marL="742950" lvl="1" indent="-285750" algn="just">
              <a:buFont typeface="Wingdings" panose="05000000000000000000" pitchFamily="2" charset="2"/>
              <a:buChar char="ü"/>
            </a:pPr>
            <a:r>
              <a:rPr lang="it-IT" dirty="0"/>
              <a:t>Distorsione della concorrenza derivante dal coinvolgimento degli operatori</a:t>
            </a:r>
          </a:p>
          <a:p>
            <a:pPr lvl="1" algn="just"/>
            <a:r>
              <a:rPr lang="it-IT" dirty="0"/>
              <a:t>economici nella procedura.</a:t>
            </a:r>
          </a:p>
          <a:p>
            <a:pPr marL="742950" lvl="1" indent="-285750">
              <a:buFont typeface="Wingdings" panose="05000000000000000000" pitchFamily="2" charset="2"/>
              <a:buChar char="ü"/>
            </a:pPr>
            <a:endParaRPr lang="it-IT" dirty="0"/>
          </a:p>
          <a:p>
            <a:endParaRPr lang="it-IT" dirty="0"/>
          </a:p>
        </p:txBody>
      </p:sp>
    </p:spTree>
    <p:extLst>
      <p:ext uri="{BB962C8B-B14F-4D97-AF65-F5344CB8AC3E}">
        <p14:creationId xmlns:p14="http://schemas.microsoft.com/office/powerpoint/2010/main" val="558647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A50373-625D-F89C-BA25-262CED441BDF}"/>
              </a:ext>
            </a:extLst>
          </p:cNvPr>
          <p:cNvSpPr>
            <a:spLocks noGrp="1"/>
          </p:cNvSpPr>
          <p:nvPr>
            <p:ph type="title"/>
          </p:nvPr>
        </p:nvSpPr>
        <p:spPr>
          <a:xfrm>
            <a:off x="457200" y="152718"/>
            <a:ext cx="7859216" cy="1371600"/>
          </a:xfrm>
        </p:spPr>
        <p:txBody>
          <a:bodyPr/>
          <a:lstStyle/>
          <a:p>
            <a:pPr algn="ctr"/>
            <a:r>
              <a:rPr lang="it-IT" dirty="0"/>
              <a:t>I REQUISITI DI ORDINE SPECIALE</a:t>
            </a:r>
          </a:p>
        </p:txBody>
      </p:sp>
      <p:sp>
        <p:nvSpPr>
          <p:cNvPr id="3" name="Segnaposto contenuto 2">
            <a:extLst>
              <a:ext uri="{FF2B5EF4-FFF2-40B4-BE49-F238E27FC236}">
                <a16:creationId xmlns:a16="http://schemas.microsoft.com/office/drawing/2014/main" id="{19203313-C1C1-2F34-056E-BD72158F6A3B}"/>
              </a:ext>
            </a:extLst>
          </p:cNvPr>
          <p:cNvSpPr>
            <a:spLocks noGrp="1"/>
          </p:cNvSpPr>
          <p:nvPr>
            <p:ph idx="1"/>
          </p:nvPr>
        </p:nvSpPr>
        <p:spPr/>
        <p:txBody>
          <a:bodyPr/>
          <a:lstStyle/>
          <a:p>
            <a:pPr algn="just"/>
            <a:r>
              <a:rPr lang="it-IT" b="0" dirty="0"/>
              <a:t>Rappresentano le qualità che gli operatori devono possedere e che provano l’effettiva capacità di realizzare l’attività richiesta:</a:t>
            </a:r>
          </a:p>
          <a:p>
            <a:pPr lvl="1">
              <a:buFont typeface="Wingdings" panose="05000000000000000000" pitchFamily="2" charset="2"/>
              <a:buChar char="ü"/>
            </a:pPr>
            <a:r>
              <a:rPr lang="it-IT" dirty="0"/>
              <a:t>Idoneità professionale;</a:t>
            </a:r>
          </a:p>
          <a:p>
            <a:pPr lvl="1">
              <a:buFont typeface="Wingdings" panose="05000000000000000000" pitchFamily="2" charset="2"/>
              <a:buChar char="ü"/>
            </a:pPr>
            <a:r>
              <a:rPr lang="it-IT" dirty="0"/>
              <a:t>Capacità economica e finanziaria;</a:t>
            </a:r>
          </a:p>
          <a:p>
            <a:pPr lvl="1">
              <a:buFont typeface="Wingdings" panose="05000000000000000000" pitchFamily="2" charset="2"/>
              <a:buChar char="ü"/>
            </a:pPr>
            <a:r>
              <a:rPr lang="it-IT" dirty="0"/>
              <a:t>Capacità tecniche e professionali.</a:t>
            </a:r>
          </a:p>
          <a:p>
            <a:pPr marL="274320" lvl="1" indent="0">
              <a:buNone/>
            </a:pPr>
            <a:r>
              <a:rPr lang="it-IT" dirty="0"/>
              <a:t>I requisiti speciali sono richiesti in maniera proporzionata e attinente all’oggetto dell’appalto!</a:t>
            </a:r>
          </a:p>
        </p:txBody>
      </p:sp>
    </p:spTree>
    <p:extLst>
      <p:ext uri="{BB962C8B-B14F-4D97-AF65-F5344CB8AC3E}">
        <p14:creationId xmlns:p14="http://schemas.microsoft.com/office/powerpoint/2010/main" val="240436705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A6DE3E-1D53-7536-83BA-4062DA99A0E4}"/>
              </a:ext>
            </a:extLst>
          </p:cNvPr>
          <p:cNvSpPr>
            <a:spLocks noGrp="1"/>
          </p:cNvSpPr>
          <p:nvPr>
            <p:ph type="title"/>
          </p:nvPr>
        </p:nvSpPr>
        <p:spPr>
          <a:xfrm>
            <a:off x="1547664" y="381000"/>
            <a:ext cx="5791200" cy="1371600"/>
          </a:xfrm>
        </p:spPr>
        <p:txBody>
          <a:bodyPr>
            <a:normAutofit fontScale="90000"/>
          </a:bodyPr>
          <a:lstStyle/>
          <a:p>
            <a:pPr algn="ctr"/>
            <a:r>
              <a:rPr lang="it-IT" dirty="0"/>
              <a:t>REQUISITI PER LE PROCEDURE DI APPALTI DI SERVIZI E FORNITURE</a:t>
            </a:r>
          </a:p>
        </p:txBody>
      </p:sp>
      <p:sp>
        <p:nvSpPr>
          <p:cNvPr id="3" name="Segnaposto contenuto 2">
            <a:extLst>
              <a:ext uri="{FF2B5EF4-FFF2-40B4-BE49-F238E27FC236}">
                <a16:creationId xmlns:a16="http://schemas.microsoft.com/office/drawing/2014/main" id="{58E23AD2-F2BD-9551-93C8-C9CB4B3DF817}"/>
              </a:ext>
            </a:extLst>
          </p:cNvPr>
          <p:cNvSpPr>
            <a:spLocks noGrp="1"/>
          </p:cNvSpPr>
          <p:nvPr>
            <p:ph idx="1"/>
          </p:nvPr>
        </p:nvSpPr>
        <p:spPr/>
        <p:txBody>
          <a:bodyPr>
            <a:normAutofit/>
          </a:bodyPr>
          <a:lstStyle/>
          <a:p>
            <a:pPr algn="just"/>
            <a:r>
              <a:rPr lang="it-IT" b="0" dirty="0"/>
              <a:t>Le stazioni appaltanti richiedono </a:t>
            </a:r>
            <a:r>
              <a:rPr lang="it-IT" b="0" u="sng" dirty="0"/>
              <a:t>l’iscrizione nel registro della camera di commercio, industria, artigianato e agricoltura o nel registro delle commissioni provinciali per l’artigianato o presso i competenti ordini professionali</a:t>
            </a:r>
            <a:r>
              <a:rPr lang="it-IT" b="0" dirty="0"/>
              <a:t> per un’attività pertinente anche se non coincidente con l’oggetto dell’appalto;</a:t>
            </a:r>
          </a:p>
          <a:p>
            <a:pPr algn="just"/>
            <a:r>
              <a:rPr lang="it-IT" b="0" dirty="0"/>
              <a:t>All’operatore economico di altro Stato membro non residente in Italia è richiesto di </a:t>
            </a:r>
            <a:r>
              <a:rPr lang="it-IT" b="0" u="sng" dirty="0"/>
              <a:t>dichiarare</a:t>
            </a:r>
            <a:r>
              <a:rPr lang="it-IT" b="0" dirty="0"/>
              <a:t> ai sensi del testo unico delle disposizioni legislative e regolamentari in materia di documentazione amministrativa, di cui al decreto del Presidente della Repubblica del 28 dicembre 2000, n. 445, </a:t>
            </a:r>
            <a:r>
              <a:rPr lang="it-IT" b="0" u="sng" dirty="0"/>
              <a:t>di essere iscritto in uno dei registri professionali o commerciali di cui all’allegato II.11.</a:t>
            </a:r>
          </a:p>
        </p:txBody>
      </p:sp>
    </p:spTree>
    <p:extLst>
      <p:ext uri="{BB962C8B-B14F-4D97-AF65-F5344CB8AC3E}">
        <p14:creationId xmlns:p14="http://schemas.microsoft.com/office/powerpoint/2010/main" val="33198847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8486CD-DF58-3099-5FAE-7EB23CCF4474}"/>
              </a:ext>
            </a:extLst>
          </p:cNvPr>
          <p:cNvSpPr>
            <a:spLocks noGrp="1"/>
          </p:cNvSpPr>
          <p:nvPr>
            <p:ph type="title"/>
          </p:nvPr>
        </p:nvSpPr>
        <p:spPr>
          <a:xfrm>
            <a:off x="1907704" y="153489"/>
            <a:ext cx="5791200" cy="1371600"/>
          </a:xfrm>
        </p:spPr>
        <p:txBody>
          <a:bodyPr/>
          <a:lstStyle/>
          <a:p>
            <a:pPr algn="ctr"/>
            <a:r>
              <a:rPr lang="it-IT" dirty="0"/>
              <a:t>AVVALIMENTO</a:t>
            </a:r>
          </a:p>
        </p:txBody>
      </p:sp>
      <p:sp>
        <p:nvSpPr>
          <p:cNvPr id="3" name="Segnaposto contenuto 2">
            <a:extLst>
              <a:ext uri="{FF2B5EF4-FFF2-40B4-BE49-F238E27FC236}">
                <a16:creationId xmlns:a16="http://schemas.microsoft.com/office/drawing/2014/main" id="{C022E919-93F0-3651-7861-52868D469BC8}"/>
              </a:ext>
            </a:extLst>
          </p:cNvPr>
          <p:cNvSpPr>
            <a:spLocks noGrp="1"/>
          </p:cNvSpPr>
          <p:nvPr>
            <p:ph idx="1"/>
          </p:nvPr>
        </p:nvSpPr>
        <p:spPr>
          <a:xfrm>
            <a:off x="755576" y="1522757"/>
            <a:ext cx="7620000" cy="4373563"/>
          </a:xfrm>
        </p:spPr>
        <p:txBody>
          <a:bodyPr>
            <a:normAutofit fontScale="92500" lnSpcReduction="20000"/>
          </a:bodyPr>
          <a:lstStyle/>
          <a:p>
            <a:pPr algn="just"/>
            <a:r>
              <a:rPr lang="it-IT" b="0" dirty="0"/>
              <a:t>E’ il contratto che consente all’operatore economico, che per quella determinata gara non possiede i requisiti richiesti, di partecipare ed evitare l’esclusione utilizzando i requisiti di un altro operatore.</a:t>
            </a:r>
          </a:p>
          <a:p>
            <a:pPr algn="just"/>
            <a:r>
              <a:rPr lang="it-IT" b="0" dirty="0"/>
              <a:t>In particolare:</a:t>
            </a:r>
          </a:p>
          <a:p>
            <a:pPr marL="731520" lvl="1" indent="-457200" algn="just">
              <a:buFont typeface="+mj-lt"/>
              <a:buAutoNum type="alphaLcParenR"/>
            </a:pPr>
            <a:r>
              <a:rPr lang="it-IT" dirty="0"/>
              <a:t>è configurato come il contratto con il quale una o più imprese ausiliarie si obbligano a mettere a disposizione di un operatore economico che concorre in una procedura di gara dotazioni tecniche e risorse umane e strumentali per tutta la durata dell’appalto;</a:t>
            </a:r>
          </a:p>
          <a:p>
            <a:pPr marL="731520" lvl="1" indent="-457200" algn="just">
              <a:buFont typeface="+mj-lt"/>
              <a:buAutoNum type="alphaLcParenR"/>
            </a:pPr>
            <a:r>
              <a:rPr lang="it-IT" dirty="0"/>
              <a:t>deve essere concluso in forma scritta a pena di nullità con indicazione specifica delle risorse messe a disposizione dell’operatore economico.</a:t>
            </a:r>
          </a:p>
          <a:p>
            <a:pPr marL="731520" lvl="1" indent="-457200" algn="just">
              <a:buFont typeface="+mj-lt"/>
              <a:buAutoNum type="alphaLcParenR"/>
            </a:pPr>
            <a:r>
              <a:rPr lang="it-IT" dirty="0"/>
              <a:t>è normalmente oneroso, salvo che risponda anche a un interesse dell’impresa ausiliaria, e può essere concluso a prescindere dalla natura giuridica dei legami tra le parti.</a:t>
            </a:r>
          </a:p>
        </p:txBody>
      </p:sp>
    </p:spTree>
    <p:extLst>
      <p:ext uri="{BB962C8B-B14F-4D97-AF65-F5344CB8AC3E}">
        <p14:creationId xmlns:p14="http://schemas.microsoft.com/office/powerpoint/2010/main" val="29180981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AC741F4-F82F-C331-2FCF-8E763C8109F1}"/>
              </a:ext>
            </a:extLst>
          </p:cNvPr>
          <p:cNvSpPr>
            <a:spLocks noGrp="1"/>
          </p:cNvSpPr>
          <p:nvPr>
            <p:ph idx="1"/>
          </p:nvPr>
        </p:nvSpPr>
        <p:spPr>
          <a:xfrm>
            <a:off x="457200" y="1196752"/>
            <a:ext cx="8229600" cy="5280248"/>
          </a:xfrm>
        </p:spPr>
        <p:txBody>
          <a:bodyPr>
            <a:normAutofit lnSpcReduction="10000"/>
          </a:bodyPr>
          <a:lstStyle/>
          <a:p>
            <a:pPr algn="just"/>
            <a:r>
              <a:rPr lang="it-IT" b="0" dirty="0"/>
              <a:t>L’operatore economico allega alla domanda di partecipazione il contratto di avvalimento in originale o copia autentica, specificando se intende avvalersi delle risorse altrui per acquisire un requisito di partecipazione o per migliorare la propria offerta, e allega, nel caso di cui al comma 2, la certificazione rilasciata dalla SOA o dall’ANAC.</a:t>
            </a:r>
          </a:p>
          <a:p>
            <a:pPr algn="just"/>
            <a:r>
              <a:rPr lang="it-IT" b="0" dirty="0"/>
              <a:t>L’impresa ausiliaria è tenuta a dichiarare alla stazione appaltante: </a:t>
            </a:r>
          </a:p>
          <a:p>
            <a:pPr marL="731520" lvl="1" indent="-457200" algn="just">
              <a:buFont typeface="+mj-lt"/>
              <a:buAutoNum type="alphaLcParenR"/>
            </a:pPr>
            <a:r>
              <a:rPr lang="it-IT" dirty="0"/>
              <a:t>di essere in possesso dei requisiti di ordine generale di cui al Capo II del presente Titolo; </a:t>
            </a:r>
          </a:p>
          <a:p>
            <a:pPr marL="731520" lvl="1" indent="-457200" algn="just">
              <a:buFont typeface="+mj-lt"/>
              <a:buAutoNum type="alphaLcParenR"/>
            </a:pPr>
            <a:r>
              <a:rPr lang="it-IT" dirty="0"/>
              <a:t>di essere in possesso dei requisiti di cui all’articolo 100 per i servizi e le forniture;</a:t>
            </a:r>
          </a:p>
          <a:p>
            <a:pPr marL="731520" lvl="1" indent="-457200" algn="just">
              <a:buFont typeface="+mj-lt"/>
              <a:buAutoNum type="alphaLcParenR"/>
            </a:pPr>
            <a:r>
              <a:rPr lang="it-IT" dirty="0"/>
              <a:t>di impegnarsi verso l’operatore economico e verso la stessa stazione appaltante a mettere a disposizione per tutta la durata dell’appalto le risorse oggetto del contratto di avvalimento.</a:t>
            </a:r>
          </a:p>
          <a:p>
            <a:pPr algn="just"/>
            <a:r>
              <a:rPr lang="it-IT" b="0" dirty="0"/>
              <a:t>Nei soli casi in cui l’avvalimento sia finalizzato a migliorare l’offerta, non è consentito che partecipino alla medesima gara l’impresa ausiliaria e quella che si avvale delle risorse da essa messe a disposizione</a:t>
            </a:r>
          </a:p>
        </p:txBody>
      </p:sp>
      <p:sp>
        <p:nvSpPr>
          <p:cNvPr id="2" name="Rettangolo 1"/>
          <p:cNvSpPr/>
          <p:nvPr/>
        </p:nvSpPr>
        <p:spPr>
          <a:xfrm>
            <a:off x="2462704" y="523196"/>
            <a:ext cx="4218591" cy="707886"/>
          </a:xfrm>
          <a:prstGeom prst="rect">
            <a:avLst/>
          </a:prstGeom>
        </p:spPr>
        <p:txBody>
          <a:bodyPr wrap="none">
            <a:spAutoFit/>
          </a:bodyPr>
          <a:lstStyle/>
          <a:p>
            <a:r>
              <a:rPr lang="it-IT" sz="4000" spc="-100" dirty="0" smtClean="0">
                <a:solidFill>
                  <a:schemeClr val="tx2"/>
                </a:solidFill>
                <a:latin typeface="+mj-lt"/>
                <a:ea typeface="+mj-ea"/>
                <a:cs typeface="+mj-cs"/>
              </a:rPr>
              <a:t>AVVALIMENT0 (2)</a:t>
            </a:r>
            <a:endParaRPr lang="it-IT" dirty="0"/>
          </a:p>
        </p:txBody>
      </p:sp>
    </p:spTree>
    <p:extLst>
      <p:ext uri="{BB962C8B-B14F-4D97-AF65-F5344CB8AC3E}">
        <p14:creationId xmlns:p14="http://schemas.microsoft.com/office/powerpoint/2010/main" val="9160722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DDB0CC-E7CC-9B9B-4C17-A8A46FB08D61}"/>
              </a:ext>
            </a:extLst>
          </p:cNvPr>
          <p:cNvSpPr>
            <a:spLocks noGrp="1"/>
          </p:cNvSpPr>
          <p:nvPr>
            <p:ph type="title"/>
          </p:nvPr>
        </p:nvSpPr>
        <p:spPr>
          <a:xfrm>
            <a:off x="1475656" y="476672"/>
            <a:ext cx="5791200" cy="1371600"/>
          </a:xfrm>
        </p:spPr>
        <p:txBody>
          <a:bodyPr>
            <a:normAutofit/>
          </a:bodyPr>
          <a:lstStyle/>
          <a:p>
            <a:pPr algn="ctr"/>
            <a:r>
              <a:rPr lang="it-IT" dirty="0"/>
              <a:t>PRESENTAZIONE DELLE OFFERTE</a:t>
            </a:r>
          </a:p>
        </p:txBody>
      </p:sp>
      <p:sp>
        <p:nvSpPr>
          <p:cNvPr id="3" name="Segnaposto contenuto 2">
            <a:extLst>
              <a:ext uri="{FF2B5EF4-FFF2-40B4-BE49-F238E27FC236}">
                <a16:creationId xmlns:a16="http://schemas.microsoft.com/office/drawing/2014/main" id="{DAF704A8-4487-B152-54DB-99F6751D85F4}"/>
              </a:ext>
            </a:extLst>
          </p:cNvPr>
          <p:cNvSpPr>
            <a:spLocks noGrp="1"/>
          </p:cNvSpPr>
          <p:nvPr>
            <p:ph idx="1"/>
          </p:nvPr>
        </p:nvSpPr>
        <p:spPr>
          <a:xfrm>
            <a:off x="755576" y="1988840"/>
            <a:ext cx="7620000" cy="4373563"/>
          </a:xfrm>
        </p:spPr>
        <p:txBody>
          <a:bodyPr/>
          <a:lstStyle/>
          <a:p>
            <a:pPr marL="0" indent="0" algn="just">
              <a:buNone/>
            </a:pPr>
            <a:r>
              <a:rPr lang="it-IT" b="0" dirty="0"/>
              <a:t>Ogni concorrente può presentare una </a:t>
            </a:r>
            <a:r>
              <a:rPr lang="it-IT" b="0" u="sng" dirty="0"/>
              <a:t>sola</a:t>
            </a:r>
            <a:r>
              <a:rPr lang="it-IT" b="0" dirty="0"/>
              <a:t> offerta, che è vincolante per il periodo indicato nel bando o nell’invito e, in caso di mancata indicazione, per </a:t>
            </a:r>
            <a:r>
              <a:rPr lang="it-IT" b="0" u="sng" dirty="0"/>
              <a:t>centottanta</a:t>
            </a:r>
            <a:r>
              <a:rPr lang="it-IT" b="0" dirty="0"/>
              <a:t> giorni dalla scadenza del termine per la sua presentazione. La stazione appaltante e l’ente concedente, con atto motivato, possono chiedere agli offerenti il differimento del termine.</a:t>
            </a:r>
          </a:p>
          <a:p>
            <a:pPr algn="just"/>
            <a:endParaRPr lang="it-IT" dirty="0"/>
          </a:p>
        </p:txBody>
      </p:sp>
    </p:spTree>
    <p:extLst>
      <p:ext uri="{BB962C8B-B14F-4D97-AF65-F5344CB8AC3E}">
        <p14:creationId xmlns:p14="http://schemas.microsoft.com/office/powerpoint/2010/main" val="10203054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5E05FB-C84D-9F1F-6C54-7AD36A6EA5A0}"/>
              </a:ext>
            </a:extLst>
          </p:cNvPr>
          <p:cNvSpPr>
            <a:spLocks noGrp="1"/>
          </p:cNvSpPr>
          <p:nvPr>
            <p:ph type="title"/>
          </p:nvPr>
        </p:nvSpPr>
        <p:spPr>
          <a:xfrm>
            <a:off x="1187624" y="374540"/>
            <a:ext cx="5791200" cy="1371600"/>
          </a:xfrm>
        </p:spPr>
        <p:txBody>
          <a:bodyPr>
            <a:normAutofit fontScale="90000"/>
          </a:bodyPr>
          <a:lstStyle/>
          <a:p>
            <a:pPr algn="ctr"/>
            <a:r>
              <a:rPr lang="it-IT" dirty="0"/>
              <a:t>DOCUMENTAZIONE PRESENTATA DAGLI OPERATORI</a:t>
            </a:r>
          </a:p>
        </p:txBody>
      </p:sp>
      <p:sp>
        <p:nvSpPr>
          <p:cNvPr id="3" name="Segnaposto contenuto 2">
            <a:extLst>
              <a:ext uri="{FF2B5EF4-FFF2-40B4-BE49-F238E27FC236}">
                <a16:creationId xmlns:a16="http://schemas.microsoft.com/office/drawing/2014/main" id="{4630AEF7-9549-30D3-1E0C-460ABDAD5FB9}"/>
              </a:ext>
            </a:extLst>
          </p:cNvPr>
          <p:cNvSpPr>
            <a:spLocks noGrp="1"/>
          </p:cNvSpPr>
          <p:nvPr>
            <p:ph idx="1"/>
          </p:nvPr>
        </p:nvSpPr>
        <p:spPr>
          <a:xfrm>
            <a:off x="611560" y="1628800"/>
            <a:ext cx="7620000" cy="4373563"/>
          </a:xfrm>
        </p:spPr>
        <p:txBody>
          <a:bodyPr/>
          <a:lstStyle/>
          <a:p>
            <a:pPr algn="just"/>
            <a:r>
              <a:rPr lang="it-IT" b="0" dirty="0"/>
              <a:t>La documentazione necessaria per partecipare alla procedura è individuata nell’art. 91 del Codice:</a:t>
            </a:r>
          </a:p>
          <a:p>
            <a:pPr lvl="1" algn="just">
              <a:buFont typeface="Wingdings" panose="05000000000000000000" pitchFamily="2" charset="2"/>
              <a:buChar char="ü"/>
            </a:pPr>
            <a:r>
              <a:rPr lang="it-IT" dirty="0"/>
              <a:t> la domanda di partecipazione;</a:t>
            </a:r>
          </a:p>
          <a:p>
            <a:pPr lvl="1" algn="just">
              <a:buFont typeface="Wingdings" panose="05000000000000000000" pitchFamily="2" charset="2"/>
              <a:buChar char="ü"/>
            </a:pPr>
            <a:r>
              <a:rPr lang="it-IT" dirty="0"/>
              <a:t> il documento di gara unico europeo;</a:t>
            </a:r>
          </a:p>
          <a:p>
            <a:pPr lvl="1" algn="just">
              <a:buFont typeface="Wingdings" panose="05000000000000000000" pitchFamily="2" charset="2"/>
              <a:buChar char="ü"/>
            </a:pPr>
            <a:r>
              <a:rPr lang="it-IT" dirty="0"/>
              <a:t> l’offerta;</a:t>
            </a:r>
          </a:p>
          <a:p>
            <a:pPr lvl="1" algn="just">
              <a:buFont typeface="Wingdings" panose="05000000000000000000" pitchFamily="2" charset="2"/>
              <a:buChar char="ü"/>
            </a:pPr>
            <a:r>
              <a:rPr lang="it-IT" dirty="0"/>
              <a:t> ogni altro documento richiesto per la partecipazione alla procedura di gara. </a:t>
            </a:r>
          </a:p>
        </p:txBody>
      </p:sp>
    </p:spTree>
    <p:extLst>
      <p:ext uri="{BB962C8B-B14F-4D97-AF65-F5344CB8AC3E}">
        <p14:creationId xmlns:p14="http://schemas.microsoft.com/office/powerpoint/2010/main" val="257017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2E9502-81CA-E140-66B6-8FAA5DF51E6F}"/>
              </a:ext>
            </a:extLst>
          </p:cNvPr>
          <p:cNvSpPr>
            <a:spLocks noGrp="1"/>
          </p:cNvSpPr>
          <p:nvPr>
            <p:ph type="title"/>
          </p:nvPr>
        </p:nvSpPr>
        <p:spPr>
          <a:xfrm>
            <a:off x="457200" y="152718"/>
            <a:ext cx="7715200" cy="1371600"/>
          </a:xfrm>
        </p:spPr>
        <p:txBody>
          <a:bodyPr/>
          <a:lstStyle/>
          <a:p>
            <a:pPr algn="ctr"/>
            <a:r>
              <a:rPr lang="it-IT" dirty="0"/>
              <a:t>Sul concetto di manutenzione</a:t>
            </a:r>
          </a:p>
        </p:txBody>
      </p:sp>
      <p:sp>
        <p:nvSpPr>
          <p:cNvPr id="3" name="Segnaposto contenuto 2">
            <a:extLst>
              <a:ext uri="{FF2B5EF4-FFF2-40B4-BE49-F238E27FC236}">
                <a16:creationId xmlns:a16="http://schemas.microsoft.com/office/drawing/2014/main" id="{88FCE5F9-ACD7-08BE-7B7E-F230204EF071}"/>
              </a:ext>
            </a:extLst>
          </p:cNvPr>
          <p:cNvSpPr>
            <a:spLocks noGrp="1"/>
          </p:cNvSpPr>
          <p:nvPr>
            <p:ph idx="1"/>
          </p:nvPr>
        </p:nvSpPr>
        <p:spPr/>
        <p:txBody>
          <a:bodyPr>
            <a:normAutofit/>
          </a:bodyPr>
          <a:lstStyle/>
          <a:p>
            <a:pPr algn="just"/>
            <a:r>
              <a:rPr lang="it-IT" sz="1800" b="0" i="0" dirty="0">
                <a:solidFill>
                  <a:srgbClr val="000000"/>
                </a:solidFill>
                <a:effectLst/>
              </a:rPr>
              <a:t>La distinzione, nell'ambito della manutenzione, tra servizi (di manutenzione) e lavori (di manutenzione) è stato oggetto di una intensa attività interpretativa che ha condotto la giurisprudenza ad osservare come il concetto di "</a:t>
            </a:r>
            <a:r>
              <a:rPr lang="it-IT" sz="1800" b="0" i="1" dirty="0">
                <a:solidFill>
                  <a:srgbClr val="000000"/>
                </a:solidFill>
                <a:effectLst/>
              </a:rPr>
              <a:t>manutenzione</a:t>
            </a:r>
            <a:r>
              <a:rPr lang="it-IT" sz="1800" b="0" i="0" dirty="0">
                <a:solidFill>
                  <a:srgbClr val="000000"/>
                </a:solidFill>
                <a:effectLst/>
              </a:rPr>
              <a:t>" rientri nell'ambito dei </a:t>
            </a:r>
            <a:r>
              <a:rPr lang="it-IT" sz="1800" i="0" dirty="0">
                <a:solidFill>
                  <a:srgbClr val="000000"/>
                </a:solidFill>
                <a:effectLst/>
              </a:rPr>
              <a:t>lavori</a:t>
            </a:r>
            <a:r>
              <a:rPr lang="it-IT" sz="1800" b="0" i="0" dirty="0">
                <a:solidFill>
                  <a:srgbClr val="000000"/>
                </a:solidFill>
                <a:effectLst/>
              </a:rPr>
              <a:t> pubblici </a:t>
            </a:r>
            <a:r>
              <a:rPr lang="it-IT" sz="1800" b="0" i="0" u="sng" dirty="0">
                <a:solidFill>
                  <a:srgbClr val="000000"/>
                </a:solidFill>
                <a:effectLst/>
              </a:rPr>
              <a:t>qualora l'attività dell'appaltatore comporti un'azione prevalente ed essenziale di modificazione della realtà fisica (c.d. “</a:t>
            </a:r>
            <a:r>
              <a:rPr lang="it-IT" sz="1800" b="1" i="0" u="sng" dirty="0">
                <a:solidFill>
                  <a:srgbClr val="000000"/>
                </a:solidFill>
                <a:effectLst/>
              </a:rPr>
              <a:t>Quid novi</a:t>
            </a:r>
            <a:r>
              <a:rPr lang="it-IT" sz="1800" b="0" i="0" u="sng" dirty="0">
                <a:solidFill>
                  <a:srgbClr val="000000"/>
                </a:solidFill>
                <a:effectLst/>
              </a:rPr>
              <a:t>”) che prevede l'utilizzazione, la manipolazione e l'installazione di materiali aggiuntivi e sostitutivi non inconsistenti sul piano strutturale e funzionale</a:t>
            </a:r>
            <a:r>
              <a:rPr lang="it-IT" sz="1800" b="0" i="0" dirty="0">
                <a:solidFill>
                  <a:srgbClr val="000000"/>
                </a:solidFill>
                <a:effectLst/>
              </a:rPr>
              <a:t>.</a:t>
            </a:r>
          </a:p>
          <a:p>
            <a:pPr algn="just"/>
            <a:r>
              <a:rPr lang="it-IT" sz="1800" b="0" i="0" dirty="0">
                <a:solidFill>
                  <a:srgbClr val="000000"/>
                </a:solidFill>
                <a:effectLst/>
              </a:rPr>
              <a:t>Viceversa, </a:t>
            </a:r>
            <a:r>
              <a:rPr lang="it-IT" sz="1800" b="0" i="0" u="sng" dirty="0">
                <a:solidFill>
                  <a:srgbClr val="000000"/>
                </a:solidFill>
                <a:effectLst/>
              </a:rPr>
              <a:t>qualora tali azioni non si traducano in una essenziale/significativa modificazione dello stato fisico del bene</a:t>
            </a:r>
            <a:r>
              <a:rPr lang="it-IT" sz="1800" b="0" i="0" dirty="0">
                <a:solidFill>
                  <a:srgbClr val="000000"/>
                </a:solidFill>
                <a:effectLst/>
              </a:rPr>
              <a:t>, l'attività si configura come </a:t>
            </a:r>
            <a:r>
              <a:rPr lang="it-IT" sz="1800" i="0" dirty="0">
                <a:solidFill>
                  <a:srgbClr val="000000"/>
                </a:solidFill>
                <a:effectLst/>
              </a:rPr>
              <a:t>prestazione di servizi</a:t>
            </a:r>
            <a:r>
              <a:rPr lang="it-IT" sz="1800" b="0" i="0" dirty="0">
                <a:solidFill>
                  <a:srgbClr val="000000"/>
                </a:solidFill>
                <a:effectLst/>
              </a:rPr>
              <a:t>.</a:t>
            </a:r>
          </a:p>
          <a:p>
            <a:pPr algn="just"/>
            <a:endParaRPr lang="it-IT" sz="1800" dirty="0"/>
          </a:p>
        </p:txBody>
      </p:sp>
    </p:spTree>
    <p:extLst>
      <p:ext uri="{BB962C8B-B14F-4D97-AF65-F5344CB8AC3E}">
        <p14:creationId xmlns:p14="http://schemas.microsoft.com/office/powerpoint/2010/main" val="212203579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6BB35F-CB84-C575-3E38-9C8FB400FACE}"/>
              </a:ext>
            </a:extLst>
          </p:cNvPr>
          <p:cNvSpPr>
            <a:spLocks noGrp="1"/>
          </p:cNvSpPr>
          <p:nvPr>
            <p:ph type="title"/>
          </p:nvPr>
        </p:nvSpPr>
        <p:spPr/>
        <p:txBody>
          <a:bodyPr>
            <a:noAutofit/>
          </a:bodyPr>
          <a:lstStyle/>
          <a:p>
            <a:pPr algn="ctr"/>
            <a:r>
              <a:rPr lang="it-IT" sz="3200" dirty="0"/>
              <a:t>I CONTENUTI DELLA DOCUMENTAZIONE</a:t>
            </a:r>
          </a:p>
        </p:txBody>
      </p:sp>
      <p:sp>
        <p:nvSpPr>
          <p:cNvPr id="3" name="Segnaposto contenuto 2">
            <a:extLst>
              <a:ext uri="{FF2B5EF4-FFF2-40B4-BE49-F238E27FC236}">
                <a16:creationId xmlns:a16="http://schemas.microsoft.com/office/drawing/2014/main" id="{30C8D97E-A327-2F07-E11D-4198A791B508}"/>
              </a:ext>
            </a:extLst>
          </p:cNvPr>
          <p:cNvSpPr>
            <a:spLocks noGrp="1"/>
          </p:cNvSpPr>
          <p:nvPr>
            <p:ph idx="1"/>
          </p:nvPr>
        </p:nvSpPr>
        <p:spPr/>
        <p:txBody>
          <a:bodyPr>
            <a:normAutofit fontScale="77500" lnSpcReduction="20000"/>
          </a:bodyPr>
          <a:lstStyle/>
          <a:p>
            <a:pPr marL="457200" indent="-457200" algn="just">
              <a:buFont typeface="+mj-lt"/>
              <a:buAutoNum type="alphaUcPeriod"/>
            </a:pPr>
            <a:r>
              <a:rPr lang="it-IT" b="0" dirty="0"/>
              <a:t>la </a:t>
            </a:r>
            <a:r>
              <a:rPr lang="it-IT" b="0" u="sng" dirty="0"/>
              <a:t>domanda di partecipazione</a:t>
            </a:r>
            <a:r>
              <a:rPr lang="it-IT" b="0" dirty="0"/>
              <a:t> contiene gli elementi di identificazione del concorrente e l’indicazione della forma giuridica con la quale si presenta in gara, l’eventuale dichiarazione della volontà di avvalersi di impresa ausiliaria, nonché l’indicazione dei dati e dei documenti relativi ai requisiti speciali di partecipazione di cui agli articoli 100 e 103 contenuti nel fascicolo virtuale dell’operatore economico di cui all’articolo 24 (comma 2); </a:t>
            </a:r>
          </a:p>
          <a:p>
            <a:pPr marL="457200" indent="-457200" algn="just">
              <a:buFont typeface="+mj-lt"/>
              <a:buAutoNum type="alphaUcPeriod"/>
            </a:pPr>
            <a:r>
              <a:rPr lang="it-IT" b="0" dirty="0"/>
              <a:t>il </a:t>
            </a:r>
            <a:r>
              <a:rPr lang="it-IT" b="0" u="sng" dirty="0"/>
              <a:t>documento di gara unico europeo</a:t>
            </a:r>
            <a:r>
              <a:rPr lang="it-IT" b="0" dirty="0"/>
              <a:t>, redatto in forma digitale in conformità al modello di formulario approvato con regolamento della Commissione europea, contiene le dichiarazioni relative al possesso dei requisiti di ordine generale e dei requisiti di ordine speciale, nonché tutte le informazioni richieste dalla stazione appaltante e, nel caso di partecipazione d raggruppamenti, la dichiarazione circa la ripartizione della prestazione tra i componenti del raggruppamento o tra le imprese consorziate; </a:t>
            </a:r>
          </a:p>
          <a:p>
            <a:pPr marL="457200" indent="-457200" algn="just">
              <a:buFont typeface="+mj-lt"/>
              <a:buAutoNum type="alphaUcPeriod"/>
            </a:pPr>
            <a:r>
              <a:rPr lang="it-IT" b="0" dirty="0"/>
              <a:t>le </a:t>
            </a:r>
            <a:r>
              <a:rPr lang="it-IT" b="0" u="sng" dirty="0"/>
              <a:t>offerte tecniche ed economiche</a:t>
            </a:r>
            <a:r>
              <a:rPr lang="it-IT" b="0" dirty="0"/>
              <a:t> sono corredate dai documenti prescritti dal bando o dall’invito e contengono le dichiarazioni rese dall’operatore economico alla stazione appaltante in ordine al prezzo, ai costi del personale e a quelli aziendali per la sicurezza e le caratteristiche della prestazione, nonché altre informazioni richieste dalla stazione appaltante.</a:t>
            </a:r>
          </a:p>
        </p:txBody>
      </p:sp>
    </p:spTree>
    <p:extLst>
      <p:ext uri="{BB962C8B-B14F-4D97-AF65-F5344CB8AC3E}">
        <p14:creationId xmlns:p14="http://schemas.microsoft.com/office/powerpoint/2010/main" val="12512688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CF4B6C-E778-A501-DE8C-3C282D4911E6}"/>
              </a:ext>
            </a:extLst>
          </p:cNvPr>
          <p:cNvSpPr>
            <a:spLocks noGrp="1"/>
          </p:cNvSpPr>
          <p:nvPr>
            <p:ph type="title"/>
          </p:nvPr>
        </p:nvSpPr>
        <p:spPr>
          <a:xfrm>
            <a:off x="1475656" y="0"/>
            <a:ext cx="5791200" cy="1371600"/>
          </a:xfrm>
        </p:spPr>
        <p:txBody>
          <a:bodyPr/>
          <a:lstStyle/>
          <a:p>
            <a:pPr algn="ctr"/>
            <a:r>
              <a:rPr lang="it-IT" dirty="0"/>
              <a:t>LE GARANZIE</a:t>
            </a:r>
          </a:p>
        </p:txBody>
      </p:sp>
      <p:sp>
        <p:nvSpPr>
          <p:cNvPr id="3" name="Segnaposto contenuto 2">
            <a:extLst>
              <a:ext uri="{FF2B5EF4-FFF2-40B4-BE49-F238E27FC236}">
                <a16:creationId xmlns:a16="http://schemas.microsoft.com/office/drawing/2014/main" id="{DE2E05A0-9523-76B4-976E-A67338852D82}"/>
              </a:ext>
            </a:extLst>
          </p:cNvPr>
          <p:cNvSpPr>
            <a:spLocks noGrp="1"/>
          </p:cNvSpPr>
          <p:nvPr>
            <p:ph idx="1"/>
          </p:nvPr>
        </p:nvSpPr>
        <p:spPr>
          <a:xfrm>
            <a:off x="457200" y="1340768"/>
            <a:ext cx="8229600" cy="5517232"/>
          </a:xfrm>
        </p:spPr>
        <p:txBody>
          <a:bodyPr>
            <a:normAutofit fontScale="92500" lnSpcReduction="20000"/>
          </a:bodyPr>
          <a:lstStyle/>
          <a:p>
            <a:pPr algn="just"/>
            <a:r>
              <a:rPr lang="it-IT" b="0" dirty="0"/>
              <a:t>La disciplina delle garanzie relative alla partecipazione alle procedure di affidamento evidenzia nell’art. 106 del d.lgs. n. 36/2023 un sistema regolatorio che ne definisce il dimensionamento: </a:t>
            </a:r>
          </a:p>
          <a:p>
            <a:pPr lvl="1" algn="just">
              <a:buFont typeface="Wingdings" panose="05000000000000000000" pitchFamily="2" charset="2"/>
              <a:buChar char="§"/>
            </a:pPr>
            <a:r>
              <a:rPr lang="it-IT" dirty="0"/>
              <a:t>in termini generali, pari a 2%;</a:t>
            </a:r>
          </a:p>
          <a:p>
            <a:pPr lvl="1" algn="just">
              <a:buFont typeface="Wingdings" panose="05000000000000000000" pitchFamily="2" charset="2"/>
              <a:buChar char="§"/>
            </a:pPr>
            <a:r>
              <a:rPr lang="it-IT" dirty="0"/>
              <a:t>riducibile all’1% o aumentabile al 4% in relazione alla natura delle prestazioni e al grado di rischio connesso all’affidamento;</a:t>
            </a:r>
          </a:p>
          <a:p>
            <a:pPr lvl="1" algn="just">
              <a:buFont typeface="Wingdings" panose="05000000000000000000" pitchFamily="2" charset="2"/>
              <a:buChar char="§"/>
            </a:pPr>
            <a:r>
              <a:rPr lang="it-IT" dirty="0"/>
              <a:t>definibile nella misura massima del 2% in gare realizzate in forma aggregata da centrali di committenza.</a:t>
            </a:r>
          </a:p>
          <a:p>
            <a:pPr marL="274320" lvl="1" indent="0" algn="just">
              <a:buNone/>
            </a:pPr>
            <a:endParaRPr lang="it-IT" dirty="0"/>
          </a:p>
          <a:p>
            <a:pPr algn="just">
              <a:buFont typeface="Wingdings" panose="05000000000000000000" pitchFamily="2" charset="2"/>
              <a:buChar char="§"/>
            </a:pPr>
            <a:r>
              <a:rPr lang="it-IT" b="0" dirty="0"/>
              <a:t>La garanzia provvisoria può essere costituita sotto forma di cauzione oppure di fideiussione; deve avere efficacia per almeno centottanta giorni dalla data di presentazione dell’offerta ed è svincolata automaticamente al momento di sottoscrizione del contratto;</a:t>
            </a:r>
          </a:p>
          <a:p>
            <a:pPr algn="just">
              <a:buFont typeface="Wingdings" panose="05000000000000000000" pitchFamily="2" charset="2"/>
              <a:buChar char="§"/>
            </a:pPr>
            <a:endParaRPr lang="it-IT" b="0" dirty="0"/>
          </a:p>
          <a:p>
            <a:pPr algn="just">
              <a:buFont typeface="Wingdings" panose="05000000000000000000" pitchFamily="2" charset="2"/>
              <a:buChar char="§"/>
            </a:pPr>
            <a:r>
              <a:rPr lang="it-IT" b="0" dirty="0"/>
              <a:t>Un particolare elemento di innovazione è rilevabile nel comma 10 dell’art. 106, che regola lo </a:t>
            </a:r>
            <a:r>
              <a:rPr lang="it-IT" b="0" u="sng" dirty="0"/>
              <a:t>svincolo</a:t>
            </a:r>
            <a:r>
              <a:rPr lang="it-IT" b="0" dirty="0"/>
              <a:t> della garanzia per gli operatori economici non aggiudicatari al momento della comunicazione dell’avvenuta aggiudicazione: stabilisce infatti che la garanzia perda comunque efficacia alla scadenza del termine di trenta giorni dall’aggiudicazione.</a:t>
            </a:r>
          </a:p>
        </p:txBody>
      </p:sp>
    </p:spTree>
    <p:extLst>
      <p:ext uri="{BB962C8B-B14F-4D97-AF65-F5344CB8AC3E}">
        <p14:creationId xmlns:p14="http://schemas.microsoft.com/office/powerpoint/2010/main" val="201758414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59632" y="260648"/>
            <a:ext cx="5791200" cy="1371600"/>
          </a:xfrm>
        </p:spPr>
        <p:txBody>
          <a:bodyPr/>
          <a:lstStyle/>
          <a:p>
            <a:pPr algn="ctr"/>
            <a:r>
              <a:rPr lang="it-IT" dirty="0" smtClean="0"/>
              <a:t>I CRITERI DI AGGIUDICAZIONE</a:t>
            </a:r>
            <a:endParaRPr lang="it-IT" dirty="0"/>
          </a:p>
        </p:txBody>
      </p:sp>
      <p:sp>
        <p:nvSpPr>
          <p:cNvPr id="3" name="Segnaposto contenuto 2"/>
          <p:cNvSpPr>
            <a:spLocks noGrp="1"/>
          </p:cNvSpPr>
          <p:nvPr>
            <p:ph idx="1"/>
          </p:nvPr>
        </p:nvSpPr>
        <p:spPr/>
        <p:txBody>
          <a:bodyPr>
            <a:normAutofit/>
          </a:bodyPr>
          <a:lstStyle/>
          <a:p>
            <a:pPr algn="just"/>
            <a:r>
              <a:rPr lang="it-IT" b="0" dirty="0"/>
              <a:t>I criteri di aggiudicazione sono individuati nell’art. 108 del Codice.</a:t>
            </a:r>
          </a:p>
          <a:p>
            <a:pPr algn="just"/>
            <a:r>
              <a:rPr lang="it-IT" b="0" dirty="0"/>
              <a:t>Le stazioni appaltanti procedono all'aggiudicazione degli appalti di lavori, servizi e forniture e all'affidamento dei concorsi di progettazione e dei concorsi di idee sulla base del criterio dell'</a:t>
            </a:r>
            <a:r>
              <a:rPr lang="it-IT" b="0" u="sng" dirty="0"/>
              <a:t>offerta economicamente più vantaggiosa</a:t>
            </a:r>
            <a:r>
              <a:rPr lang="it-IT" b="0" dirty="0"/>
              <a:t>, individuata sulla base del miglior rapporto qualità/prezzo o sulla base dell'elemento prezzo o del costo, seguendo un criterio di comparazione costo/efficacia quale il costo del ciclo di vita, conformemente a quanto previsto dall’allegato II.8, con riguardo al costo del ciclo di vita.</a:t>
            </a:r>
          </a:p>
        </p:txBody>
      </p:sp>
    </p:spTree>
    <p:extLst>
      <p:ext uri="{BB962C8B-B14F-4D97-AF65-F5344CB8AC3E}">
        <p14:creationId xmlns:p14="http://schemas.microsoft.com/office/powerpoint/2010/main" val="281941377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15616" y="692696"/>
            <a:ext cx="5791200" cy="1371600"/>
          </a:xfrm>
        </p:spPr>
        <p:txBody>
          <a:bodyPr>
            <a:noAutofit/>
          </a:bodyPr>
          <a:lstStyle/>
          <a:p>
            <a:pPr algn="ctr"/>
            <a:r>
              <a:rPr lang="it-IT" sz="3200" dirty="0"/>
              <a:t>IL CRITERIO DELL’OFFERTA ECONOMICAMENTE PIU’ VANTAGGIOSA</a:t>
            </a:r>
          </a:p>
        </p:txBody>
      </p:sp>
      <p:sp>
        <p:nvSpPr>
          <p:cNvPr id="3" name="Segnaposto contenuto 2"/>
          <p:cNvSpPr>
            <a:spLocks noGrp="1"/>
          </p:cNvSpPr>
          <p:nvPr>
            <p:ph idx="1"/>
          </p:nvPr>
        </p:nvSpPr>
        <p:spPr>
          <a:xfrm>
            <a:off x="467544" y="2204864"/>
            <a:ext cx="7620000" cy="4373563"/>
          </a:xfrm>
        </p:spPr>
        <p:txBody>
          <a:bodyPr>
            <a:normAutofit fontScale="77500" lnSpcReduction="20000"/>
          </a:bodyPr>
          <a:lstStyle/>
          <a:p>
            <a:pPr algn="just"/>
            <a:r>
              <a:rPr lang="it-IT" b="0" dirty="0"/>
              <a:t>Sono aggiudicati </a:t>
            </a:r>
            <a:r>
              <a:rPr lang="it-IT" b="0" u="sng" dirty="0"/>
              <a:t>esclusivamente</a:t>
            </a:r>
            <a:r>
              <a:rPr lang="it-IT" b="0" dirty="0"/>
              <a:t> sulla base del </a:t>
            </a:r>
            <a:r>
              <a:rPr lang="it-IT" b="0" u="sng" dirty="0"/>
              <a:t>criterio dell'offerta economicamente più vantaggiosa individuata sulla base del miglior rapporto qualità/prezzo</a:t>
            </a:r>
            <a:r>
              <a:rPr lang="it-IT" b="0" dirty="0"/>
              <a:t>:</a:t>
            </a:r>
          </a:p>
          <a:p>
            <a:pPr marL="457200" indent="-457200" algn="just">
              <a:buFont typeface="+mj-lt"/>
              <a:buAutoNum type="alphaLcParenR"/>
            </a:pPr>
            <a:r>
              <a:rPr lang="it-IT" b="0" dirty="0"/>
              <a:t>i contratti relativi ai servizi sociali e di ristorazione ospedaliera, assistenziale e scolastica, nonché ai servizi ad alta intensità di manodopera, come definiti dall’articolo 2, comma 1, lettera e), dell’allegato I.1;</a:t>
            </a:r>
          </a:p>
          <a:p>
            <a:pPr marL="457200" indent="-457200" algn="just">
              <a:buFont typeface="+mj-lt"/>
              <a:buAutoNum type="alphaLcParenR"/>
            </a:pPr>
            <a:r>
              <a:rPr lang="it-IT" b="0" dirty="0"/>
              <a:t>i contratti relativi all'affidamento dei servizi di ingegneria e architettura e degli altri servizi di natura tecnica e intellettuale di importo pari o superiore a 140.000 euro;</a:t>
            </a:r>
          </a:p>
          <a:p>
            <a:pPr marL="457200" indent="-457200" algn="just">
              <a:buFont typeface="+mj-lt"/>
              <a:buAutoNum type="alphaLcParenR"/>
            </a:pPr>
            <a:r>
              <a:rPr lang="it-IT" b="0" dirty="0"/>
              <a:t>i contratti di servizi e le forniture di importo pari o superiore a 140.000 euro caratterizzati da notevole contenuto tecnologico o che hanno un carattere innovativo;</a:t>
            </a:r>
          </a:p>
          <a:p>
            <a:pPr marL="457200" indent="-457200" algn="just">
              <a:buFont typeface="+mj-lt"/>
              <a:buAutoNum type="alphaLcParenR"/>
            </a:pPr>
            <a:r>
              <a:rPr lang="it-IT" b="0" dirty="0"/>
              <a:t>gli affidamenti in caso di dialogo competitivo e di partenariato per l’innovazione;</a:t>
            </a:r>
          </a:p>
          <a:p>
            <a:pPr marL="457200" indent="-457200" algn="just">
              <a:buFont typeface="+mj-lt"/>
              <a:buAutoNum type="alphaLcParenR"/>
            </a:pPr>
            <a:r>
              <a:rPr lang="it-IT" b="0" dirty="0"/>
              <a:t>gli affidamenti di appalto integrato;</a:t>
            </a:r>
          </a:p>
          <a:p>
            <a:pPr marL="457200" indent="-457200" algn="just">
              <a:buFont typeface="+mj-lt"/>
              <a:buAutoNum type="alphaLcParenR"/>
            </a:pPr>
            <a:r>
              <a:rPr lang="it-IT" b="0" dirty="0"/>
              <a:t>i contratti relativi ai lavori caratterizzati da notevole contenuto tecnologico o con carattere innovativo.</a:t>
            </a:r>
          </a:p>
        </p:txBody>
      </p:sp>
    </p:spTree>
    <p:extLst>
      <p:ext uri="{BB962C8B-B14F-4D97-AF65-F5344CB8AC3E}">
        <p14:creationId xmlns:p14="http://schemas.microsoft.com/office/powerpoint/2010/main" val="350861576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188640"/>
            <a:ext cx="7848872" cy="1371600"/>
          </a:xfrm>
        </p:spPr>
        <p:txBody>
          <a:bodyPr/>
          <a:lstStyle/>
          <a:p>
            <a:pPr algn="ctr"/>
            <a:r>
              <a:rPr lang="it-IT" dirty="0"/>
              <a:t>IL CRITERIO DEL MINOR PREZZO</a:t>
            </a:r>
          </a:p>
        </p:txBody>
      </p:sp>
      <p:sp>
        <p:nvSpPr>
          <p:cNvPr id="3" name="Segnaposto contenuto 2"/>
          <p:cNvSpPr>
            <a:spLocks noGrp="1"/>
          </p:cNvSpPr>
          <p:nvPr>
            <p:ph idx="1"/>
          </p:nvPr>
        </p:nvSpPr>
        <p:spPr>
          <a:xfrm>
            <a:off x="768424" y="1916832"/>
            <a:ext cx="7620000" cy="4373563"/>
          </a:xfrm>
        </p:spPr>
        <p:txBody>
          <a:bodyPr/>
          <a:lstStyle/>
          <a:p>
            <a:pPr algn="just"/>
            <a:r>
              <a:rPr lang="it-IT" b="0" dirty="0"/>
              <a:t>Può essere utilizzato il </a:t>
            </a:r>
            <a:r>
              <a:rPr lang="it-IT" b="0" u="sng" dirty="0"/>
              <a:t>criterio del minor prezzo </a:t>
            </a:r>
            <a:r>
              <a:rPr lang="it-IT" b="0" dirty="0"/>
              <a:t>per i  servizi e le forniture con caratteristiche standardizzate o le cui condizioni sono definite dal mercato, fatta eccezione per i servizi ad alta intensità di manodopera di cui alla definizione dell’articolo 2, comma 1, lettera e), dell’allegato I.1.</a:t>
            </a:r>
          </a:p>
        </p:txBody>
      </p:sp>
    </p:spTree>
    <p:extLst>
      <p:ext uri="{BB962C8B-B14F-4D97-AF65-F5344CB8AC3E}">
        <p14:creationId xmlns:p14="http://schemas.microsoft.com/office/powerpoint/2010/main" val="13629075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0" dirty="0"/>
              <a:t>I singoli criteri di valutazione e la relativa ponderazione (anche prevedendo una forcella in cui lo scarto tra il minimo e il massimo deve essere adeguato </a:t>
            </a:r>
            <a:r>
              <a:rPr lang="it-IT" b="0" u="sng" dirty="0"/>
              <a:t>c.d. ponderazione</a:t>
            </a:r>
            <a:r>
              <a:rPr lang="it-IT" b="0" dirty="0"/>
              <a:t>) sono stabiliti dai documenti di gara e sono pertinenti alla natura, all'oggetto e alle caratteristiche del contratto. </a:t>
            </a:r>
          </a:p>
          <a:p>
            <a:pPr algn="just"/>
            <a:r>
              <a:rPr lang="it-IT" b="0" dirty="0"/>
              <a:t>Per ciascun criterio di valutazione prescelto possono essere previsti sub-criteri e sub-pesi o sub-punteggi.</a:t>
            </a:r>
          </a:p>
          <a:p>
            <a:pPr algn="just"/>
            <a:r>
              <a:rPr lang="it-IT" b="0" dirty="0"/>
              <a:t>In particolare, </a:t>
            </a:r>
            <a:r>
              <a:rPr lang="it-IT" b="0" u="sng" dirty="0"/>
              <a:t>l'offerta economicamente più vantaggiosa, individuata sulla base del miglior rapporto qualità/prezzo</a:t>
            </a:r>
            <a:r>
              <a:rPr lang="it-IT" b="0" dirty="0"/>
              <a:t>, è valutata sulla base di criteri oggettivi, quali gli aspetti qualitativi, ambientali o sociali, connessi all'oggetto dell'appalto. </a:t>
            </a:r>
          </a:p>
          <a:p>
            <a:pPr algn="just"/>
            <a:r>
              <a:rPr lang="it-IT" b="0" dirty="0"/>
              <a:t>La stazione appaltante, al fine di assicurare l'effettiva individuazione del miglior rapporto qualità/prezzo, </a:t>
            </a:r>
            <a:r>
              <a:rPr lang="it-IT" b="0" u="sng" dirty="0"/>
              <a:t>valorizza gli elementi qualitativi dell'offerta e individua criteri tali da garantire un confronto concorrenziale effettivo sui profili tecnici</a:t>
            </a:r>
            <a:r>
              <a:rPr lang="it-IT" b="0" dirty="0"/>
              <a:t>. </a:t>
            </a:r>
          </a:p>
        </p:txBody>
      </p:sp>
      <p:sp>
        <p:nvSpPr>
          <p:cNvPr id="2" name="CasellaDiTesto 1"/>
          <p:cNvSpPr txBox="1"/>
          <p:nvPr/>
        </p:nvSpPr>
        <p:spPr>
          <a:xfrm>
            <a:off x="899592" y="529878"/>
            <a:ext cx="6803273" cy="1077218"/>
          </a:xfrm>
          <a:prstGeom prst="rect">
            <a:avLst/>
          </a:prstGeom>
          <a:noFill/>
        </p:spPr>
        <p:txBody>
          <a:bodyPr wrap="none" rtlCol="0">
            <a:spAutoFit/>
          </a:bodyPr>
          <a:lstStyle/>
          <a:p>
            <a:pPr algn="ctr"/>
            <a:r>
              <a:rPr lang="it-IT" dirty="0"/>
              <a:t>	</a:t>
            </a:r>
            <a:r>
              <a:rPr lang="it-IT" sz="3200" spc="-100" dirty="0" smtClean="0">
                <a:solidFill>
                  <a:schemeClr val="tx2"/>
                </a:solidFill>
                <a:latin typeface="+mj-lt"/>
                <a:ea typeface="+mj-ea"/>
                <a:cs typeface="+mj-cs"/>
              </a:rPr>
              <a:t>CRITERI DI AGGIUDICAZIONE: </a:t>
            </a:r>
          </a:p>
          <a:p>
            <a:pPr algn="ctr"/>
            <a:r>
              <a:rPr lang="it-IT" sz="3200" spc="-100" dirty="0" smtClean="0">
                <a:solidFill>
                  <a:schemeClr val="tx2"/>
                </a:solidFill>
                <a:latin typeface="+mj-lt"/>
                <a:ea typeface="+mj-ea"/>
                <a:cs typeface="+mj-cs"/>
              </a:rPr>
              <a:t>PROFILI OPERATIVI (1)</a:t>
            </a:r>
            <a:endParaRPr lang="it-IT" sz="3200" spc="-100" dirty="0">
              <a:solidFill>
                <a:schemeClr val="tx2"/>
              </a:solidFill>
              <a:latin typeface="+mj-lt"/>
              <a:ea typeface="+mj-ea"/>
              <a:cs typeface="+mj-cs"/>
            </a:endParaRPr>
          </a:p>
        </p:txBody>
      </p:sp>
    </p:spTree>
    <p:extLst>
      <p:ext uri="{BB962C8B-B14F-4D97-AF65-F5344CB8AC3E}">
        <p14:creationId xmlns:p14="http://schemas.microsoft.com/office/powerpoint/2010/main" val="129686513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0" dirty="0"/>
              <a:t>Le stazioni appaltanti, quando ritengono che la ponderazione non sia possibile per ragioni oggettive, indicano nel bando di gara e nel capitolato d'oneri o, in caso di dialogo competitivo, nel bando o nel documento descrittivo, </a:t>
            </a:r>
            <a:r>
              <a:rPr lang="it-IT" b="0" u="sng" dirty="0"/>
              <a:t>l'ordine decrescente di importanza dei criteri</a:t>
            </a:r>
            <a:r>
              <a:rPr lang="it-IT" b="0" dirty="0"/>
              <a:t>. </a:t>
            </a:r>
          </a:p>
          <a:p>
            <a:pPr algn="just"/>
            <a:r>
              <a:rPr lang="it-IT" b="0" dirty="0"/>
              <a:t>Per attuare la ponderazione o comunque attribuire il punteggio a ciascun elemento dell'offerta, le stazioni appaltanti utilizzano metodologie che individuino con un unico parametro numerico finale l'offerta più vantaggiosa.</a:t>
            </a:r>
          </a:p>
        </p:txBody>
      </p:sp>
      <p:sp>
        <p:nvSpPr>
          <p:cNvPr id="2" name="Rettangolo 1"/>
          <p:cNvSpPr/>
          <p:nvPr/>
        </p:nvSpPr>
        <p:spPr>
          <a:xfrm>
            <a:off x="755576" y="548680"/>
            <a:ext cx="7560840" cy="1200329"/>
          </a:xfrm>
          <a:prstGeom prst="rect">
            <a:avLst/>
          </a:prstGeom>
        </p:spPr>
        <p:txBody>
          <a:bodyPr wrap="square">
            <a:spAutoFit/>
          </a:bodyPr>
          <a:lstStyle/>
          <a:p>
            <a:pPr algn="ctr"/>
            <a:r>
              <a:rPr lang="it-IT" sz="3600" b="1" spc="-100" dirty="0">
                <a:solidFill>
                  <a:schemeClr val="tx2"/>
                </a:solidFill>
              </a:rPr>
              <a:t>CRITERI DI AGGIUDICAZIONE: </a:t>
            </a:r>
          </a:p>
          <a:p>
            <a:pPr algn="ctr"/>
            <a:r>
              <a:rPr lang="it-IT" sz="3600" b="1" spc="-100" dirty="0">
                <a:solidFill>
                  <a:schemeClr val="tx2"/>
                </a:solidFill>
              </a:rPr>
              <a:t>PROFILI OPERATIVI </a:t>
            </a:r>
            <a:r>
              <a:rPr lang="it-IT" sz="3600" b="1" spc="-100" dirty="0" smtClean="0">
                <a:solidFill>
                  <a:schemeClr val="tx2"/>
                </a:solidFill>
              </a:rPr>
              <a:t>(2)</a:t>
            </a:r>
            <a:endParaRPr lang="it-IT" sz="3600" b="1" spc="-100" dirty="0">
              <a:solidFill>
                <a:schemeClr val="tx2"/>
              </a:solidFill>
            </a:endParaRPr>
          </a:p>
        </p:txBody>
      </p:sp>
    </p:spTree>
    <p:extLst>
      <p:ext uri="{BB962C8B-B14F-4D97-AF65-F5344CB8AC3E}">
        <p14:creationId xmlns:p14="http://schemas.microsoft.com/office/powerpoint/2010/main" val="32734858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71600" y="260648"/>
            <a:ext cx="5791200" cy="1371600"/>
          </a:xfrm>
        </p:spPr>
        <p:txBody>
          <a:bodyPr>
            <a:normAutofit fontScale="90000"/>
          </a:bodyPr>
          <a:lstStyle/>
          <a:p>
            <a:pPr algn="ctr"/>
            <a:r>
              <a:rPr lang="it-IT" dirty="0"/>
              <a:t>CRITERI PREMIALI E ATTRIBUZIONE DEL MAGGIOR PUNTEGGIO</a:t>
            </a:r>
          </a:p>
        </p:txBody>
      </p:sp>
      <p:sp>
        <p:nvSpPr>
          <p:cNvPr id="3" name="Segnaposto contenuto 2"/>
          <p:cNvSpPr>
            <a:spLocks noGrp="1"/>
          </p:cNvSpPr>
          <p:nvPr>
            <p:ph idx="1"/>
          </p:nvPr>
        </p:nvSpPr>
        <p:spPr/>
        <p:txBody>
          <a:bodyPr>
            <a:normAutofit fontScale="92500" lnSpcReduction="10000"/>
          </a:bodyPr>
          <a:lstStyle/>
          <a:p>
            <a:pPr algn="just"/>
            <a:r>
              <a:rPr lang="it-IT" sz="1800" b="0" dirty="0"/>
              <a:t>Ai fini della tutela della libera concorrenza e della promozione del pluralismo degli operatori nel mercato, le procedure relative agli affidamenti di cui al Libro II, parte IV, possono prevedere, nel bando di gara, nell’avviso o nell’invito, </a:t>
            </a:r>
            <a:r>
              <a:rPr lang="it-IT" sz="1800" b="0" u="sng" dirty="0"/>
              <a:t>criteri premiali</a:t>
            </a:r>
            <a:r>
              <a:rPr lang="it-IT" sz="1800" b="0" dirty="0"/>
              <a:t> atti a favorire la partecipazione delle piccole e medie imprese nella valutazione dell’offerta e a promuovere, per le prestazioni dipendenti dal principio di prossimità per la loro efficiente gestione, l’affidamento ad operatori economici con sede operativa nell’ambito territoriale di riferimento </a:t>
            </a:r>
            <a:r>
              <a:rPr lang="it-IT" sz="1800" b="0" dirty="0">
                <a:sym typeface="Wingdings" pitchFamily="2" charset="2"/>
              </a:rPr>
              <a:t> ciò </a:t>
            </a:r>
            <a:r>
              <a:rPr lang="it-IT" sz="1800" b="0" dirty="0"/>
              <a:t>compatibilmente con il diritto dell’Unione europea e con i princìpi di parità di trattamento, non discriminazione, trasparenza e proporzionalità. </a:t>
            </a:r>
          </a:p>
          <a:p>
            <a:pPr algn="just"/>
            <a:r>
              <a:rPr lang="it-IT" sz="1800" b="0" dirty="0"/>
              <a:t>Al fine di promuovere la parità di genere, le stazioni appaltanti prevedono nei bandi di gara, negli avvisi e negli inviti, il </a:t>
            </a:r>
            <a:r>
              <a:rPr lang="it-IT" sz="1800" b="0" u="sng" dirty="0"/>
              <a:t>maggior punteggio</a:t>
            </a:r>
            <a:r>
              <a:rPr lang="it-IT" sz="1800" b="0" dirty="0"/>
              <a:t> da attribuire alle imprese che attestano, anche a mezzo di autocertificazione, il possesso dei requisiti di cui all’articolo 46-</a:t>
            </a:r>
            <a:r>
              <a:rPr lang="it-IT" sz="1800" b="0" i="1" dirty="0"/>
              <a:t>bis </a:t>
            </a:r>
            <a:r>
              <a:rPr lang="it-IT" sz="1800" b="0" dirty="0"/>
              <a:t>del codice delle pari opportunità tra uomo e donna, di cui al decreto legislativo 11 aprile 2006, n. 198 </a:t>
            </a:r>
            <a:r>
              <a:rPr lang="it-IT" sz="1800" b="0" dirty="0">
                <a:sym typeface="Wingdings" pitchFamily="2" charset="2"/>
              </a:rPr>
              <a:t> </a:t>
            </a:r>
            <a:r>
              <a:rPr lang="it-IT" sz="1800" b="0" dirty="0"/>
              <a:t>La stazione appaltante verifica l’attendibilità dell’autocertificazione dell’aggiudicataria con qualsiasi adeguato mezzo.</a:t>
            </a:r>
          </a:p>
        </p:txBody>
      </p:sp>
    </p:spTree>
    <p:extLst>
      <p:ext uri="{BB962C8B-B14F-4D97-AF65-F5344CB8AC3E}">
        <p14:creationId xmlns:p14="http://schemas.microsoft.com/office/powerpoint/2010/main" val="162224209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8DC9CB-F447-7D3F-3BCE-7E80904DA8FD}"/>
              </a:ext>
            </a:extLst>
          </p:cNvPr>
          <p:cNvSpPr>
            <a:spLocks noGrp="1"/>
          </p:cNvSpPr>
          <p:nvPr>
            <p:ph type="title"/>
          </p:nvPr>
        </p:nvSpPr>
        <p:spPr>
          <a:xfrm>
            <a:off x="1371600" y="381000"/>
            <a:ext cx="5791200" cy="1371600"/>
          </a:xfrm>
        </p:spPr>
        <p:txBody>
          <a:bodyPr/>
          <a:lstStyle/>
          <a:p>
            <a:pPr algn="ctr"/>
            <a:r>
              <a:rPr lang="it-IT" dirty="0"/>
              <a:t>OFFERTE ANOMALE</a:t>
            </a:r>
          </a:p>
        </p:txBody>
      </p:sp>
      <p:sp>
        <p:nvSpPr>
          <p:cNvPr id="3" name="Segnaposto contenuto 2">
            <a:extLst>
              <a:ext uri="{FF2B5EF4-FFF2-40B4-BE49-F238E27FC236}">
                <a16:creationId xmlns:a16="http://schemas.microsoft.com/office/drawing/2014/main" id="{1289B6FA-E293-01C9-56C6-8732EFC2E33D}"/>
              </a:ext>
            </a:extLst>
          </p:cNvPr>
          <p:cNvSpPr>
            <a:spLocks noGrp="1"/>
          </p:cNvSpPr>
          <p:nvPr>
            <p:ph idx="1"/>
          </p:nvPr>
        </p:nvSpPr>
        <p:spPr/>
        <p:txBody>
          <a:bodyPr>
            <a:normAutofit/>
          </a:bodyPr>
          <a:lstStyle/>
          <a:p>
            <a:pPr algn="just"/>
            <a:r>
              <a:rPr lang="it-IT" b="0" dirty="0"/>
              <a:t>Ai sensi dell’art. 110 del Codice </a:t>
            </a:r>
            <a:r>
              <a:rPr lang="it-IT" b="0" i="1" dirty="0"/>
              <a:t>«le stazioni appaltanti valutano la congruità, la serietà, la sostenibilità e la realizzabilità della migliore offerta, che in base a elementi specifici, inclusi i costi dichiarati ai sensi dell’articolo 108, comma 9, appaia anormalmente bassa. Il bando o l’avviso indicano gli elementi specifici ai fini della valutazione».</a:t>
            </a:r>
          </a:p>
        </p:txBody>
      </p:sp>
    </p:spTree>
    <p:extLst>
      <p:ext uri="{BB962C8B-B14F-4D97-AF65-F5344CB8AC3E}">
        <p14:creationId xmlns:p14="http://schemas.microsoft.com/office/powerpoint/2010/main" val="6901583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8DC9CB-F447-7D3F-3BCE-7E80904DA8FD}"/>
              </a:ext>
            </a:extLst>
          </p:cNvPr>
          <p:cNvSpPr>
            <a:spLocks noGrp="1"/>
          </p:cNvSpPr>
          <p:nvPr>
            <p:ph type="title"/>
          </p:nvPr>
        </p:nvSpPr>
        <p:spPr>
          <a:xfrm>
            <a:off x="1371600" y="356955"/>
            <a:ext cx="5791200" cy="1371600"/>
          </a:xfrm>
        </p:spPr>
        <p:txBody>
          <a:bodyPr/>
          <a:lstStyle/>
          <a:p>
            <a:pPr algn="ctr"/>
            <a:r>
              <a:rPr lang="it-IT" dirty="0"/>
              <a:t>OFFERTE ANOMALE</a:t>
            </a:r>
          </a:p>
        </p:txBody>
      </p:sp>
      <p:sp>
        <p:nvSpPr>
          <p:cNvPr id="3" name="Segnaposto contenuto 2">
            <a:extLst>
              <a:ext uri="{FF2B5EF4-FFF2-40B4-BE49-F238E27FC236}">
                <a16:creationId xmlns:a16="http://schemas.microsoft.com/office/drawing/2014/main" id="{1289B6FA-E293-01C9-56C6-8732EFC2E33D}"/>
              </a:ext>
            </a:extLst>
          </p:cNvPr>
          <p:cNvSpPr>
            <a:spLocks noGrp="1"/>
          </p:cNvSpPr>
          <p:nvPr>
            <p:ph idx="1"/>
          </p:nvPr>
        </p:nvSpPr>
        <p:spPr/>
        <p:txBody>
          <a:bodyPr>
            <a:normAutofit fontScale="77500" lnSpcReduction="20000"/>
          </a:bodyPr>
          <a:lstStyle/>
          <a:p>
            <a:pPr algn="just"/>
            <a:r>
              <a:rPr lang="it-IT" b="0" dirty="0"/>
              <a:t>In presenza di un’offerta che appaia </a:t>
            </a:r>
            <a:r>
              <a:rPr lang="it-IT" b="0" u="sng" dirty="0"/>
              <a:t>anormalmente bassa </a:t>
            </a:r>
            <a:r>
              <a:rPr lang="it-IT" b="0" dirty="0"/>
              <a:t>le stazioni appaltanti richiedono per iscritto all’operatore economico le spiegazioni sul prezzo o sui costi proposti, assegnando a tal fine un termine </a:t>
            </a:r>
            <a:r>
              <a:rPr lang="it-IT" b="0" u="sng" dirty="0"/>
              <a:t>non superiore a quindici giorni</a:t>
            </a:r>
            <a:r>
              <a:rPr lang="it-IT" b="0" dirty="0"/>
              <a:t>. </a:t>
            </a:r>
          </a:p>
          <a:p>
            <a:pPr algn="just"/>
            <a:r>
              <a:rPr lang="it-IT" b="0" dirty="0"/>
              <a:t>La stazione appaltante </a:t>
            </a:r>
            <a:r>
              <a:rPr lang="it-IT" b="0" u="sng" dirty="0"/>
              <a:t>esclude</a:t>
            </a:r>
            <a:r>
              <a:rPr lang="it-IT" b="0" dirty="0"/>
              <a:t> l'offerta se le spiegazioni fornite non giustificano adeguatamente il livello di prezzi o di costi proposti, tenendo conto degli elementi di cui al comma 3, oppure se l’offerta è anormalmente bassa in quanto:</a:t>
            </a:r>
          </a:p>
          <a:p>
            <a:pPr marL="731520" lvl="1" indent="-457200" algn="just">
              <a:buFont typeface="+mj-lt"/>
              <a:buAutoNum type="alphaLcParenR"/>
            </a:pPr>
            <a:r>
              <a:rPr lang="it-IT" dirty="0"/>
              <a:t>non rispetta gli obblighi in materia ambientale, sociale e del lavoro stabiliti dalla normativa europea e nazionale, dai contratti collettivi o dalle disposizioni internazionali di diritto del lavoro indicate nell’allegato X alla direttiva 2014/24/UE del Parlamento europeo e del Consiglio del 26 febbraio 2014;</a:t>
            </a:r>
          </a:p>
          <a:p>
            <a:pPr marL="731520" lvl="1" indent="-457200" algn="just">
              <a:buFont typeface="+mj-lt"/>
              <a:buAutoNum type="alphaLcParenR"/>
            </a:pPr>
            <a:r>
              <a:rPr lang="it-IT" dirty="0"/>
              <a:t>non rispetta gli obblighi di cui all'articolo 119;</a:t>
            </a:r>
          </a:p>
          <a:p>
            <a:pPr marL="731520" lvl="1" indent="-457200" algn="just">
              <a:buFont typeface="+mj-lt"/>
              <a:buAutoNum type="alphaLcParenR"/>
            </a:pPr>
            <a:r>
              <a:rPr lang="it-IT" dirty="0"/>
              <a:t>sono incongrui gli oneri aziendali della sicurezza di cui all'articolo 108, comma 9, rispetto all'entità e alle caratteristiche dei lavori, dei servizi e delle forniture;</a:t>
            </a:r>
          </a:p>
          <a:p>
            <a:pPr marL="731520" lvl="1" indent="-457200" algn="just">
              <a:buFont typeface="+mj-lt"/>
              <a:buAutoNum type="alphaLcParenR"/>
            </a:pPr>
            <a:r>
              <a:rPr lang="it-IT" dirty="0"/>
              <a:t>il costo del personale è inferiore ai minimi salariali retributivi indicati nelle apposite tabelle di cui all'articolo 41, comma 1</a:t>
            </a:r>
            <a:endParaRPr lang="it-IT" i="1" dirty="0"/>
          </a:p>
        </p:txBody>
      </p:sp>
    </p:spTree>
    <p:extLst>
      <p:ext uri="{BB962C8B-B14F-4D97-AF65-F5344CB8AC3E}">
        <p14:creationId xmlns:p14="http://schemas.microsoft.com/office/powerpoint/2010/main" val="1438096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219256" cy="1371600"/>
          </a:xfrm>
        </p:spPr>
        <p:txBody>
          <a:bodyPr/>
          <a:lstStyle/>
          <a:p>
            <a:pPr algn="ctr"/>
            <a:r>
              <a:rPr lang="it-IT" dirty="0"/>
              <a:t>Servizi sociali: CODICE DEL TERZO SETTORE</a:t>
            </a:r>
          </a:p>
        </p:txBody>
      </p:sp>
      <p:sp>
        <p:nvSpPr>
          <p:cNvPr id="3" name="Segnaposto contenuto 2"/>
          <p:cNvSpPr>
            <a:spLocks noGrp="1"/>
          </p:cNvSpPr>
          <p:nvPr>
            <p:ph idx="1"/>
          </p:nvPr>
        </p:nvSpPr>
        <p:spPr>
          <a:xfrm>
            <a:off x="457200" y="1752600"/>
            <a:ext cx="8291264" cy="4373563"/>
          </a:xfrm>
        </p:spPr>
        <p:txBody>
          <a:bodyPr>
            <a:normAutofit fontScale="85000" lnSpcReduction="20000"/>
          </a:bodyPr>
          <a:lstStyle/>
          <a:p>
            <a:pPr algn="just"/>
            <a:r>
              <a:rPr lang="it-IT" b="0" u="sng" dirty="0"/>
              <a:t>L’affidamento dei servizi sociali è un tema delicato e complesso</a:t>
            </a:r>
            <a:r>
              <a:rPr lang="it-IT" b="0" dirty="0"/>
              <a:t> dal momento che </a:t>
            </a:r>
            <a:r>
              <a:rPr lang="it-IT" b="0" u="sng" dirty="0"/>
              <a:t>riguarda elementi fra loro eterogenei</a:t>
            </a:r>
            <a:r>
              <a:rPr lang="it-IT" b="0" dirty="0"/>
              <a:t> (rapporto fra ordinamenti, europeo ed interno, riparto della competenza legislativa fra Stato e Regioni, protagonismo e responsabilità degli enti locali, fra l’altro organizzati su scala aggregata, sistema integrato degli interventi e dei servizi, anche sotto il profilo soggettivo, con il ruolo rilevante svolto dagli enti di Terzo settore).</a:t>
            </a:r>
          </a:p>
          <a:p>
            <a:pPr algn="just"/>
            <a:r>
              <a:rPr lang="it-IT" b="0" dirty="0"/>
              <a:t>I servizi sociali, inoltre, </a:t>
            </a:r>
            <a:r>
              <a:rPr lang="it-IT" b="0" u="sng" dirty="0"/>
              <a:t>sono rivolti ad una platea di soggetti di norma interessati da una situazione di disagio, bisogno e comunque di necessità di superamento di una condizione di difficoltà e/o vulnerabilità, anche temporanea</a:t>
            </a:r>
            <a:r>
              <a:rPr lang="it-IT" b="0" dirty="0"/>
              <a:t>; assumono pertanto centrale importanza la qualità, la continuità e l’effettività dei servizi, quale che sia la modalità di affidamento.</a:t>
            </a:r>
          </a:p>
          <a:p>
            <a:pPr algn="just"/>
            <a:r>
              <a:rPr lang="it-IT" b="0" dirty="0"/>
              <a:t>Il nostro ordinamento giuridico </a:t>
            </a:r>
            <a:r>
              <a:rPr lang="it-IT" b="0" dirty="0" smtClean="0"/>
              <a:t>conosce </a:t>
            </a:r>
            <a:r>
              <a:rPr lang="it-IT" b="0" dirty="0"/>
              <a:t>un sistema articolato ed eterogeneo di modalità di erogazione dei servizi, ai quali corrispondono varie procedure di affidamento, sostanzialmente riconducibili, da un lato, al vigente codice dei contratti pubblici, dall’altro al vigente codice del Terzo settore, di cui al D. </a:t>
            </a:r>
            <a:r>
              <a:rPr lang="it-IT" b="0" dirty="0" err="1"/>
              <a:t>Lgs</a:t>
            </a:r>
            <a:r>
              <a:rPr lang="it-IT" b="0" dirty="0"/>
              <a:t>. n. 117/2017 e ss. mm. (“CTS”) che ha provveduto al riordino e alla revisione complessiva della disciplina vigente in materia, sia civilistica che fiscale, definendo, per la prima volta, il perimetro del cd. Terzo Settore e, in maniera omogenea e organica, gli enti che ne fanno parte.</a:t>
            </a:r>
            <a:endParaRPr lang="it-IT" dirty="0"/>
          </a:p>
        </p:txBody>
      </p:sp>
    </p:spTree>
    <p:extLst>
      <p:ext uri="{BB962C8B-B14F-4D97-AF65-F5344CB8AC3E}">
        <p14:creationId xmlns:p14="http://schemas.microsoft.com/office/powerpoint/2010/main" val="357369201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8DC9CB-F447-7D3F-3BCE-7E80904DA8FD}"/>
              </a:ext>
            </a:extLst>
          </p:cNvPr>
          <p:cNvSpPr>
            <a:spLocks noGrp="1"/>
          </p:cNvSpPr>
          <p:nvPr>
            <p:ph type="title"/>
          </p:nvPr>
        </p:nvSpPr>
        <p:spPr>
          <a:xfrm>
            <a:off x="1187624" y="381000"/>
            <a:ext cx="5791200" cy="1371600"/>
          </a:xfrm>
        </p:spPr>
        <p:txBody>
          <a:bodyPr/>
          <a:lstStyle/>
          <a:p>
            <a:pPr algn="ctr"/>
            <a:r>
              <a:rPr lang="it-IT" dirty="0"/>
              <a:t>OFFERTE ANOMALE</a:t>
            </a:r>
          </a:p>
        </p:txBody>
      </p:sp>
      <p:sp>
        <p:nvSpPr>
          <p:cNvPr id="3" name="Segnaposto contenuto 2">
            <a:extLst>
              <a:ext uri="{FF2B5EF4-FFF2-40B4-BE49-F238E27FC236}">
                <a16:creationId xmlns:a16="http://schemas.microsoft.com/office/drawing/2014/main" id="{1289B6FA-E293-01C9-56C6-8732EFC2E33D}"/>
              </a:ext>
            </a:extLst>
          </p:cNvPr>
          <p:cNvSpPr>
            <a:spLocks noGrp="1"/>
          </p:cNvSpPr>
          <p:nvPr>
            <p:ph idx="1"/>
          </p:nvPr>
        </p:nvSpPr>
        <p:spPr/>
        <p:txBody>
          <a:bodyPr>
            <a:normAutofit fontScale="92500"/>
          </a:bodyPr>
          <a:lstStyle/>
          <a:p>
            <a:pPr algn="just"/>
            <a:r>
              <a:rPr lang="it-IT" b="0" dirty="0"/>
              <a:t>Le spiegazioni possono riguardare i seguenti elementi:</a:t>
            </a:r>
          </a:p>
          <a:p>
            <a:pPr marL="731520" lvl="1" indent="-457200" algn="just">
              <a:buFont typeface="+mj-lt"/>
              <a:buAutoNum type="alphaLcParenR"/>
            </a:pPr>
            <a:r>
              <a:rPr lang="it-IT" dirty="0"/>
              <a:t>l'economia del processo di fabbricazione dei prodotti, dei servizi prestati o del metodo di costruzione;</a:t>
            </a:r>
          </a:p>
          <a:p>
            <a:pPr marL="731520" lvl="1" indent="-457200" algn="just">
              <a:buFont typeface="+mj-lt"/>
              <a:buAutoNum type="alphaLcParenR"/>
            </a:pPr>
            <a:r>
              <a:rPr lang="it-IT" dirty="0"/>
              <a:t>le soluzioni tecniche prescelte o le condizioni eccezionalmente favorevoli di cui dispone l'offerente per fornire i prodotti, per prestare i servizi o per eseguire i lavori;</a:t>
            </a:r>
          </a:p>
          <a:p>
            <a:pPr marL="731520" lvl="1" indent="-457200" algn="just">
              <a:buFont typeface="+mj-lt"/>
              <a:buAutoNum type="alphaLcParenR"/>
            </a:pPr>
            <a:r>
              <a:rPr lang="it-IT" dirty="0"/>
              <a:t>l'originalità dei lavori, delle forniture o dei servizi proposti dall'offerente.</a:t>
            </a:r>
          </a:p>
          <a:p>
            <a:pPr algn="just"/>
            <a:r>
              <a:rPr lang="it-IT" b="0" dirty="0"/>
              <a:t> Non sono ammesse giustificazioni:</a:t>
            </a:r>
          </a:p>
          <a:p>
            <a:pPr marL="731520" lvl="1" indent="-457200" algn="just">
              <a:buFont typeface="+mj-lt"/>
              <a:buAutoNum type="alphaLcParenR"/>
            </a:pPr>
            <a:r>
              <a:rPr lang="it-IT" dirty="0"/>
              <a:t>in relazione a trattamenti salariali minimi inderogabili stabiliti dalla legge o da fonti autorizzate dalla legge;</a:t>
            </a:r>
          </a:p>
          <a:p>
            <a:pPr marL="731520" lvl="1" indent="-457200" algn="just">
              <a:buFont typeface="+mj-lt"/>
              <a:buAutoNum type="alphaLcParenR"/>
            </a:pPr>
            <a:r>
              <a:rPr lang="it-IT" dirty="0"/>
              <a:t>in relazione agli oneri di sicurezza di cui alla normativa vigente.</a:t>
            </a:r>
            <a:endParaRPr lang="it-IT" i="1" dirty="0"/>
          </a:p>
        </p:txBody>
      </p:sp>
    </p:spTree>
    <p:extLst>
      <p:ext uri="{BB962C8B-B14F-4D97-AF65-F5344CB8AC3E}">
        <p14:creationId xmlns:p14="http://schemas.microsoft.com/office/powerpoint/2010/main" val="117044090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7859216" cy="1371600"/>
          </a:xfrm>
        </p:spPr>
        <p:txBody>
          <a:bodyPr/>
          <a:lstStyle/>
          <a:p>
            <a:pPr algn="ctr"/>
            <a:r>
              <a:rPr lang="it-IT" dirty="0"/>
              <a:t>IL SOCCORSO ISTRUTTORIO</a:t>
            </a:r>
          </a:p>
        </p:txBody>
      </p:sp>
      <p:sp>
        <p:nvSpPr>
          <p:cNvPr id="3" name="Segnaposto contenuto 2"/>
          <p:cNvSpPr>
            <a:spLocks noGrp="1"/>
          </p:cNvSpPr>
          <p:nvPr>
            <p:ph idx="1"/>
          </p:nvPr>
        </p:nvSpPr>
        <p:spPr/>
        <p:txBody>
          <a:bodyPr>
            <a:normAutofit fontScale="77500" lnSpcReduction="20000"/>
          </a:bodyPr>
          <a:lstStyle/>
          <a:p>
            <a:pPr algn="just"/>
            <a:r>
              <a:rPr lang="it-IT" b="0" dirty="0" smtClean="0"/>
              <a:t>L’art</a:t>
            </a:r>
            <a:r>
              <a:rPr lang="it-IT" b="0" dirty="0"/>
              <a:t>. 101 del Codice stabilisce che «salvo che al momento della scadenza del termine per la presentazione dell’offerta il documento sia presente nel fascicolo virtuale dell’operatore economico, la stazione appaltante assegna un termine </a:t>
            </a:r>
            <a:r>
              <a:rPr lang="it-IT" b="0" u="sng" dirty="0"/>
              <a:t>non inferiore a cinque giorni e non superiore a dieci giorni </a:t>
            </a:r>
            <a:r>
              <a:rPr lang="it-IT" b="0" dirty="0"/>
              <a:t>per:</a:t>
            </a:r>
          </a:p>
          <a:p>
            <a:pPr marL="731520" lvl="1" indent="-457200" algn="just">
              <a:buFont typeface="+mj-lt"/>
              <a:buAutoNum type="alphaLcParenR"/>
            </a:pPr>
            <a:r>
              <a:rPr lang="it-IT" dirty="0"/>
              <a:t>integrare di ogni elemento mancante la documentazione trasmessa alla stazione appaltante nel termine per la presentazione delle offerte con la domanda di partecipazione alla procedura di gara o con il documento di gara unico europeo, con esclusione della documentazione che compone l’offerta tecnica e l’offerta economica; la mancata presentazione della garanzia provvisoria, del contratto di avvalimento e dell’impegno a conferire mandato collettivo speciale in caso di raggruppamenti di concorrenti non ancora costituiti è sanabile mediante documenti aventi data certa anteriore al termine fissato per la presentazione delle offerte;</a:t>
            </a:r>
          </a:p>
          <a:p>
            <a:pPr marL="731520" lvl="1" indent="-457200" algn="just">
              <a:buFont typeface="+mj-lt"/>
              <a:buAutoNum type="alphaLcParenR"/>
            </a:pPr>
            <a:r>
              <a:rPr lang="it-IT" dirty="0"/>
              <a:t>sanare ogni omissione, inesattezza o irregolarità della domanda di partecipazione, del documento di gara unico europeo e di ogni altro documento richiesto dalla stazione appaltante per la partecipazione alla procedura di </a:t>
            </a:r>
            <a:r>
              <a:rPr lang="it-IT" dirty="0" smtClean="0"/>
              <a:t>offerta </a:t>
            </a:r>
            <a:r>
              <a:rPr lang="it-IT" dirty="0"/>
              <a:t>tecnica e l’offerta economica.</a:t>
            </a:r>
          </a:p>
          <a:p>
            <a:pPr marL="274320" lvl="1" indent="0" algn="just">
              <a:buNone/>
            </a:pPr>
            <a:r>
              <a:rPr lang="it-IT" dirty="0"/>
              <a:t>L’inutile decorso del termine di regolarizzazione comporta l’esclusione del concorrente dalla gara!</a:t>
            </a:r>
          </a:p>
        </p:txBody>
      </p:sp>
    </p:spTree>
    <p:extLst>
      <p:ext uri="{BB962C8B-B14F-4D97-AF65-F5344CB8AC3E}">
        <p14:creationId xmlns:p14="http://schemas.microsoft.com/office/powerpoint/2010/main" val="41012392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15616" y="692696"/>
            <a:ext cx="7272808" cy="1371600"/>
          </a:xfrm>
        </p:spPr>
        <p:txBody>
          <a:bodyPr>
            <a:normAutofit fontScale="90000"/>
          </a:bodyPr>
          <a:lstStyle/>
          <a:p>
            <a:pPr algn="ctr"/>
            <a:r>
              <a:rPr lang="it-IT" dirty="0"/>
              <a:t>IL SOCCORSO ISTRUTTORIO: SOCCORSO PROCEDIMENTALE</a:t>
            </a:r>
          </a:p>
        </p:txBody>
      </p:sp>
      <p:sp>
        <p:nvSpPr>
          <p:cNvPr id="3" name="Segnaposto contenuto 2"/>
          <p:cNvSpPr>
            <a:spLocks noGrp="1"/>
          </p:cNvSpPr>
          <p:nvPr>
            <p:ph idx="1"/>
          </p:nvPr>
        </p:nvSpPr>
        <p:spPr>
          <a:xfrm>
            <a:off x="467544" y="2204864"/>
            <a:ext cx="7620000" cy="4373563"/>
          </a:xfrm>
        </p:spPr>
        <p:txBody>
          <a:bodyPr>
            <a:normAutofit fontScale="92500" lnSpcReduction="10000"/>
          </a:bodyPr>
          <a:lstStyle/>
          <a:p>
            <a:pPr algn="just"/>
            <a:r>
              <a:rPr lang="it-IT" b="0" dirty="0"/>
              <a:t>Una novità di maggior rilievo è rilevabile sta nel prevedere che:</a:t>
            </a:r>
          </a:p>
          <a:p>
            <a:pPr marL="731520" lvl="1" indent="-457200" algn="just">
              <a:buFont typeface="+mj-lt"/>
              <a:buAutoNum type="alphaLcParenR"/>
            </a:pPr>
            <a:r>
              <a:rPr lang="it-IT" dirty="0"/>
              <a:t>la stazione appaltante può sempre richiedere chiarimenti sui contenuti dell’offerta tecnica e dell’offerta economica e su ogni loro allegato;</a:t>
            </a:r>
          </a:p>
          <a:p>
            <a:pPr marL="731520" lvl="1" indent="-457200" algn="just">
              <a:buFont typeface="+mj-lt"/>
              <a:buAutoNum type="alphaLcParenR"/>
            </a:pPr>
            <a:r>
              <a:rPr lang="it-IT" dirty="0"/>
              <a:t>l’operatore economico è tenuto a fornire risposta nel termine fissato dalla stazione appaltante, che non può essere inferiore a cinque giorni e superiore a dieci giorni; </a:t>
            </a:r>
          </a:p>
          <a:p>
            <a:pPr marL="731520" lvl="1" indent="-457200" algn="just">
              <a:buFont typeface="+mj-lt"/>
              <a:buAutoNum type="alphaLcParenR"/>
            </a:pPr>
            <a:r>
              <a:rPr lang="it-IT" dirty="0"/>
              <a:t>i chiarimenti resi dall’operatore economico non possono modificare il contenuto dell’offerta tecnica e dell’offerta economica.</a:t>
            </a:r>
          </a:p>
          <a:p>
            <a:pPr algn="just"/>
            <a:r>
              <a:rPr lang="it-IT" b="0" dirty="0"/>
              <a:t>La disposizione introduce una forma di “soccorso procedimentale”, che consente alla stazione appaltante di acquisire elementi di chiarimento (non innovativi) sulle componenti dell’offerta (che non possono essere modificate).</a:t>
            </a:r>
          </a:p>
        </p:txBody>
      </p:sp>
    </p:spTree>
    <p:extLst>
      <p:ext uri="{BB962C8B-B14F-4D97-AF65-F5344CB8AC3E}">
        <p14:creationId xmlns:p14="http://schemas.microsoft.com/office/powerpoint/2010/main" val="412811765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RETTIFICA DI ERRORE MATERIALE</a:t>
            </a:r>
          </a:p>
        </p:txBody>
      </p:sp>
      <p:sp>
        <p:nvSpPr>
          <p:cNvPr id="3" name="Segnaposto contenuto 2"/>
          <p:cNvSpPr>
            <a:spLocks noGrp="1"/>
          </p:cNvSpPr>
          <p:nvPr>
            <p:ph idx="1"/>
          </p:nvPr>
        </p:nvSpPr>
        <p:spPr/>
        <p:txBody>
          <a:bodyPr/>
          <a:lstStyle/>
          <a:p>
            <a:pPr algn="just"/>
            <a:r>
              <a:rPr lang="it-IT" b="0" u="sng" dirty="0"/>
              <a:t>Fino al giorno fissato per la loro apertura</a:t>
            </a:r>
            <a:r>
              <a:rPr lang="it-IT" b="0" dirty="0"/>
              <a:t>, l’operatore economico, con le stesse modalità di presentazione della domanda di partecipazione, può richiedere la </a:t>
            </a:r>
            <a:r>
              <a:rPr lang="it-IT" b="0" u="sng" dirty="0"/>
              <a:t>rettifica di un errore materiale contenuto nell’offerta tecnica o nell’offerta economica di cui si sia avveduto dopo la scadenza del termine per la loro presentazione a condizione che la rettifica non comporti la presentazione di una nuova offerta, o comunque la sua modifica sostanziale, e che resti comunque assicurato l’anonimato</a:t>
            </a:r>
            <a:r>
              <a:rPr lang="it-IT" b="0" dirty="0"/>
              <a:t>.</a:t>
            </a:r>
          </a:p>
        </p:txBody>
      </p:sp>
    </p:spTree>
    <p:extLst>
      <p:ext uri="{BB962C8B-B14F-4D97-AF65-F5344CB8AC3E}">
        <p14:creationId xmlns:p14="http://schemas.microsoft.com/office/powerpoint/2010/main" val="308848564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86472" y="430292"/>
            <a:ext cx="5791200" cy="1191662"/>
          </a:xfrm>
        </p:spPr>
        <p:txBody>
          <a:bodyPr>
            <a:noAutofit/>
          </a:bodyPr>
          <a:lstStyle/>
          <a:p>
            <a:pPr algn="ctr"/>
            <a:r>
              <a:rPr lang="it-IT" sz="3200" dirty="0"/>
              <a:t>DALLA PROPOSTA DI AGGIUDICAZIONE ALL’AGGIUDICAZIONE</a:t>
            </a:r>
          </a:p>
        </p:txBody>
      </p:sp>
      <p:sp>
        <p:nvSpPr>
          <p:cNvPr id="3" name="Segnaposto contenuto 2"/>
          <p:cNvSpPr>
            <a:spLocks noGrp="1"/>
          </p:cNvSpPr>
          <p:nvPr>
            <p:ph idx="1"/>
          </p:nvPr>
        </p:nvSpPr>
        <p:spPr/>
        <p:txBody>
          <a:bodyPr>
            <a:normAutofit fontScale="77500" lnSpcReduction="20000"/>
          </a:bodyPr>
          <a:lstStyle/>
          <a:p>
            <a:pPr algn="just"/>
            <a:r>
              <a:rPr lang="it-IT" b="0" dirty="0"/>
              <a:t>Esperita la gara, la fase di scelta del contraente termina con l’</a:t>
            </a:r>
            <a:r>
              <a:rPr lang="it-IT" b="0" u="sng" dirty="0"/>
              <a:t>aggiudicazione</a:t>
            </a:r>
            <a:r>
              <a:rPr lang="it-IT" b="0" dirty="0"/>
              <a:t> (art. 17 co 5 del Codice</a:t>
            </a:r>
            <a:r>
              <a:rPr lang="it-IT" b="0" dirty="0" smtClean="0"/>
              <a:t>).</a:t>
            </a:r>
            <a:endParaRPr lang="it-IT" b="0" dirty="0"/>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b="0" dirty="0"/>
          </a:p>
          <a:p>
            <a:pPr algn="just"/>
            <a:r>
              <a:rPr lang="it-IT" b="0" dirty="0"/>
              <a:t>L’aggiudicazione non equivale ad accettazione dell’offerta.</a:t>
            </a:r>
          </a:p>
          <a:p>
            <a:pPr algn="just"/>
            <a:r>
              <a:rPr lang="it-IT" b="0" dirty="0"/>
              <a:t>L’offerta dell’aggiudicatario è irrevocabile fino al termine stabilito per la stipulazione del contratto.</a:t>
            </a:r>
          </a:p>
        </p:txBody>
      </p:sp>
      <p:sp>
        <p:nvSpPr>
          <p:cNvPr id="4" name="Rettangolo 3"/>
          <p:cNvSpPr/>
          <p:nvPr/>
        </p:nvSpPr>
        <p:spPr>
          <a:xfrm>
            <a:off x="107504" y="2316510"/>
            <a:ext cx="1872208" cy="212060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L’organo preposto alla valutazione delle offerte predispone la </a:t>
            </a:r>
            <a:r>
              <a:rPr lang="it-IT" sz="1400" i="1" u="sng" dirty="0">
                <a:solidFill>
                  <a:schemeClr val="tx1"/>
                </a:solidFill>
              </a:rPr>
              <a:t>proposta di aggiudicazione </a:t>
            </a:r>
            <a:r>
              <a:rPr lang="it-IT" sz="1400" dirty="0">
                <a:solidFill>
                  <a:schemeClr val="tx1"/>
                </a:solidFill>
              </a:rPr>
              <a:t>alla migliore offerta non anomala</a:t>
            </a:r>
            <a:endParaRPr lang="it-IT" sz="1600" dirty="0">
              <a:solidFill>
                <a:schemeClr val="tx1"/>
              </a:solidFill>
            </a:endParaRPr>
          </a:p>
        </p:txBody>
      </p:sp>
      <p:sp>
        <p:nvSpPr>
          <p:cNvPr id="5" name="Rettangolo 4"/>
          <p:cNvSpPr/>
          <p:nvPr/>
        </p:nvSpPr>
        <p:spPr>
          <a:xfrm>
            <a:off x="3058480" y="2263949"/>
            <a:ext cx="3385728" cy="224517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L’organo competente a disporre l’aggiudicazione </a:t>
            </a:r>
            <a:r>
              <a:rPr lang="it-IT" sz="1600" u="sng" dirty="0">
                <a:solidFill>
                  <a:schemeClr val="tx1"/>
                </a:solidFill>
              </a:rPr>
              <a:t>esamina la proposta</a:t>
            </a:r>
            <a:r>
              <a:rPr lang="it-IT" sz="1600" dirty="0">
                <a:solidFill>
                  <a:schemeClr val="tx1"/>
                </a:solidFill>
              </a:rPr>
              <a:t>, e, se la ritiene legittima e conforme all’interesse pubblico, </a:t>
            </a:r>
            <a:r>
              <a:rPr lang="it-IT" sz="1600" u="sng" dirty="0">
                <a:solidFill>
                  <a:schemeClr val="tx1"/>
                </a:solidFill>
              </a:rPr>
              <a:t>dopo aver verificato il possesso dei requisiti </a:t>
            </a:r>
            <a:r>
              <a:rPr lang="it-IT" sz="1600" dirty="0">
                <a:solidFill>
                  <a:schemeClr val="tx1"/>
                </a:solidFill>
              </a:rPr>
              <a:t>in capo all’offerente,</a:t>
            </a:r>
          </a:p>
          <a:p>
            <a:pPr algn="ctr"/>
            <a:r>
              <a:rPr lang="it-IT" sz="1600" u="sng" dirty="0">
                <a:solidFill>
                  <a:schemeClr val="tx1"/>
                </a:solidFill>
              </a:rPr>
              <a:t>dispone l’aggiudicazione</a:t>
            </a:r>
            <a:r>
              <a:rPr lang="it-IT" sz="1600" dirty="0">
                <a:solidFill>
                  <a:schemeClr val="tx1"/>
                </a:solidFill>
              </a:rPr>
              <a:t>, che è immediatamente efficace</a:t>
            </a:r>
          </a:p>
        </p:txBody>
      </p:sp>
      <p:sp>
        <p:nvSpPr>
          <p:cNvPr id="7" name="Freccia a destra 6"/>
          <p:cNvSpPr/>
          <p:nvPr/>
        </p:nvSpPr>
        <p:spPr>
          <a:xfrm>
            <a:off x="2051720" y="3036590"/>
            <a:ext cx="972108" cy="6804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a destra 8"/>
          <p:cNvSpPr/>
          <p:nvPr/>
        </p:nvSpPr>
        <p:spPr>
          <a:xfrm>
            <a:off x="6490873" y="3088779"/>
            <a:ext cx="972108" cy="6804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7481319" y="2420888"/>
            <a:ext cx="1411161" cy="201622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Una volta disposta l’aggiudicazione, il contratto è stipulato secondo quanto previsto dall’articolo 18</a:t>
            </a:r>
            <a:endParaRPr lang="it-IT" dirty="0"/>
          </a:p>
        </p:txBody>
      </p:sp>
    </p:spTree>
    <p:extLst>
      <p:ext uri="{BB962C8B-B14F-4D97-AF65-F5344CB8AC3E}">
        <p14:creationId xmlns:p14="http://schemas.microsoft.com/office/powerpoint/2010/main" val="251254912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15616" y="281372"/>
            <a:ext cx="5791200" cy="1371600"/>
          </a:xfrm>
        </p:spPr>
        <p:txBody>
          <a:bodyPr/>
          <a:lstStyle/>
          <a:p>
            <a:pPr algn="ctr"/>
            <a:r>
              <a:rPr lang="it-IT" dirty="0"/>
              <a:t>MANCATA  AGGIUDICAZIONE</a:t>
            </a:r>
          </a:p>
        </p:txBody>
      </p:sp>
      <p:sp>
        <p:nvSpPr>
          <p:cNvPr id="3" name="Segnaposto contenuto 2"/>
          <p:cNvSpPr>
            <a:spLocks noGrp="1"/>
          </p:cNvSpPr>
          <p:nvPr>
            <p:ph idx="1"/>
          </p:nvPr>
        </p:nvSpPr>
        <p:spPr/>
        <p:txBody>
          <a:bodyPr/>
          <a:lstStyle/>
          <a:p>
            <a:pPr marL="0" indent="0" algn="just">
              <a:buNone/>
            </a:pPr>
            <a:r>
              <a:rPr lang="it-IT" b="0" u="sng" dirty="0"/>
              <a:t>Se nessuna offerta risulti conveniente o idonea in relazione all’oggetto del contratto</a:t>
            </a:r>
            <a:r>
              <a:rPr lang="it-IT" b="0" dirty="0"/>
              <a:t> le stazioni appaltanti possono decidere di </a:t>
            </a:r>
            <a:r>
              <a:rPr lang="it-IT" b="0" u="sng" dirty="0"/>
              <a:t>non</a:t>
            </a:r>
            <a:r>
              <a:rPr lang="it-IT" b="0" dirty="0"/>
              <a:t> procedere all’aggiudicazione</a:t>
            </a:r>
          </a:p>
          <a:p>
            <a:pPr marL="0" indent="0" algn="just">
              <a:buNone/>
            </a:pPr>
            <a:r>
              <a:rPr lang="it-IT" b="0" dirty="0"/>
              <a:t> </a:t>
            </a:r>
          </a:p>
          <a:p>
            <a:pPr marL="0" indent="0" algn="just">
              <a:buNone/>
            </a:pPr>
            <a:endParaRPr lang="it-IT" b="0" dirty="0"/>
          </a:p>
          <a:p>
            <a:pPr marL="0" indent="0" algn="just">
              <a:buNone/>
            </a:pPr>
            <a:r>
              <a:rPr lang="it-IT" b="0" dirty="0"/>
              <a:t>Tale facoltà </a:t>
            </a:r>
            <a:r>
              <a:rPr lang="it-IT" b="0" u="sng" dirty="0"/>
              <a:t>è indicata espressamente nel bando di gara o invito nelle procedure senza bando</a:t>
            </a:r>
            <a:r>
              <a:rPr lang="it-IT" b="0" dirty="0"/>
              <a:t> e può essere esercitata </a:t>
            </a:r>
            <a:r>
              <a:rPr lang="it-IT" b="0" u="sng" dirty="0"/>
              <a:t>non oltre il termine di trenta giorni dalla conclusione delle valutazioni delle offerte.</a:t>
            </a:r>
          </a:p>
        </p:txBody>
      </p:sp>
      <p:sp>
        <p:nvSpPr>
          <p:cNvPr id="6" name="Freccia in giù 5"/>
          <p:cNvSpPr/>
          <p:nvPr/>
        </p:nvSpPr>
        <p:spPr>
          <a:xfrm>
            <a:off x="3851920" y="2924944"/>
            <a:ext cx="576064"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31655154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71600" y="260648"/>
            <a:ext cx="5791200" cy="1371600"/>
          </a:xfrm>
        </p:spPr>
        <p:txBody>
          <a:bodyPr/>
          <a:lstStyle/>
          <a:p>
            <a:pPr algn="ctr"/>
            <a:r>
              <a:rPr lang="it-IT" dirty="0"/>
              <a:t>IL CONTRATTO </a:t>
            </a:r>
          </a:p>
        </p:txBody>
      </p:sp>
      <p:sp>
        <p:nvSpPr>
          <p:cNvPr id="3" name="Segnaposto contenuto 2"/>
          <p:cNvSpPr>
            <a:spLocks noGrp="1"/>
          </p:cNvSpPr>
          <p:nvPr>
            <p:ph idx="1"/>
          </p:nvPr>
        </p:nvSpPr>
        <p:spPr/>
        <p:txBody>
          <a:bodyPr>
            <a:normAutofit fontScale="85000" lnSpcReduction="20000"/>
          </a:bodyPr>
          <a:lstStyle/>
          <a:p>
            <a:pPr algn="just"/>
            <a:r>
              <a:rPr lang="it-IT" b="0" dirty="0"/>
              <a:t>Il contratto è stipulato, a pena di nullità: </a:t>
            </a:r>
          </a:p>
          <a:p>
            <a:pPr lvl="1" algn="just">
              <a:buFont typeface="Wingdings" pitchFamily="2" charset="2"/>
              <a:buChar char="ü"/>
            </a:pPr>
            <a:r>
              <a:rPr lang="it-IT" dirty="0"/>
              <a:t>in forma scritta;</a:t>
            </a:r>
          </a:p>
          <a:p>
            <a:pPr lvl="1" algn="just">
              <a:buFont typeface="Wingdings" pitchFamily="2" charset="2"/>
              <a:buChar char="ü"/>
            </a:pPr>
            <a:r>
              <a:rPr lang="it-IT" dirty="0"/>
              <a:t>in modalità elettronica nel rispetto delle pertinenti disposizioni del codice dell'amministrazione digitale;</a:t>
            </a:r>
          </a:p>
          <a:p>
            <a:pPr lvl="1" algn="just">
              <a:buFont typeface="Wingdings" pitchFamily="2" charset="2"/>
              <a:buChar char="ü"/>
            </a:pPr>
            <a:r>
              <a:rPr lang="it-IT" dirty="0"/>
              <a:t>in forma pubblica amministrativa a cura dell’ufficiale rogante della stazione appaltante, con atto pubblico notarile informatico oppure mediante scrittura privata. </a:t>
            </a:r>
          </a:p>
          <a:p>
            <a:pPr marL="274320" lvl="1" indent="0" algn="just">
              <a:buNone/>
            </a:pPr>
            <a:endParaRPr lang="it-IT" dirty="0"/>
          </a:p>
          <a:p>
            <a:pPr algn="just"/>
            <a:r>
              <a:rPr lang="it-IT" b="0" dirty="0"/>
              <a:t>In caso di procedura negoziata oppure per gli affidamenti diretti, mediante corrispondenza secondo l'uso commerciale, consistente in un apposito scambio di lettere, anche tramite posta elettronica certificata o sistemi elettronici di recapito certificato qualificato ai sensi del regolamento UE n. 910/2014 del Parlamento europeo e del Consiglio del 23 luglio 2014.</a:t>
            </a:r>
          </a:p>
          <a:p>
            <a:pPr marL="0" indent="0" algn="just">
              <a:buNone/>
            </a:pPr>
            <a:endParaRPr lang="it-IT" b="0" dirty="0"/>
          </a:p>
          <a:p>
            <a:pPr algn="just"/>
            <a:r>
              <a:rPr lang="it-IT" b="0" dirty="0"/>
              <a:t>I capitolati e il computo metrico estimativo, richiamati nel bando o nell'invito, fanno parte integrante del contratto.</a:t>
            </a:r>
          </a:p>
        </p:txBody>
      </p:sp>
    </p:spTree>
    <p:extLst>
      <p:ext uri="{BB962C8B-B14F-4D97-AF65-F5344CB8AC3E}">
        <p14:creationId xmlns:p14="http://schemas.microsoft.com/office/powerpoint/2010/main" val="162441045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87624" y="381000"/>
            <a:ext cx="5791200" cy="1371600"/>
          </a:xfrm>
        </p:spPr>
        <p:txBody>
          <a:bodyPr/>
          <a:lstStyle/>
          <a:p>
            <a:pPr algn="ctr"/>
            <a:r>
              <a:rPr lang="it-IT" dirty="0"/>
              <a:t>LA STIPULA DEL CONTRATTO</a:t>
            </a:r>
          </a:p>
        </p:txBody>
      </p:sp>
      <p:sp>
        <p:nvSpPr>
          <p:cNvPr id="3" name="Segnaposto contenuto 2"/>
          <p:cNvSpPr>
            <a:spLocks noGrp="1"/>
          </p:cNvSpPr>
          <p:nvPr>
            <p:ph idx="1"/>
          </p:nvPr>
        </p:nvSpPr>
        <p:spPr/>
        <p:txBody>
          <a:bodyPr>
            <a:normAutofit/>
          </a:bodyPr>
          <a:lstStyle/>
          <a:p>
            <a:pPr algn="just"/>
            <a:r>
              <a:rPr lang="it-IT" b="0" dirty="0"/>
              <a:t>Divenuta efficace l’aggiudicazione e fatto salvo l’esercizio dei poteri di autotutela, </a:t>
            </a:r>
            <a:r>
              <a:rPr lang="it-IT" b="0" u="sng" dirty="0"/>
              <a:t>la stipula del contratto ha luogo entro i successivi sessanta giorni </a:t>
            </a:r>
            <a:r>
              <a:rPr lang="it-IT" b="0" dirty="0"/>
              <a:t>anche in pendenza di contenzioso.</a:t>
            </a:r>
          </a:p>
          <a:p>
            <a:pPr algn="just"/>
            <a:r>
              <a:rPr lang="it-IT" b="0" dirty="0"/>
              <a:t>È fatta eccezione:</a:t>
            </a:r>
          </a:p>
          <a:p>
            <a:pPr marL="731520" lvl="1" indent="-457200" algn="just">
              <a:buFont typeface="+mj-lt"/>
              <a:buAutoNum type="alphaLcParenR"/>
            </a:pPr>
            <a:r>
              <a:rPr lang="it-IT" dirty="0"/>
              <a:t>per le ipotesi previste dal comma 4 dell’art. 18 e dall’art. 55, comma 2;</a:t>
            </a:r>
          </a:p>
          <a:p>
            <a:pPr marL="731520" lvl="1" indent="-457200" algn="just">
              <a:buFont typeface="+mj-lt"/>
              <a:buAutoNum type="alphaLcParenR"/>
            </a:pPr>
            <a:r>
              <a:rPr lang="it-IT" dirty="0"/>
              <a:t>nel caso di un diverso termine previsto nel bando o nell’invito a offrire;</a:t>
            </a:r>
          </a:p>
          <a:p>
            <a:pPr marL="731520" lvl="1" indent="-457200" algn="just">
              <a:buFont typeface="+mj-lt"/>
              <a:buAutoNum type="alphaLcParenR"/>
            </a:pPr>
            <a:r>
              <a:rPr lang="it-IT" dirty="0"/>
              <a:t>nell’ipotesi di differimento concordato con l’aggiudicatario e motivato in base all’interesse della stazione appaltante o dell’ente concedente, compatibilmente con quello generale alla sollecita esecuzione del contratto.</a:t>
            </a:r>
          </a:p>
        </p:txBody>
      </p:sp>
    </p:spTree>
    <p:extLst>
      <p:ext uri="{BB962C8B-B14F-4D97-AF65-F5344CB8AC3E}">
        <p14:creationId xmlns:p14="http://schemas.microsoft.com/office/powerpoint/2010/main" val="232799952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15616" y="230932"/>
            <a:ext cx="7128792" cy="1371600"/>
          </a:xfrm>
        </p:spPr>
        <p:txBody>
          <a:bodyPr>
            <a:normAutofit/>
          </a:bodyPr>
          <a:lstStyle/>
          <a:p>
            <a:pPr algn="ctr"/>
            <a:r>
              <a:rPr lang="it-IT" sz="3200" dirty="0"/>
              <a:t>SOSPENSIONE DEL TERMINE DI STIPULAZIONE</a:t>
            </a:r>
          </a:p>
        </p:txBody>
      </p:sp>
      <p:sp>
        <p:nvSpPr>
          <p:cNvPr id="3" name="Segnaposto contenuto 2"/>
          <p:cNvSpPr>
            <a:spLocks noGrp="1"/>
          </p:cNvSpPr>
          <p:nvPr>
            <p:ph idx="1"/>
          </p:nvPr>
        </p:nvSpPr>
        <p:spPr>
          <a:xfrm>
            <a:off x="457200" y="1600200"/>
            <a:ext cx="8229600" cy="5257800"/>
          </a:xfrm>
        </p:spPr>
        <p:txBody>
          <a:bodyPr>
            <a:normAutofit fontScale="77500" lnSpcReduction="20000"/>
          </a:bodyPr>
          <a:lstStyle/>
          <a:p>
            <a:pPr algn="just"/>
            <a:r>
              <a:rPr lang="it-IT" b="0" dirty="0"/>
              <a:t>Il contratto non può essere stipulato </a:t>
            </a:r>
            <a:r>
              <a:rPr lang="it-IT" b="0" u="sng" dirty="0"/>
              <a:t>prima di trentacinque giorni dall’invio dell’ultima delle comunicazioni del provvedimento di aggiudicazione c.d. stand </a:t>
            </a:r>
            <a:r>
              <a:rPr lang="it-IT" b="0" u="sng" dirty="0" err="1"/>
              <a:t>still</a:t>
            </a:r>
            <a:r>
              <a:rPr lang="it-IT" b="0" u="sng" dirty="0"/>
              <a:t> period</a:t>
            </a:r>
            <a:r>
              <a:rPr lang="it-IT" b="0" dirty="0"/>
              <a:t>. </a:t>
            </a:r>
          </a:p>
          <a:p>
            <a:pPr algn="just"/>
            <a:r>
              <a:rPr lang="it-IT" b="0" dirty="0"/>
              <a:t>Tale termine dilatorio non si applica nei casi:</a:t>
            </a:r>
          </a:p>
          <a:p>
            <a:pPr marL="731520" lvl="1" indent="-457200" algn="just">
              <a:buFont typeface="+mj-lt"/>
              <a:buAutoNum type="alphaLcParenR"/>
            </a:pPr>
            <a:r>
              <a:rPr lang="it-IT" dirty="0"/>
              <a:t>di procedura in cui è stata presentata o ammessa una sola offerta e non sono state tempestivamente proposte impugnazioni del bando o della lettera di invito, o le impugnazioni sono già state respinte con decisione definitiva;</a:t>
            </a:r>
          </a:p>
          <a:p>
            <a:pPr marL="731520" lvl="1" indent="-457200" algn="just">
              <a:buFont typeface="+mj-lt"/>
              <a:buAutoNum type="alphaLcParenR"/>
            </a:pPr>
            <a:r>
              <a:rPr lang="it-IT" dirty="0"/>
              <a:t>di appalti basati su un accordo quadro;</a:t>
            </a:r>
          </a:p>
          <a:p>
            <a:pPr marL="731520" lvl="1" indent="-457200" algn="just">
              <a:buFont typeface="+mj-lt"/>
              <a:buAutoNum type="alphaLcParenR"/>
            </a:pPr>
            <a:r>
              <a:rPr lang="it-IT" dirty="0"/>
              <a:t>di appalti specifici basati su un sistema dinamico di acquisizione;</a:t>
            </a:r>
          </a:p>
          <a:p>
            <a:pPr marL="731520" lvl="1" indent="-457200" algn="just">
              <a:buFont typeface="+mj-lt"/>
              <a:buAutoNum type="alphaLcParenR"/>
            </a:pPr>
            <a:r>
              <a:rPr lang="it-IT" dirty="0"/>
              <a:t>di contratti di importo inferiore alle soglie europee, ai sensi dell’articolo 55, comma 2.</a:t>
            </a:r>
          </a:p>
          <a:p>
            <a:endParaRPr lang="it-IT" b="0" dirty="0"/>
          </a:p>
          <a:p>
            <a:pPr algn="just"/>
            <a:r>
              <a:rPr lang="it-IT" b="0" dirty="0"/>
              <a:t>Se è proposto ricorso avverso l’aggiudicazione con contestuale domanda cautelare, </a:t>
            </a:r>
            <a:r>
              <a:rPr lang="it-IT" b="0" u="sng" dirty="0"/>
              <a:t>il contratto non può essere stipulato dal momento della notificazione dell’istanza cautelare alla stazione appaltante o all’ente concedente fino alla pubblicazione del provvedimento cautelare di primo grado o del dispositivo o della sentenza di primo grado, in caso di decisione del merito all’udienza cautelare</a:t>
            </a:r>
            <a:r>
              <a:rPr lang="it-IT" b="0" dirty="0"/>
              <a:t>. </a:t>
            </a:r>
          </a:p>
          <a:p>
            <a:pPr marL="0" indent="0" algn="just">
              <a:buNone/>
            </a:pPr>
            <a:endParaRPr lang="it-IT" sz="2300" b="0" dirty="0"/>
          </a:p>
          <a:p>
            <a:pPr marL="0" indent="0" algn="just">
              <a:buNone/>
            </a:pPr>
            <a:r>
              <a:rPr lang="it-IT" sz="2300" b="0" u="sng" dirty="0"/>
              <a:t>L’effetto sospensivo cessa </a:t>
            </a:r>
            <a:r>
              <a:rPr lang="it-IT" sz="2300" b="0" dirty="0"/>
              <a:t>quando, in sede di esame della domanda cautelare, </a:t>
            </a:r>
            <a:r>
              <a:rPr lang="it-IT" sz="2300" b="0" u="sng" dirty="0"/>
              <a:t>il giudice si dichiara incompetente</a:t>
            </a:r>
            <a:r>
              <a:rPr lang="it-IT" sz="2300" b="0" dirty="0"/>
              <a:t>, o </a:t>
            </a:r>
            <a:r>
              <a:rPr lang="it-IT" sz="2300" b="0" u="sng" dirty="0"/>
              <a:t>fissa con ordinanza la data di discussione del merito senza pronunciarsi sulle misure cautelari con il consenso delle parti, valevole quale implicita rinuncia all’immediato esame della domanda cautelare</a:t>
            </a:r>
            <a:r>
              <a:rPr lang="it-IT" sz="2300" b="0" dirty="0"/>
              <a:t>.</a:t>
            </a:r>
          </a:p>
        </p:txBody>
      </p:sp>
      <p:cxnSp>
        <p:nvCxnSpPr>
          <p:cNvPr id="5" name="Connettore 2 4"/>
          <p:cNvCxnSpPr/>
          <p:nvPr/>
        </p:nvCxnSpPr>
        <p:spPr>
          <a:xfrm>
            <a:off x="4355976" y="5085184"/>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298391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7643192" cy="1371600"/>
          </a:xfrm>
        </p:spPr>
        <p:txBody>
          <a:bodyPr>
            <a:normAutofit/>
          </a:bodyPr>
          <a:lstStyle/>
          <a:p>
            <a:pPr algn="ctr"/>
            <a:r>
              <a:rPr lang="it-IT" sz="3200" dirty="0"/>
              <a:t>MANCATA STIPULAZIONE NEI TERMINI</a:t>
            </a:r>
          </a:p>
        </p:txBody>
      </p:sp>
      <p:sp>
        <p:nvSpPr>
          <p:cNvPr id="3" name="Segnaposto contenuto 2"/>
          <p:cNvSpPr>
            <a:spLocks noGrp="1"/>
          </p:cNvSpPr>
          <p:nvPr>
            <p:ph idx="1"/>
          </p:nvPr>
        </p:nvSpPr>
        <p:spPr>
          <a:xfrm>
            <a:off x="457200" y="1600200"/>
            <a:ext cx="8229600" cy="5141168"/>
          </a:xfrm>
        </p:spPr>
        <p:txBody>
          <a:bodyPr>
            <a:normAutofit fontScale="70000" lnSpcReduction="20000"/>
          </a:bodyPr>
          <a:lstStyle/>
          <a:p>
            <a:r>
              <a:rPr lang="it-IT" b="0" dirty="0"/>
              <a:t>Se la stipula del contratto non avviene nel termine</a:t>
            </a:r>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pPr algn="just"/>
            <a:r>
              <a:rPr lang="it-IT" b="0" dirty="0"/>
              <a:t>La mancata o tardiva stipula del contratto al di fuori di queste ipotesi costituisce violazione del dovere di buona fede, anche in pendenza di contenzioso.</a:t>
            </a:r>
          </a:p>
        </p:txBody>
      </p:sp>
      <p:sp>
        <p:nvSpPr>
          <p:cNvPr id="4" name="Rettangolo 3"/>
          <p:cNvSpPr/>
          <p:nvPr/>
        </p:nvSpPr>
        <p:spPr>
          <a:xfrm>
            <a:off x="1115616" y="1982763"/>
            <a:ext cx="2160240" cy="100811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a:solidFill>
                  <a:schemeClr val="tx1"/>
                </a:solidFill>
              </a:rPr>
              <a:t>Per fatto della stazione appaltante o dell’ente concedente</a:t>
            </a:r>
          </a:p>
        </p:txBody>
      </p:sp>
      <p:sp>
        <p:nvSpPr>
          <p:cNvPr id="5" name="Rettangolo 4"/>
          <p:cNvSpPr/>
          <p:nvPr/>
        </p:nvSpPr>
        <p:spPr>
          <a:xfrm>
            <a:off x="839602" y="3140968"/>
            <a:ext cx="2664296" cy="144016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l’aggiudicatario può farne constatare il silenzio inadempimento o, in alternativa, può sciogliersi da ogni vincolo</a:t>
            </a:r>
          </a:p>
          <a:p>
            <a:pPr algn="ctr"/>
            <a:r>
              <a:rPr lang="it-IT" sz="1400" dirty="0">
                <a:solidFill>
                  <a:schemeClr val="tx1"/>
                </a:solidFill>
              </a:rPr>
              <a:t>mediante atto notificato</a:t>
            </a:r>
          </a:p>
        </p:txBody>
      </p:sp>
      <p:sp>
        <p:nvSpPr>
          <p:cNvPr id="6" name="Rettangolo 5"/>
          <p:cNvSpPr/>
          <p:nvPr/>
        </p:nvSpPr>
        <p:spPr>
          <a:xfrm>
            <a:off x="1152972" y="4725144"/>
            <a:ext cx="2160240" cy="100811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All’aggiudicatario non spetta alcun indennizzo, salvo il rimborso delle spese contrattuali</a:t>
            </a:r>
            <a:endParaRPr lang="it-IT" sz="1400" dirty="0"/>
          </a:p>
        </p:txBody>
      </p:sp>
      <p:sp>
        <p:nvSpPr>
          <p:cNvPr id="7" name="Rettangolo 6"/>
          <p:cNvSpPr/>
          <p:nvPr/>
        </p:nvSpPr>
        <p:spPr>
          <a:xfrm>
            <a:off x="5436096" y="1960687"/>
            <a:ext cx="2088232" cy="964257"/>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a:solidFill>
                  <a:schemeClr val="tx1"/>
                </a:solidFill>
              </a:rPr>
              <a:t>per fatto dell’aggiudicatario</a:t>
            </a:r>
          </a:p>
        </p:txBody>
      </p:sp>
      <p:sp>
        <p:nvSpPr>
          <p:cNvPr id="8" name="Rettangolo 7"/>
          <p:cNvSpPr/>
          <p:nvPr/>
        </p:nvSpPr>
        <p:spPr>
          <a:xfrm>
            <a:off x="5580112" y="3155826"/>
            <a:ext cx="1800200" cy="135329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può costituire motivo di</a:t>
            </a:r>
          </a:p>
          <a:p>
            <a:pPr algn="ctr"/>
            <a:r>
              <a:rPr lang="it-IT" sz="1400" dirty="0">
                <a:solidFill>
                  <a:schemeClr val="tx1"/>
                </a:solidFill>
              </a:rPr>
              <a:t>revoca dell’aggiudicazione</a:t>
            </a:r>
            <a:endParaRPr lang="it-IT" sz="1600" dirty="0"/>
          </a:p>
        </p:txBody>
      </p:sp>
    </p:spTree>
    <p:extLst>
      <p:ext uri="{BB962C8B-B14F-4D97-AF65-F5344CB8AC3E}">
        <p14:creationId xmlns:p14="http://schemas.microsoft.com/office/powerpoint/2010/main" val="4127099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291264" cy="1371600"/>
          </a:xfrm>
        </p:spPr>
        <p:txBody>
          <a:bodyPr>
            <a:normAutofit fontScale="90000"/>
          </a:bodyPr>
          <a:lstStyle/>
          <a:p>
            <a:pPr algn="ctr"/>
            <a:r>
              <a:rPr lang="it-IT" dirty="0"/>
              <a:t>Gli Enti del Terzo Settore (ETS)</a:t>
            </a:r>
            <a:br>
              <a:rPr lang="it-IT" dirty="0"/>
            </a:br>
            <a:endParaRPr lang="it-IT" dirty="0"/>
          </a:p>
        </p:txBody>
      </p:sp>
      <p:sp>
        <p:nvSpPr>
          <p:cNvPr id="3" name="Segnaposto contenuto 2"/>
          <p:cNvSpPr>
            <a:spLocks noGrp="1"/>
          </p:cNvSpPr>
          <p:nvPr>
            <p:ph idx="1"/>
          </p:nvPr>
        </p:nvSpPr>
        <p:spPr>
          <a:xfrm>
            <a:off x="251520" y="980728"/>
            <a:ext cx="8496944" cy="5877272"/>
          </a:xfrm>
        </p:spPr>
        <p:txBody>
          <a:bodyPr>
            <a:normAutofit fontScale="70000" lnSpcReduction="20000"/>
          </a:bodyPr>
          <a:lstStyle/>
          <a:p>
            <a:pPr algn="just"/>
            <a:r>
              <a:rPr lang="it-IT" sz="2600" b="0" dirty="0"/>
              <a:t>Ai sensi dell'art. 4 del Codice </a:t>
            </a:r>
            <a:r>
              <a:rPr lang="it-IT" sz="2600" dirty="0"/>
              <a:t>sono Enti del Terzo Settore</a:t>
            </a:r>
            <a:r>
              <a:rPr lang="it-IT" sz="2600" b="0" dirty="0"/>
              <a:t>, se iscritti al Registro Unico Nazionale del Terzo Settore:</a:t>
            </a:r>
          </a:p>
          <a:p>
            <a:pPr marL="800100" lvl="1" indent="-342900" algn="just">
              <a:buFont typeface="Wingdings" pitchFamily="2" charset="2"/>
              <a:buChar char="ü"/>
            </a:pPr>
            <a:r>
              <a:rPr lang="it-IT" sz="2600" b="0" dirty="0"/>
              <a:t>le organizzazioni di volontariato (ODV) (artt. 32 e ss.);</a:t>
            </a:r>
          </a:p>
          <a:p>
            <a:pPr marL="800100" lvl="1" indent="-342900" algn="just">
              <a:buFont typeface="Wingdings" pitchFamily="2" charset="2"/>
              <a:buChar char="ü"/>
            </a:pPr>
            <a:r>
              <a:rPr lang="it-IT" sz="2600" b="0" dirty="0"/>
              <a:t>le associazioni di promozione sociale (APS) (artt. 35 e ss.);</a:t>
            </a:r>
          </a:p>
          <a:p>
            <a:pPr marL="800100" lvl="1" indent="-342900" algn="just">
              <a:buFont typeface="Wingdings" pitchFamily="2" charset="2"/>
              <a:buChar char="ü"/>
            </a:pPr>
            <a:r>
              <a:rPr lang="it-IT" sz="2600" b="0" dirty="0"/>
              <a:t>gli enti filantropici (artt. 37 e ss.);</a:t>
            </a:r>
          </a:p>
          <a:p>
            <a:pPr marL="800100" lvl="1" indent="-342900" algn="just">
              <a:buFont typeface="Wingdings" pitchFamily="2" charset="2"/>
              <a:buChar char="ü"/>
            </a:pPr>
            <a:r>
              <a:rPr lang="it-IT" sz="2600" b="0" dirty="0"/>
              <a:t>le imprese sociali, incluse le cooperative sociali (art. 40); </a:t>
            </a:r>
          </a:p>
          <a:p>
            <a:pPr marL="800100" lvl="1" indent="-342900" algn="just">
              <a:buFont typeface="Wingdings" pitchFamily="2" charset="2"/>
              <a:buChar char="ü"/>
            </a:pPr>
            <a:r>
              <a:rPr lang="it-IT" sz="2600" b="0" dirty="0"/>
              <a:t>le reti associative (artt. 41 e ss.);</a:t>
            </a:r>
          </a:p>
          <a:p>
            <a:pPr marL="800100" lvl="1" indent="-342900" algn="just">
              <a:buFont typeface="Wingdings" pitchFamily="2" charset="2"/>
              <a:buChar char="ü"/>
            </a:pPr>
            <a:r>
              <a:rPr lang="it-IT" sz="2600" b="0" dirty="0"/>
              <a:t>le società di mutuo soccorso (SOMS) (artt. 42 e ss.);</a:t>
            </a:r>
          </a:p>
          <a:p>
            <a:pPr marL="800100" lvl="1" indent="-342900" algn="just">
              <a:buFont typeface="Wingdings" pitchFamily="2" charset="2"/>
              <a:buChar char="ü"/>
            </a:pPr>
            <a:r>
              <a:rPr lang="it-IT" sz="2600" b="0" dirty="0"/>
              <a:t>le associazioni riconosciute o non riconosciute, le fondazioni e gli altri enti di carattere privato diversi dalle società costituiti per il perseguimento, senza scopo di lucro, di finalità civiche, solidaristiche e di utilità sociale mediante lo svolgimento, in via esclusiva o principale, di una o più attività di interesse generale di cui all'art. 5, in forma di azione volontaria o di erogazione gratuita di denaro, beni o servizi, o di mutualità o di produzione o scambio di beni o servizi.</a:t>
            </a:r>
          </a:p>
          <a:p>
            <a:pPr algn="just"/>
            <a:r>
              <a:rPr lang="it-IT" sz="2600" b="0" dirty="0"/>
              <a:t>Gli enti religiosi civilmente riconosciuti possono essere considerati ETS limitatamente allo svolgimento delle attività di interesse generale di cui all'art. 5 del Codice</a:t>
            </a:r>
          </a:p>
          <a:p>
            <a:pPr algn="just"/>
            <a:r>
              <a:rPr lang="it-IT" sz="2600" b="0" dirty="0"/>
              <a:t>Gli ETS </a:t>
            </a:r>
            <a:r>
              <a:rPr lang="it-IT" sz="2600" b="0" u="sng" dirty="0"/>
              <a:t>devono svolgere in via esclusiva o principale una o più attività di interesse generale</a:t>
            </a:r>
            <a:r>
              <a:rPr lang="it-IT" sz="2600" b="0" dirty="0"/>
              <a:t> di cui all'art.5 del CTS </a:t>
            </a:r>
            <a:r>
              <a:rPr lang="it-IT" sz="2600" b="0" u="sng" dirty="0"/>
              <a:t>per il perseguimento, senza scopo di lucro, di finalità civiche, solidaristiche e di utilità sociale</a:t>
            </a:r>
            <a:r>
              <a:rPr lang="it-IT" sz="2600" b="0" dirty="0"/>
              <a:t>!. </a:t>
            </a:r>
          </a:p>
          <a:p>
            <a:pPr algn="just"/>
            <a:endParaRPr lang="it-IT" b="0" dirty="0"/>
          </a:p>
          <a:p>
            <a:pPr algn="just"/>
            <a:endParaRPr lang="it-IT" dirty="0"/>
          </a:p>
        </p:txBody>
      </p:sp>
    </p:spTree>
    <p:extLst>
      <p:ext uri="{BB962C8B-B14F-4D97-AF65-F5344CB8AC3E}">
        <p14:creationId xmlns:p14="http://schemas.microsoft.com/office/powerpoint/2010/main" val="316911612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363272" cy="1371600"/>
          </a:xfrm>
        </p:spPr>
        <p:txBody>
          <a:bodyPr/>
          <a:lstStyle/>
          <a:p>
            <a:pPr algn="ctr"/>
            <a:r>
              <a:rPr lang="it-IT" dirty="0"/>
              <a:t>I servizi alla persona</a:t>
            </a:r>
          </a:p>
        </p:txBody>
      </p:sp>
      <p:sp>
        <p:nvSpPr>
          <p:cNvPr id="3" name="Segnaposto contenuto 2"/>
          <p:cNvSpPr>
            <a:spLocks noGrp="1"/>
          </p:cNvSpPr>
          <p:nvPr>
            <p:ph idx="1"/>
          </p:nvPr>
        </p:nvSpPr>
        <p:spPr/>
        <p:txBody>
          <a:bodyPr>
            <a:normAutofit fontScale="92500" lnSpcReduction="20000"/>
          </a:bodyPr>
          <a:lstStyle/>
          <a:p>
            <a:pPr algn="just"/>
            <a:r>
              <a:rPr lang="it-IT" b="0" dirty="0"/>
              <a:t>Il settore dei servizi alla persona comprende l’insieme di attività per rispondere e assolvere ai bisogni e alle difficoltà che gli individui possono incontrare nel corso della loro vita per quel che concerne l’autonomia (fisica e psicologica), la capacità di accesso alle opportunità offerte dal territorio e, in genere, le relazioni sociali.</a:t>
            </a:r>
          </a:p>
          <a:p>
            <a:pPr algn="just"/>
            <a:r>
              <a:rPr lang="it-IT" b="0" dirty="0"/>
              <a:t>All’interno del settore dei servizi alla persona si possono individuare due ambiti di attività:</a:t>
            </a:r>
          </a:p>
          <a:p>
            <a:pPr marL="800100" lvl="1" indent="-342900" algn="just"/>
            <a:r>
              <a:rPr lang="it-IT" b="0" dirty="0"/>
              <a:t>i servizi sociali e socio assistenziali: erogazione di servizi destinati a rimuovere o superare situazioni di bisogno o difficoltà degli individui attraverso l’attività dei centri di accoglienza, di comunità, di residenze assistenziali, di centri diurni e di servizi di assistenza domiciliare;</a:t>
            </a:r>
          </a:p>
          <a:p>
            <a:pPr marL="800100" lvl="1" indent="-342900" algn="just"/>
            <a:r>
              <a:rPr lang="it-IT" b="0" dirty="0"/>
              <a:t>i servizi per il tempo libero e la cura della persona: servizi ricreativi per l’infanzia; centri fitness e centri benessere (vedi settore sanità &amp; benessere); servizi estetici e di bellezza (estetisti, parrucchieri, saloni di acconciatura e simili).</a:t>
            </a:r>
          </a:p>
          <a:p>
            <a:pPr algn="just"/>
            <a:endParaRPr lang="it-IT" dirty="0"/>
          </a:p>
        </p:txBody>
      </p:sp>
    </p:spTree>
    <p:extLst>
      <p:ext uri="{BB962C8B-B14F-4D97-AF65-F5344CB8AC3E}">
        <p14:creationId xmlns:p14="http://schemas.microsoft.com/office/powerpoint/2010/main" val="415672004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363272" cy="1371600"/>
          </a:xfrm>
        </p:spPr>
        <p:txBody>
          <a:bodyPr>
            <a:normAutofit fontScale="90000"/>
          </a:bodyPr>
          <a:lstStyle/>
          <a:p>
            <a:pPr algn="ctr"/>
            <a:r>
              <a:rPr lang="it-IT" dirty="0"/>
              <a:t>I servizi alla persona: possesso delle competenze degli operatori</a:t>
            </a:r>
          </a:p>
        </p:txBody>
      </p:sp>
      <p:sp>
        <p:nvSpPr>
          <p:cNvPr id="3" name="Segnaposto contenuto 2"/>
          <p:cNvSpPr>
            <a:spLocks noGrp="1"/>
          </p:cNvSpPr>
          <p:nvPr>
            <p:ph idx="1"/>
          </p:nvPr>
        </p:nvSpPr>
        <p:spPr/>
        <p:txBody>
          <a:bodyPr>
            <a:normAutofit lnSpcReduction="10000"/>
          </a:bodyPr>
          <a:lstStyle/>
          <a:p>
            <a:pPr algn="just"/>
            <a:r>
              <a:rPr lang="it-IT" b="0" dirty="0" err="1"/>
              <a:t>ll</a:t>
            </a:r>
            <a:r>
              <a:rPr lang="it-IT" b="0" dirty="0"/>
              <a:t> settore dei servizi alla persona svolge le proprie attività ed eroga i propri servizi (gratuiti e non) </a:t>
            </a:r>
            <a:r>
              <a:rPr lang="it-IT" b="0" u="sng" dirty="0"/>
              <a:t>in relazione diretta con differenti tipologie di utenza e di servizi</a:t>
            </a:r>
            <a:r>
              <a:rPr lang="it-IT" b="0" dirty="0"/>
              <a:t>. Comune denominatore per tutti i profili professionali impiegati in quest’area è quello di </a:t>
            </a:r>
            <a:r>
              <a:rPr lang="it-IT" b="0" u="sng" dirty="0"/>
              <a:t>essere in grado di stabilire una corretta relazione con gli altri</a:t>
            </a:r>
            <a:r>
              <a:rPr lang="it-IT" b="0" dirty="0"/>
              <a:t>.</a:t>
            </a:r>
          </a:p>
          <a:p>
            <a:pPr algn="just"/>
            <a:r>
              <a:rPr lang="it-IT" b="0" dirty="0"/>
              <a:t>Per questo motivo è indispensabile, per coloro che operano nei servizi alla persona, il </a:t>
            </a:r>
            <a:r>
              <a:rPr lang="it-IT" b="0" u="sng" dirty="0"/>
              <a:t>possesso di competenze relazionali </a:t>
            </a:r>
            <a:r>
              <a:rPr lang="it-IT" b="0" dirty="0"/>
              <a:t>unite ad </a:t>
            </a:r>
            <a:r>
              <a:rPr lang="it-IT" b="0" u="sng" dirty="0"/>
              <a:t>una buona capacità di ascolto e di orientamento</a:t>
            </a:r>
            <a:r>
              <a:rPr lang="it-IT" b="0" dirty="0"/>
              <a:t> al cliente/utente.</a:t>
            </a:r>
          </a:p>
          <a:p>
            <a:pPr algn="just"/>
            <a:r>
              <a:rPr lang="it-IT" b="0" dirty="0"/>
              <a:t>Oltre a queste competenze di base comuni, ciascuna figura professionale dell’area deve possedere proprie </a:t>
            </a:r>
            <a:r>
              <a:rPr lang="it-IT" b="0" u="sng" dirty="0"/>
              <a:t>specifiche competenze tecniche e saper utilizzare adeguati strumenti di lavoro</a:t>
            </a:r>
            <a:r>
              <a:rPr lang="it-IT" b="0" dirty="0"/>
              <a:t>.</a:t>
            </a:r>
          </a:p>
          <a:p>
            <a:pPr algn="just"/>
            <a:endParaRPr lang="it-IT" dirty="0"/>
          </a:p>
        </p:txBody>
      </p:sp>
    </p:spTree>
    <p:extLst>
      <p:ext uri="{BB962C8B-B14F-4D97-AF65-F5344CB8AC3E}">
        <p14:creationId xmlns:p14="http://schemas.microsoft.com/office/powerpoint/2010/main" val="2701913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686800" cy="1371600"/>
          </a:xfrm>
        </p:spPr>
        <p:txBody>
          <a:bodyPr>
            <a:normAutofit/>
          </a:bodyPr>
          <a:lstStyle/>
          <a:p>
            <a:r>
              <a:rPr lang="it-IT" sz="3200" dirty="0"/>
              <a:t>ART. 128 «SERVIZI ALLA PERSONA»</a:t>
            </a:r>
          </a:p>
        </p:txBody>
      </p:sp>
      <p:sp>
        <p:nvSpPr>
          <p:cNvPr id="3" name="Segnaposto contenuto 2"/>
          <p:cNvSpPr>
            <a:spLocks noGrp="1"/>
          </p:cNvSpPr>
          <p:nvPr>
            <p:ph idx="1"/>
          </p:nvPr>
        </p:nvSpPr>
        <p:spPr/>
        <p:txBody>
          <a:bodyPr>
            <a:normAutofit/>
          </a:bodyPr>
          <a:lstStyle/>
          <a:p>
            <a:pPr algn="just"/>
            <a:r>
              <a:rPr lang="it-IT" b="0" dirty="0" smtClean="0"/>
              <a:t>Al comma 1 è specificato: «Salvo </a:t>
            </a:r>
            <a:r>
              <a:rPr lang="it-IT" b="0" dirty="0"/>
              <a:t>quanto previsto dall’articolo 127, per l’affidamento dei servizi alla persona si applicano le </a:t>
            </a:r>
            <a:r>
              <a:rPr lang="it-IT" b="0" dirty="0" smtClean="0"/>
              <a:t>disposizioni»</a:t>
            </a:r>
            <a:endParaRPr lang="it-IT" b="0" dirty="0"/>
          </a:p>
          <a:p>
            <a:pPr algn="just"/>
            <a:r>
              <a:rPr lang="it-IT" dirty="0" smtClean="0"/>
              <a:t>Al </a:t>
            </a:r>
            <a:r>
              <a:rPr lang="it-IT" dirty="0"/>
              <a:t>comma 2 sono specificati i servizi che vengono considerati «servizi alla persona» ossia:</a:t>
            </a:r>
          </a:p>
          <a:p>
            <a:pPr marL="914400" lvl="1" indent="-457200" algn="just">
              <a:buFont typeface="+mj-lt"/>
              <a:buAutoNum type="alphaLcParenR"/>
            </a:pPr>
            <a:r>
              <a:rPr lang="it-IT" dirty="0"/>
              <a:t>servizi sanitari, servizi sociali e servizi connessi;</a:t>
            </a:r>
          </a:p>
          <a:p>
            <a:pPr marL="914400" lvl="1" indent="-457200" algn="just">
              <a:buFont typeface="+mj-lt"/>
              <a:buAutoNum type="alphaLcParenR"/>
            </a:pPr>
            <a:r>
              <a:rPr lang="it-IT" dirty="0"/>
              <a:t>servizi di prestazioni sociali;</a:t>
            </a:r>
          </a:p>
          <a:p>
            <a:pPr marL="914400" lvl="1" indent="-457200" algn="just">
              <a:buFont typeface="+mj-lt"/>
              <a:buAutoNum type="alphaLcParenR"/>
            </a:pPr>
            <a:r>
              <a:rPr lang="it-IT" dirty="0"/>
              <a:t>altri servizi pubblici, sociali e personali, inclusi i servizi forniti da associazioni sindacali, da organizzazioni associative.</a:t>
            </a:r>
          </a:p>
          <a:p>
            <a:pPr algn="just"/>
            <a:r>
              <a:rPr lang="it-IT" dirty="0"/>
              <a:t>come individuati dall’allegato XIV alla direttiva 2014/24/UE del Parlamento europeo e del Consiglio, del 26 febbraio 2014.</a:t>
            </a:r>
          </a:p>
          <a:p>
            <a:pPr lvl="1" indent="0" algn="just">
              <a:buNone/>
            </a:pPr>
            <a:endParaRPr lang="it-IT" dirty="0"/>
          </a:p>
        </p:txBody>
      </p:sp>
    </p:spTree>
    <p:extLst>
      <p:ext uri="{BB962C8B-B14F-4D97-AF65-F5344CB8AC3E}">
        <p14:creationId xmlns:p14="http://schemas.microsoft.com/office/powerpoint/2010/main" val="237031272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686800" cy="1371600"/>
          </a:xfrm>
        </p:spPr>
        <p:txBody>
          <a:bodyPr>
            <a:normAutofit/>
          </a:bodyPr>
          <a:lstStyle/>
          <a:p>
            <a:pPr algn="ctr"/>
            <a:r>
              <a:rPr lang="it-IT" sz="3200" dirty="0"/>
              <a:t>I principi legati ai servizi alla persona</a:t>
            </a:r>
          </a:p>
        </p:txBody>
      </p:sp>
      <p:sp>
        <p:nvSpPr>
          <p:cNvPr id="3" name="Segnaposto contenuto 2"/>
          <p:cNvSpPr>
            <a:spLocks noGrp="1"/>
          </p:cNvSpPr>
          <p:nvPr>
            <p:ph idx="1"/>
          </p:nvPr>
        </p:nvSpPr>
        <p:spPr/>
        <p:txBody>
          <a:bodyPr>
            <a:normAutofit/>
          </a:bodyPr>
          <a:lstStyle/>
          <a:p>
            <a:pPr algn="just"/>
            <a:r>
              <a:rPr lang="it-IT" i="1" dirty="0"/>
              <a:t>«</a:t>
            </a:r>
            <a:r>
              <a:rPr lang="it-IT" b="0" i="1" dirty="0"/>
              <a:t>L'affidamento deve garantire la </a:t>
            </a:r>
            <a:r>
              <a:rPr lang="it-IT" b="0" i="1" u="sng" dirty="0"/>
              <a:t>qualità</a:t>
            </a:r>
            <a:r>
              <a:rPr lang="it-IT" b="0" i="1" dirty="0"/>
              <a:t>, la </a:t>
            </a:r>
            <a:r>
              <a:rPr lang="it-IT" b="0" i="1" u="sng" dirty="0"/>
              <a:t>continuità</a:t>
            </a:r>
            <a:r>
              <a:rPr lang="it-IT" b="0" i="1" dirty="0"/>
              <a:t>, l'</a:t>
            </a:r>
            <a:r>
              <a:rPr lang="it-IT" b="0" i="1" u="sng" dirty="0"/>
              <a:t>accessibilità</a:t>
            </a:r>
            <a:r>
              <a:rPr lang="it-IT" b="0" i="1" dirty="0"/>
              <a:t>, la </a:t>
            </a:r>
            <a:r>
              <a:rPr lang="it-IT" b="0" i="1" u="sng" dirty="0"/>
              <a:t>disponibilità</a:t>
            </a:r>
            <a:r>
              <a:rPr lang="it-IT" b="0" i="1" dirty="0"/>
              <a:t> e la </a:t>
            </a:r>
            <a:r>
              <a:rPr lang="it-IT" b="0" i="1" u="sng" dirty="0"/>
              <a:t>completezza dei servizi</a:t>
            </a:r>
            <a:r>
              <a:rPr lang="it-IT" b="0" i="1" dirty="0"/>
              <a:t>, tenendo conto delle esigenze specifiche delle diverse categorie di utenti, compresi i gruppi svantaggiati e promuovendo il coinvolgimento e la responsabilizzazione degli utenti».</a:t>
            </a:r>
          </a:p>
          <a:p>
            <a:pPr algn="just"/>
            <a:r>
              <a:rPr lang="it-IT" b="0" dirty="0"/>
              <a:t>I principi elencati nel terzo comma dell’art. 128 </a:t>
            </a:r>
            <a:r>
              <a:rPr lang="it-IT" b="0" dirty="0" smtClean="0"/>
              <a:t>D.Lgs. n. 36/2023 </a:t>
            </a:r>
            <a:r>
              <a:rPr lang="it-IT" b="0" dirty="0"/>
              <a:t>sono vere e proprie finalità da conseguire con l’affidamento dei servizi in parola, ma – in applicazione dei principi generali sull’azione e sul procedimento amministrativo, nonché di ragionevolezza e proporzionalità – possono essere declinati nell’ambito degli elementi di valutazione delle offerte.</a:t>
            </a:r>
          </a:p>
          <a:p>
            <a:r>
              <a:rPr lang="it-IT" b="0" dirty="0"/>
              <a:t>Il tutto in aggiunta a quanto stabilito dall’art. 108 in via ordinaria in materia di criteri di aggiudicazione.</a:t>
            </a:r>
          </a:p>
        </p:txBody>
      </p:sp>
    </p:spTree>
    <p:extLst>
      <p:ext uri="{BB962C8B-B14F-4D97-AF65-F5344CB8AC3E}">
        <p14:creationId xmlns:p14="http://schemas.microsoft.com/office/powerpoint/2010/main" val="104127863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435280" cy="1371600"/>
          </a:xfrm>
        </p:spPr>
        <p:txBody>
          <a:bodyPr>
            <a:noAutofit/>
          </a:bodyPr>
          <a:lstStyle/>
          <a:p>
            <a:pPr algn="ctr"/>
            <a:r>
              <a:rPr lang="it-IT" sz="2800" dirty="0"/>
              <a:t>Programmazione nell’affidamento dei servizi alla persona</a:t>
            </a:r>
          </a:p>
        </p:txBody>
      </p:sp>
      <p:sp>
        <p:nvSpPr>
          <p:cNvPr id="3" name="Segnaposto contenuto 2"/>
          <p:cNvSpPr>
            <a:spLocks noGrp="1"/>
          </p:cNvSpPr>
          <p:nvPr>
            <p:ph idx="1"/>
          </p:nvPr>
        </p:nvSpPr>
        <p:spPr/>
        <p:txBody>
          <a:bodyPr>
            <a:normAutofit/>
          </a:bodyPr>
          <a:lstStyle/>
          <a:p>
            <a:pPr algn="just"/>
            <a:r>
              <a:rPr lang="it-IT" dirty="0"/>
              <a:t>«</a:t>
            </a:r>
            <a:r>
              <a:rPr lang="it-IT" i="1" dirty="0"/>
              <a:t>In applicazione dell'articolo 37 le stazioni appaltanti approvano gli strumenti di programmazione nel rispetto della legislazione statale e regionale di settore</a:t>
            </a:r>
            <a:r>
              <a:rPr lang="it-IT" dirty="0"/>
              <a:t>».</a:t>
            </a:r>
          </a:p>
          <a:p>
            <a:pPr algn="just"/>
            <a:r>
              <a:rPr lang="it-IT" b="0" dirty="0"/>
              <a:t>Il quarto comma – riproduttivo del comma 5-quater dell’art. 142 del previgente </a:t>
            </a:r>
            <a:r>
              <a:rPr lang="it-IT" b="0" dirty="0" smtClean="0"/>
              <a:t>Codice </a:t>
            </a:r>
            <a:r>
              <a:rPr lang="it-IT" b="0" dirty="0"/>
              <a:t>– nell’ambito della nuova disciplina sulla programmazione degli acquisti di servizi (art. 37), che corrisponde, a sua volta, con l’art. 21 del previgente </a:t>
            </a:r>
            <a:r>
              <a:rPr lang="it-IT" b="0" dirty="0" smtClean="0"/>
              <a:t>Codice</a:t>
            </a:r>
            <a:r>
              <a:rPr lang="it-IT" b="0" dirty="0"/>
              <a:t>, fa salva </a:t>
            </a:r>
            <a:r>
              <a:rPr lang="it-IT" b="0" i="1" dirty="0"/>
              <a:t>“(…) la legislazione statale e regionale di settore</a:t>
            </a:r>
            <a:r>
              <a:rPr lang="it-IT" b="0" dirty="0"/>
              <a:t>”.</a:t>
            </a:r>
          </a:p>
          <a:p>
            <a:pPr algn="just"/>
            <a:r>
              <a:rPr lang="it-IT" b="0" dirty="0"/>
              <a:t>Il riferimento è, pertanto, in primo luogo agli strumenti di programmazione e di pianificazione sociale, variamente denominati, previsti e disciplinati dalla </a:t>
            </a:r>
            <a:r>
              <a:rPr lang="it-IT" b="0" dirty="0" smtClean="0"/>
              <a:t>normativa </a:t>
            </a:r>
            <a:r>
              <a:rPr lang="it-IT" b="0" dirty="0"/>
              <a:t>regionale in attuazione della legge n. 328/2000.</a:t>
            </a:r>
          </a:p>
          <a:p>
            <a:endParaRPr lang="it-IT" dirty="0"/>
          </a:p>
        </p:txBody>
      </p:sp>
    </p:spTree>
    <p:extLst>
      <p:ext uri="{BB962C8B-B14F-4D97-AF65-F5344CB8AC3E}">
        <p14:creationId xmlns:p14="http://schemas.microsoft.com/office/powerpoint/2010/main" val="132961569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147248" cy="1371600"/>
          </a:xfrm>
        </p:spPr>
        <p:txBody>
          <a:bodyPr>
            <a:normAutofit fontScale="90000"/>
          </a:bodyPr>
          <a:lstStyle/>
          <a:p>
            <a:pPr algn="ctr"/>
            <a:r>
              <a:rPr lang="it-IT" dirty="0"/>
              <a:t>La qualificazione nell’affidamento dei servizi alla persona</a:t>
            </a:r>
          </a:p>
        </p:txBody>
      </p:sp>
      <p:sp>
        <p:nvSpPr>
          <p:cNvPr id="3" name="Segnaposto contenuto 2"/>
          <p:cNvSpPr>
            <a:spLocks noGrp="1"/>
          </p:cNvSpPr>
          <p:nvPr>
            <p:ph idx="1"/>
          </p:nvPr>
        </p:nvSpPr>
        <p:spPr/>
        <p:txBody>
          <a:bodyPr>
            <a:normAutofit/>
          </a:bodyPr>
          <a:lstStyle/>
          <a:p>
            <a:pPr algn="just"/>
            <a:r>
              <a:rPr lang="it-IT" i="1" dirty="0"/>
              <a:t>«Le finalità di cui agli articoli 62 e 63 (qualificazione delle stazioni appaltanti) sono perseguite anche tramite le forme di aggregazione previste dalla normativa di settore, con particolare riguardo ai </a:t>
            </a:r>
            <a:r>
              <a:rPr lang="it-IT" i="1" u="sng" dirty="0"/>
              <a:t>distretti sociosanitari e a istituzioni analoghe</a:t>
            </a:r>
            <a:r>
              <a:rPr lang="it-IT" dirty="0"/>
              <a:t>».</a:t>
            </a:r>
          </a:p>
          <a:p>
            <a:pPr algn="just"/>
            <a:r>
              <a:rPr lang="it-IT" b="0" dirty="0"/>
              <a:t>Il quinto comma, riproduttivo del comma 5-</a:t>
            </a:r>
            <a:r>
              <a:rPr lang="it-IT" b="0" i="1" dirty="0"/>
              <a:t>quinquies </a:t>
            </a:r>
            <a:r>
              <a:rPr lang="it-IT" b="0" dirty="0"/>
              <a:t>dell’art. 142 del previgente </a:t>
            </a:r>
            <a:r>
              <a:rPr lang="it-IT" b="0" dirty="0" smtClean="0"/>
              <a:t>Codice</a:t>
            </a:r>
            <a:r>
              <a:rPr lang="it-IT" b="0" dirty="0"/>
              <a:t>, affronta il tema del rapporto fra sistema di qualificazione delle stazioni appaltanti, di cui agli artt. 62 e 63, e la peculiarità della gestione associata a livello di ambito territoriale dei servizi sociali prevista dalla corrispondente disciplina di settore, soprattutto nei piccoli comuni.</a:t>
            </a:r>
          </a:p>
        </p:txBody>
      </p:sp>
    </p:spTree>
    <p:extLst>
      <p:ext uri="{BB962C8B-B14F-4D97-AF65-F5344CB8AC3E}">
        <p14:creationId xmlns:p14="http://schemas.microsoft.com/office/powerpoint/2010/main" val="374994464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291264" cy="1371600"/>
          </a:xfrm>
        </p:spPr>
        <p:txBody>
          <a:bodyPr>
            <a:normAutofit fontScale="90000"/>
          </a:bodyPr>
          <a:lstStyle/>
          <a:p>
            <a:pPr algn="ctr"/>
            <a:r>
              <a:rPr lang="it-IT" dirty="0"/>
              <a:t>Procedure di aggiudicazione e criterio di aggiudicazione</a:t>
            </a:r>
          </a:p>
        </p:txBody>
      </p:sp>
      <p:sp>
        <p:nvSpPr>
          <p:cNvPr id="3" name="Segnaposto contenuto 2"/>
          <p:cNvSpPr>
            <a:spLocks noGrp="1"/>
          </p:cNvSpPr>
          <p:nvPr>
            <p:ph idx="1"/>
          </p:nvPr>
        </p:nvSpPr>
        <p:spPr>
          <a:xfrm>
            <a:off x="457200" y="1752600"/>
            <a:ext cx="8435280" cy="5105400"/>
          </a:xfrm>
        </p:spPr>
        <p:txBody>
          <a:bodyPr>
            <a:normAutofit fontScale="92500" lnSpcReduction="20000"/>
          </a:bodyPr>
          <a:lstStyle/>
          <a:p>
            <a:pPr algn="just"/>
            <a:r>
              <a:rPr lang="it-IT" i="1" dirty="0"/>
              <a:t>Si applicano le </a:t>
            </a:r>
            <a:r>
              <a:rPr lang="it-IT" i="1" u="sng" dirty="0"/>
              <a:t>procedure di aggiudicazione </a:t>
            </a:r>
            <a:r>
              <a:rPr lang="it-IT" i="1" dirty="0"/>
              <a:t>di cui agli articoli da 32 a 34, all’articolo 59 e agli articoli da 71 a 76.</a:t>
            </a:r>
          </a:p>
          <a:p>
            <a:pPr algn="just"/>
            <a:r>
              <a:rPr lang="it-IT" i="1" dirty="0"/>
              <a:t>Si applicano, altresì, le disposizioni di cui agli articoli 79, 80, 84, 85, 89, 94, 95, 98, 99, 100, 101 e 110, adottando il </a:t>
            </a:r>
            <a:r>
              <a:rPr lang="it-IT" i="1" u="sng" dirty="0"/>
              <a:t>criterio di aggiudicazione dell’offerta economicamente più vantaggiosa individuata sulla base del miglior rapporto qualità/prezzo</a:t>
            </a:r>
            <a:r>
              <a:rPr lang="it-IT" i="1" dirty="0"/>
              <a:t> </a:t>
            </a:r>
            <a:r>
              <a:rPr lang="it-IT" i="1" dirty="0">
                <a:sym typeface="Wingdings" panose="05000000000000000000" pitchFamily="2" charset="2"/>
              </a:rPr>
              <a:t> </a:t>
            </a:r>
            <a:r>
              <a:rPr lang="it-IT" b="0" i="1" dirty="0"/>
              <a:t>dunque non si applica il criterio del minor </a:t>
            </a:r>
            <a:r>
              <a:rPr lang="it-IT" b="0" i="1" dirty="0" smtClean="0"/>
              <a:t>prezzo!</a:t>
            </a:r>
            <a:endParaRPr lang="it-IT" b="0" i="1" dirty="0"/>
          </a:p>
          <a:p>
            <a:pPr algn="just"/>
            <a:r>
              <a:rPr lang="it-IT" b="0" i="1" dirty="0"/>
              <a:t>Le disposizioni richiamate: [art. 32 (Sistemi dinamici di acquisizione); art. 33 (Aste elettroniche); art. 34 (Cataloghi elettronici); art. 59 (Accordi quadro); art. 71 (Procedura aperta); art. 72 (Procedura ristretta); art. 73 (Procedura competitiva con negoziazione); art. 74 (Dialogo competitivo); art. 75 (Partenariato per l’innovazione); art. 76 (Procedura negoziata senza pubblicazione di un bando); art. 79 (Specifiche tecniche); art. 80 (Etichettature); art. 84 (Pubblicazione a livello europeo); art. 85 (Pubblicazione a livello nazionale); art. 89 (Inviti ai candidati); art. 94 (Cause di esclusione automatica); art. 95 (Cause di esclusione non automatica); art. 98 (Illecito professionale grave); art. 99 (Verifica del possesso dei requisiti); art. 100 (Requisiti di ordine speciale); art. 101 (Soccorso istruttorio); art. 110 (Offerte anormalmente basse)].</a:t>
            </a:r>
          </a:p>
        </p:txBody>
      </p:sp>
    </p:spTree>
    <p:extLst>
      <p:ext uri="{BB962C8B-B14F-4D97-AF65-F5344CB8AC3E}">
        <p14:creationId xmlns:p14="http://schemas.microsoft.com/office/powerpoint/2010/main" val="299533143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147248" cy="1371600"/>
          </a:xfrm>
        </p:spPr>
        <p:txBody>
          <a:bodyPr>
            <a:noAutofit/>
          </a:bodyPr>
          <a:lstStyle/>
          <a:p>
            <a:pPr algn="ctr"/>
            <a:r>
              <a:rPr lang="it-IT" sz="2800" dirty="0"/>
              <a:t>Affidamento Servizi alla persona al di sotto della soglia europea</a:t>
            </a:r>
          </a:p>
        </p:txBody>
      </p:sp>
      <p:sp>
        <p:nvSpPr>
          <p:cNvPr id="3" name="Segnaposto contenuto 2"/>
          <p:cNvSpPr>
            <a:spLocks noGrp="1"/>
          </p:cNvSpPr>
          <p:nvPr>
            <p:ph idx="1"/>
          </p:nvPr>
        </p:nvSpPr>
        <p:spPr>
          <a:xfrm>
            <a:off x="457200" y="1752600"/>
            <a:ext cx="8435280" cy="5105400"/>
          </a:xfrm>
        </p:spPr>
        <p:txBody>
          <a:bodyPr>
            <a:normAutofit/>
          </a:bodyPr>
          <a:lstStyle/>
          <a:p>
            <a:pPr algn="just"/>
            <a:r>
              <a:rPr lang="it-IT" i="1" dirty="0"/>
              <a:t>«Per l’affidamento e l’esecuzione di servizi alla persona di importo inferiore alla soglia di cui all’articolo 14, comma 1, lettera d), si applicano i principi e i criteri di cui al comma 3 del presente articolo».</a:t>
            </a:r>
          </a:p>
          <a:p>
            <a:pPr algn="just"/>
            <a:endParaRPr lang="it-IT" i="1" dirty="0"/>
          </a:p>
          <a:p>
            <a:pPr algn="just"/>
            <a:r>
              <a:rPr lang="it-IT" b="0" dirty="0"/>
              <a:t>All’affidamento dei servizi alla persona di importo inferiore alle soglie europee </a:t>
            </a:r>
            <a:r>
              <a:rPr lang="it-IT" b="0" u="sng" dirty="0"/>
              <a:t>non trova applicazione il principio di rotazione</a:t>
            </a:r>
            <a:r>
              <a:rPr lang="it-IT" b="0" dirty="0"/>
              <a:t>, in quanto ritenuto </a:t>
            </a:r>
            <a:r>
              <a:rPr lang="it-IT" b="0" u="sng" dirty="0"/>
              <a:t>contrastante con il principio di continuità dei servizi</a:t>
            </a:r>
            <a:r>
              <a:rPr lang="it-IT" b="0" dirty="0"/>
              <a:t>, ma i principi del comma 3 </a:t>
            </a:r>
            <a:r>
              <a:rPr lang="it-IT" b="0" dirty="0" smtClean="0"/>
              <a:t>(principi di: </a:t>
            </a:r>
            <a:r>
              <a:rPr lang="it-IT" b="0" i="1" dirty="0" smtClean="0"/>
              <a:t>qualità</a:t>
            </a:r>
            <a:r>
              <a:rPr lang="it-IT" b="0" i="1" dirty="0"/>
              <a:t>, continuità, accessibilità, disponibilità e completezza dei servizi</a:t>
            </a:r>
            <a:r>
              <a:rPr lang="it-IT" b="0" dirty="0"/>
              <a:t>).</a:t>
            </a:r>
          </a:p>
        </p:txBody>
      </p:sp>
    </p:spTree>
    <p:extLst>
      <p:ext uri="{BB962C8B-B14F-4D97-AF65-F5344CB8AC3E}">
        <p14:creationId xmlns:p14="http://schemas.microsoft.com/office/powerpoint/2010/main" val="271582939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8003232" cy="1371600"/>
          </a:xfrm>
        </p:spPr>
        <p:txBody>
          <a:bodyPr>
            <a:normAutofit/>
          </a:bodyPr>
          <a:lstStyle/>
          <a:p>
            <a:pPr algn="ctr"/>
            <a:r>
              <a:rPr lang="it-IT" dirty="0"/>
              <a:t>Articolo 129</a:t>
            </a:r>
            <a:br>
              <a:rPr lang="it-IT" dirty="0"/>
            </a:br>
            <a:r>
              <a:rPr lang="it-IT" dirty="0"/>
              <a:t>Appalti riservati</a:t>
            </a:r>
          </a:p>
        </p:txBody>
      </p:sp>
      <p:sp>
        <p:nvSpPr>
          <p:cNvPr id="3" name="Segnaposto contenuto 2"/>
          <p:cNvSpPr>
            <a:spLocks noGrp="1"/>
          </p:cNvSpPr>
          <p:nvPr>
            <p:ph idx="1"/>
          </p:nvPr>
        </p:nvSpPr>
        <p:spPr>
          <a:xfrm>
            <a:off x="457200" y="1524318"/>
            <a:ext cx="8229600" cy="5180964"/>
          </a:xfrm>
        </p:spPr>
        <p:txBody>
          <a:bodyPr>
            <a:normAutofit fontScale="85000" lnSpcReduction="20000"/>
          </a:bodyPr>
          <a:lstStyle/>
          <a:p>
            <a:pPr algn="just"/>
            <a:r>
              <a:rPr lang="it-IT" b="0" dirty="0"/>
              <a:t>Le stazioni appaltanti hanno facoltà, con bando predisposto a norma delle disposizioni che seguono, di riservare </a:t>
            </a:r>
            <a:r>
              <a:rPr lang="it-IT" b="0" u="sng" dirty="0"/>
              <a:t>agli enti di cui al comma 2</a:t>
            </a:r>
            <a:r>
              <a:rPr lang="it-IT" b="0" dirty="0"/>
              <a:t> il diritto di partecipare alle procedure per l’affidamento dei servizi sanitari, sociali e culturali individuati nell’allegato XIV alla direttiva 2014/24/UE del Parlamento europeo e del Consiglio, del 26 febbraio 2014.</a:t>
            </a:r>
          </a:p>
          <a:p>
            <a:pPr algn="just"/>
            <a:r>
              <a:rPr lang="it-IT" b="0" dirty="0"/>
              <a:t>Comma 2 </a:t>
            </a:r>
            <a:r>
              <a:rPr lang="it-IT" b="0" dirty="0">
                <a:sym typeface="Wingdings" panose="05000000000000000000" pitchFamily="2" charset="2"/>
              </a:rPr>
              <a:t> </a:t>
            </a:r>
            <a:r>
              <a:rPr lang="it-IT" b="0" dirty="0"/>
              <a:t>Fermo restando quanto previsto dall’articolo 6, devono essere soddisfatte le seguenti condizioni:</a:t>
            </a:r>
          </a:p>
          <a:p>
            <a:pPr marL="914400" lvl="1" indent="-457200" algn="just">
              <a:buFont typeface="+mj-lt"/>
              <a:buAutoNum type="alphaLcParenR"/>
            </a:pPr>
            <a:r>
              <a:rPr lang="it-IT" b="0" dirty="0"/>
              <a:t>gli enti riservatari devono avere come obiettivo statutario il perseguimento di una missione di servizio pubblico legata alla prestazione dei servizi di cui al comma 1;</a:t>
            </a:r>
          </a:p>
          <a:p>
            <a:pPr marL="914400" lvl="1" indent="-457200" algn="just">
              <a:buFont typeface="+mj-lt"/>
              <a:buAutoNum type="alphaLcParenR"/>
            </a:pPr>
            <a:r>
              <a:rPr lang="it-IT" b="0" dirty="0"/>
              <a:t>deve essere previsto un vincolo di reinvestimento dei profitti, per il conseguimento degli obiettivi statutari o, comunque, una distribuzione o redistribuzione fondata su considerazioni partecipative;</a:t>
            </a:r>
          </a:p>
          <a:p>
            <a:pPr marL="914400" lvl="1" indent="-457200" algn="just">
              <a:buFont typeface="+mj-lt"/>
              <a:buAutoNum type="alphaLcParenR"/>
            </a:pPr>
            <a:r>
              <a:rPr lang="it-IT" b="0" dirty="0"/>
              <a:t>le strutture di gestione o proprietà degli enti devono essere basate su principi partecipativi o di azionariato dei dipendenti, ovvero richiedere la partecipazione attiva di dipendenti, utenti o soggetti interessati.</a:t>
            </a:r>
          </a:p>
          <a:p>
            <a:pPr algn="just"/>
            <a:endParaRPr lang="it-IT" b="0" dirty="0"/>
          </a:p>
          <a:p>
            <a:pPr algn="just"/>
            <a:r>
              <a:rPr lang="it-IT" b="0" dirty="0"/>
              <a:t>È esclusa la riserva a favore di enti che nei tre anni precedenti all’affidamento siano stati già aggiudicatari di un appalto o di una concessione per i servizi di cui al comma 1, disposti a norma del presente articolo.</a:t>
            </a:r>
          </a:p>
          <a:p>
            <a:pPr algn="just"/>
            <a:r>
              <a:rPr lang="it-IT" b="0" dirty="0"/>
              <a:t>La durata massima del contratto non può superare i tre anni.</a:t>
            </a:r>
            <a:endParaRPr lang="it-IT" dirty="0"/>
          </a:p>
        </p:txBody>
      </p:sp>
    </p:spTree>
    <p:extLst>
      <p:ext uri="{BB962C8B-B14F-4D97-AF65-F5344CB8AC3E}">
        <p14:creationId xmlns:p14="http://schemas.microsoft.com/office/powerpoint/2010/main" val="232907884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5F3BF0-ABBA-FB01-3FCE-C3229C59517B}"/>
              </a:ext>
            </a:extLst>
          </p:cNvPr>
          <p:cNvSpPr>
            <a:spLocks noGrp="1"/>
          </p:cNvSpPr>
          <p:nvPr>
            <p:ph type="title"/>
          </p:nvPr>
        </p:nvSpPr>
        <p:spPr>
          <a:xfrm>
            <a:off x="457200" y="152718"/>
            <a:ext cx="8363272" cy="1371600"/>
          </a:xfrm>
        </p:spPr>
        <p:txBody>
          <a:bodyPr>
            <a:normAutofit/>
          </a:bodyPr>
          <a:lstStyle/>
          <a:p>
            <a:pPr algn="ctr"/>
            <a:r>
              <a:rPr lang="it-IT" dirty="0"/>
              <a:t>Art. 61: disciplina generale degli appalti riservati</a:t>
            </a:r>
          </a:p>
        </p:txBody>
      </p:sp>
      <p:sp>
        <p:nvSpPr>
          <p:cNvPr id="3" name="Segnaposto contenuto 2">
            <a:extLst>
              <a:ext uri="{FF2B5EF4-FFF2-40B4-BE49-F238E27FC236}">
                <a16:creationId xmlns:a16="http://schemas.microsoft.com/office/drawing/2014/main" id="{D87681C6-6EF9-05C4-994C-D188FA58909D}"/>
              </a:ext>
            </a:extLst>
          </p:cNvPr>
          <p:cNvSpPr>
            <a:spLocks noGrp="1"/>
          </p:cNvSpPr>
          <p:nvPr>
            <p:ph idx="1"/>
          </p:nvPr>
        </p:nvSpPr>
        <p:spPr/>
        <p:txBody>
          <a:bodyPr>
            <a:normAutofit fontScale="92500"/>
          </a:bodyPr>
          <a:lstStyle/>
          <a:p>
            <a:pPr algn="just"/>
            <a:r>
              <a:rPr lang="it-IT" b="0" dirty="0"/>
              <a:t>L’articolo 61 del Codice rubricato “</a:t>
            </a:r>
            <a:r>
              <a:rPr lang="it-IT" b="0" i="1" dirty="0"/>
              <a:t>contratti riservati</a:t>
            </a:r>
            <a:r>
              <a:rPr lang="it-IT" b="0" dirty="0"/>
              <a:t>”, infatti, prevede la possibilità di pubblicare gare a cui possano partecipare solo operatori economici il cui organico sia composto per il 30% da soggetti con disabilità o svantaggiati (cooperative o consorzi sociali).</a:t>
            </a:r>
          </a:p>
          <a:p>
            <a:pPr algn="just"/>
            <a:r>
              <a:rPr lang="it-IT" b="0" dirty="0"/>
              <a:t>Dunque, viene ristretto l’ambito di applicazione soggettivo dei contratti riservati, stabilendo che le stazioni appaltanti o gli enti concedenti possono riservare il diritto di partecipazione alle procedure di appalto o concessione, per l’esecuzione, SOLO ad operatori economici e a cooperative sociali e loro consorzi che abbiano per scopo principale l’integrazione sociale e professionale delle persone con disabilità o svantaggiate.</a:t>
            </a:r>
          </a:p>
          <a:p>
            <a:pPr algn="just"/>
            <a:r>
              <a:rPr lang="it-IT" b="0" dirty="0" smtClean="0"/>
              <a:t>Il </a:t>
            </a:r>
            <a:r>
              <a:rPr lang="it-IT" b="0" dirty="0"/>
              <a:t>bando di gara o l'avviso di pre-informazione danno espressamente atto che si tratta di appalto o concessione riservati.</a:t>
            </a:r>
          </a:p>
          <a:p>
            <a:pPr algn="just"/>
            <a:endParaRPr lang="it-IT" b="0" dirty="0"/>
          </a:p>
        </p:txBody>
      </p:sp>
    </p:spTree>
    <p:extLst>
      <p:ext uri="{BB962C8B-B14F-4D97-AF65-F5344CB8AC3E}">
        <p14:creationId xmlns:p14="http://schemas.microsoft.com/office/powerpoint/2010/main" val="1120541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404664"/>
            <a:ext cx="8579296" cy="1371600"/>
          </a:xfrm>
        </p:spPr>
        <p:txBody>
          <a:bodyPr>
            <a:normAutofit fontScale="90000"/>
          </a:bodyPr>
          <a:lstStyle/>
          <a:p>
            <a:pPr algn="ctr"/>
            <a:r>
              <a:rPr lang="it-IT" dirty="0"/>
              <a:t>Gli Enti del Terzo Settore (ETS):</a:t>
            </a:r>
            <a:br>
              <a:rPr lang="it-IT" dirty="0"/>
            </a:br>
            <a:r>
              <a:rPr lang="it-IT" dirty="0"/>
              <a:t>esclusione</a:t>
            </a:r>
            <a:br>
              <a:rPr lang="it-IT" dirty="0"/>
            </a:br>
            <a:endParaRPr lang="it-IT" dirty="0"/>
          </a:p>
        </p:txBody>
      </p:sp>
      <p:sp>
        <p:nvSpPr>
          <p:cNvPr id="3" name="Segnaposto contenuto 2"/>
          <p:cNvSpPr>
            <a:spLocks noGrp="1"/>
          </p:cNvSpPr>
          <p:nvPr>
            <p:ph idx="1"/>
          </p:nvPr>
        </p:nvSpPr>
        <p:spPr>
          <a:xfrm>
            <a:off x="457200" y="1752600"/>
            <a:ext cx="7931224" cy="4373563"/>
          </a:xfrm>
        </p:spPr>
        <p:txBody>
          <a:bodyPr>
            <a:normAutofit/>
          </a:bodyPr>
          <a:lstStyle/>
          <a:p>
            <a:r>
              <a:rPr lang="it-IT" dirty="0"/>
              <a:t>Non sono Enti del Terzo Settore</a:t>
            </a:r>
            <a:r>
              <a:rPr lang="it-IT" b="0" dirty="0"/>
              <a:t>:</a:t>
            </a:r>
          </a:p>
          <a:p>
            <a:pPr marL="800100" lvl="1" indent="-342900" algn="just">
              <a:buFont typeface="Wingdings" pitchFamily="2" charset="2"/>
              <a:buChar char="Ø"/>
            </a:pPr>
            <a:r>
              <a:rPr lang="it-IT" b="0" dirty="0"/>
              <a:t>le amministrazioni pubbliche di cui all'art. 1, comma 2, del Decreto legislativo 30 marzo 2001, n. 165;</a:t>
            </a:r>
          </a:p>
          <a:p>
            <a:pPr marL="800100" lvl="1" indent="-342900" algn="just">
              <a:buFont typeface="Wingdings" pitchFamily="2" charset="2"/>
              <a:buChar char="Ø"/>
            </a:pPr>
            <a:r>
              <a:rPr lang="it-IT" b="0" dirty="0"/>
              <a:t>le formazioni e le associazioni politiche;</a:t>
            </a:r>
          </a:p>
          <a:p>
            <a:pPr marL="800100" lvl="1" indent="-342900" algn="just">
              <a:buFont typeface="Wingdings" pitchFamily="2" charset="2"/>
              <a:buChar char="Ø"/>
            </a:pPr>
            <a:r>
              <a:rPr lang="it-IT" b="0" dirty="0"/>
              <a:t>i sindacati;</a:t>
            </a:r>
          </a:p>
          <a:p>
            <a:pPr marL="800100" lvl="1" indent="-342900" algn="just">
              <a:buFont typeface="Wingdings" pitchFamily="2" charset="2"/>
              <a:buChar char="Ø"/>
            </a:pPr>
            <a:r>
              <a:rPr lang="it-IT" b="0" dirty="0"/>
              <a:t>le associazioni professionali e di rappresentanza di categorie economiche;</a:t>
            </a:r>
          </a:p>
          <a:p>
            <a:pPr marL="800100" lvl="1" indent="-342900" algn="just">
              <a:buFont typeface="Wingdings" pitchFamily="2" charset="2"/>
              <a:buChar char="Ø"/>
            </a:pPr>
            <a:r>
              <a:rPr lang="it-IT" b="0" dirty="0"/>
              <a:t>le associazioni di datori di lavoro;</a:t>
            </a:r>
          </a:p>
          <a:p>
            <a:pPr marL="800100" lvl="1" indent="-342900" algn="just">
              <a:buFont typeface="Wingdings" pitchFamily="2" charset="2"/>
              <a:buChar char="Ø"/>
            </a:pPr>
            <a:r>
              <a:rPr lang="it-IT" b="0" dirty="0"/>
              <a:t>gli enti sottoposti a direzione e coordinamento o controllati dai suddetti enti, con le eccezioni specificamente previste ai sensi dell'art. 4, comma 2 del Codice.</a:t>
            </a:r>
          </a:p>
          <a:p>
            <a:endParaRPr lang="it-IT" dirty="0"/>
          </a:p>
        </p:txBody>
      </p:sp>
    </p:spTree>
    <p:extLst>
      <p:ext uri="{BB962C8B-B14F-4D97-AF65-F5344CB8AC3E}">
        <p14:creationId xmlns:p14="http://schemas.microsoft.com/office/powerpoint/2010/main" val="295577093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4F6E05-FA18-117B-A59B-0D49320E58F9}"/>
              </a:ext>
            </a:extLst>
          </p:cNvPr>
          <p:cNvSpPr>
            <a:spLocks noGrp="1"/>
          </p:cNvSpPr>
          <p:nvPr>
            <p:ph type="title"/>
          </p:nvPr>
        </p:nvSpPr>
        <p:spPr>
          <a:xfrm>
            <a:off x="457200" y="152718"/>
            <a:ext cx="8003232" cy="1371600"/>
          </a:xfrm>
        </p:spPr>
        <p:txBody>
          <a:bodyPr>
            <a:normAutofit/>
          </a:bodyPr>
          <a:lstStyle/>
          <a:p>
            <a:pPr algn="ctr"/>
            <a:r>
              <a:rPr lang="it-IT" dirty="0"/>
              <a:t>Pari </a:t>
            </a:r>
            <a:r>
              <a:rPr lang="it-IT" dirty="0" err="1"/>
              <a:t>opportunita’</a:t>
            </a:r>
            <a:r>
              <a:rPr lang="it-IT" dirty="0"/>
              <a:t> negli appalti riservati</a:t>
            </a:r>
          </a:p>
        </p:txBody>
      </p:sp>
      <p:sp>
        <p:nvSpPr>
          <p:cNvPr id="3" name="Segnaposto contenuto 2">
            <a:extLst>
              <a:ext uri="{FF2B5EF4-FFF2-40B4-BE49-F238E27FC236}">
                <a16:creationId xmlns:a16="http://schemas.microsoft.com/office/drawing/2014/main" id="{D02594C9-1EDF-1FB0-0B91-7DDE6833B6E1}"/>
              </a:ext>
            </a:extLst>
          </p:cNvPr>
          <p:cNvSpPr>
            <a:spLocks noGrp="1"/>
          </p:cNvSpPr>
          <p:nvPr>
            <p:ph idx="1"/>
          </p:nvPr>
        </p:nvSpPr>
        <p:spPr/>
        <p:txBody>
          <a:bodyPr>
            <a:normAutofit fontScale="77500" lnSpcReduction="20000"/>
          </a:bodyPr>
          <a:lstStyle/>
          <a:p>
            <a:pPr algn="just"/>
            <a:r>
              <a:rPr lang="it-IT" b="0" dirty="0"/>
              <a:t>Un elemento di novità è l’introduzione nell’articolo 61 della previsione per cui le stazioni appaltanti e gli enti concedenti inseriscano nei bandi, negli inviti e negli avvisi, sotto forma di </a:t>
            </a:r>
            <a:r>
              <a:rPr lang="it-IT" b="0" u="sng" dirty="0"/>
              <a:t>requisiti necessari </a:t>
            </a:r>
            <a:r>
              <a:rPr lang="it-IT" b="0" dirty="0"/>
              <a:t>ovvero di </a:t>
            </a:r>
            <a:r>
              <a:rPr lang="it-IT" b="0" u="sng" dirty="0"/>
              <a:t>requisiti premiali</a:t>
            </a:r>
            <a:r>
              <a:rPr lang="it-IT" b="0" dirty="0"/>
              <a:t>, meccanismi e strumenti idonei a realizzare non soltanto l’inclusione lavorativa per le persone con disabilità o svantaggiate, ma </a:t>
            </a:r>
            <a:r>
              <a:rPr lang="it-IT" b="0" u="sng" dirty="0"/>
              <a:t>anche le pari opportunità generazionali e di genere</a:t>
            </a:r>
            <a:r>
              <a:rPr lang="it-IT" b="0" dirty="0"/>
              <a:t>.</a:t>
            </a:r>
          </a:p>
          <a:p>
            <a:pPr algn="just"/>
            <a:endParaRPr lang="it-IT" b="0" dirty="0"/>
          </a:p>
          <a:p>
            <a:pPr algn="just"/>
            <a:r>
              <a:rPr lang="it-IT" b="0" dirty="0"/>
              <a:t>Nello specifico, il quarto comma dell’Allegato II.3 al Codice prevede che, in caso di aggiudicazione, </a:t>
            </a:r>
            <a:r>
              <a:rPr lang="it-IT" b="0" u="sng" dirty="0"/>
              <a:t>almeno il 30% delle assunzioni per l’esecuzione del contratto o per la realizzazione delle attività ad esso connesse sia soddisfatto con l’occupazione giovanile e femminile</a:t>
            </a:r>
            <a:r>
              <a:rPr lang="it-IT" b="0" dirty="0"/>
              <a:t>. Le stazioni appaltanti possono però escludere totalmente o ridurre quantitativamente tale vincolo, motivando l’impossibilità di attuazione nel caso specifico con riguardo ad aspetti di universalità e socialità, di efficienza, di economicità e di qualità del servizio nonché di ottimale impiego delle risorse pubbliche.</a:t>
            </a:r>
          </a:p>
          <a:p>
            <a:pPr algn="just"/>
            <a:endParaRPr lang="it-IT" b="0" dirty="0"/>
          </a:p>
          <a:p>
            <a:pPr algn="just"/>
            <a:r>
              <a:rPr lang="it-IT" b="0" dirty="0"/>
              <a:t>Ovviamente, caso per caso, dovrà essere valutato dalla stazione appaltante se, oltre alla tutela prevista per le fasce deboli e per il personale uscente, sia possibile aggiungere ulteriori riserve a favore di pari opportunità e occupazione giovanile.</a:t>
            </a:r>
          </a:p>
        </p:txBody>
      </p:sp>
    </p:spTree>
    <p:extLst>
      <p:ext uri="{BB962C8B-B14F-4D97-AF65-F5344CB8AC3E}">
        <p14:creationId xmlns:p14="http://schemas.microsoft.com/office/powerpoint/2010/main" val="250206837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575BA3-1555-538A-CC5F-4F42FE585BE2}"/>
              </a:ext>
            </a:extLst>
          </p:cNvPr>
          <p:cNvSpPr>
            <a:spLocks noGrp="1"/>
          </p:cNvSpPr>
          <p:nvPr>
            <p:ph type="title"/>
          </p:nvPr>
        </p:nvSpPr>
        <p:spPr>
          <a:xfrm>
            <a:off x="457200" y="152718"/>
            <a:ext cx="8363272" cy="1371600"/>
          </a:xfrm>
        </p:spPr>
        <p:txBody>
          <a:bodyPr>
            <a:normAutofit fontScale="90000"/>
          </a:bodyPr>
          <a:lstStyle/>
          <a:p>
            <a:pPr algn="ctr"/>
            <a:r>
              <a:rPr lang="it-IT" dirty="0" smtClean="0"/>
              <a:t>APPALTI RISERVATI </a:t>
            </a:r>
            <a:br>
              <a:rPr lang="it-IT" dirty="0" smtClean="0"/>
            </a:br>
            <a:r>
              <a:rPr lang="it-IT" dirty="0" smtClean="0"/>
              <a:t>(in </a:t>
            </a:r>
            <a:r>
              <a:rPr lang="it-IT" dirty="0" err="1" smtClean="0"/>
              <a:t>genErale</a:t>
            </a:r>
            <a:r>
              <a:rPr lang="it-IT" dirty="0" smtClean="0"/>
              <a:t>) </a:t>
            </a:r>
            <a:r>
              <a:rPr lang="it-IT" dirty="0" err="1" smtClean="0"/>
              <a:t>NeL</a:t>
            </a:r>
            <a:r>
              <a:rPr lang="it-IT" dirty="0" smtClean="0"/>
              <a:t> </a:t>
            </a:r>
            <a:r>
              <a:rPr lang="it-IT" dirty="0"/>
              <a:t>sottosoglia</a:t>
            </a:r>
          </a:p>
        </p:txBody>
      </p:sp>
      <p:sp>
        <p:nvSpPr>
          <p:cNvPr id="3" name="Segnaposto contenuto 2">
            <a:extLst>
              <a:ext uri="{FF2B5EF4-FFF2-40B4-BE49-F238E27FC236}">
                <a16:creationId xmlns:a16="http://schemas.microsoft.com/office/drawing/2014/main" id="{E3EE6075-02B4-3148-BF37-FE7CC46DE8A8}"/>
              </a:ext>
            </a:extLst>
          </p:cNvPr>
          <p:cNvSpPr>
            <a:spLocks noGrp="1"/>
          </p:cNvSpPr>
          <p:nvPr>
            <p:ph idx="1"/>
          </p:nvPr>
        </p:nvSpPr>
        <p:spPr/>
        <p:txBody>
          <a:bodyPr/>
          <a:lstStyle/>
          <a:p>
            <a:pPr algn="just"/>
            <a:r>
              <a:rPr lang="it-IT" b="0" i="0" dirty="0">
                <a:effectLst/>
              </a:rPr>
              <a:t>Anche in vigenza della nuova normativa, nell’ambito del </a:t>
            </a:r>
            <a:r>
              <a:rPr lang="it-IT" b="0" i="1" u="sng" dirty="0">
                <a:effectLst/>
              </a:rPr>
              <a:t>sotto soglia</a:t>
            </a:r>
            <a:r>
              <a:rPr lang="it-IT" b="0" i="1" dirty="0">
                <a:effectLst/>
              </a:rPr>
              <a:t> </a:t>
            </a:r>
            <a:r>
              <a:rPr lang="it-IT" b="0" i="0" dirty="0">
                <a:effectLst/>
              </a:rPr>
              <a:t>resta poi sempre utilizzabile la </a:t>
            </a:r>
            <a:r>
              <a:rPr lang="it-IT" b="1" i="0" dirty="0">
                <a:effectLst/>
              </a:rPr>
              <a:t>procedura negoziata riservata alle cooperative sociali ex articolo 5 della L. 381/1991</a:t>
            </a:r>
            <a:r>
              <a:rPr lang="it-IT" b="0" i="0" dirty="0">
                <a:effectLst/>
              </a:rPr>
              <a:t>. L’articolo 5, comma 1, della legge n. 381/1991 infatti conferisce il potere discrezionale di conferire, mediante la stipulazione di una convenzione, “</a:t>
            </a:r>
            <a:r>
              <a:rPr lang="it-IT" b="0" i="1" dirty="0">
                <a:effectLst/>
              </a:rPr>
              <a:t>la fornitura di beni e servizi diversi da quelli socio-sanitari ed educativi il cui importo stimato al netto dell’IVA sia inferiore agli importi stabiliti dalle direttive comunitarie in materia di appalti pubblici, purché tali convenzioni siano finalizzate a creare opportunità di lavoro per le persone svantaggiate</a:t>
            </a:r>
            <a:r>
              <a:rPr lang="it-IT" b="0" i="0" dirty="0">
                <a:effectLst/>
              </a:rPr>
              <a:t>”, sempre nel rispetto “</a:t>
            </a:r>
            <a:r>
              <a:rPr lang="it-IT" b="0" i="1" dirty="0">
                <a:effectLst/>
              </a:rPr>
              <a:t>di procedure di selezione idonee ad assicurare il rispetto dei princìpi di trasparenza, di non discriminazione e di efficienza</a:t>
            </a:r>
            <a:r>
              <a:rPr lang="it-IT" b="0" i="0" dirty="0">
                <a:effectLst/>
              </a:rPr>
              <a:t>”.</a:t>
            </a:r>
            <a:endParaRPr lang="it-IT" dirty="0"/>
          </a:p>
        </p:txBody>
      </p:sp>
    </p:spTree>
    <p:extLst>
      <p:ext uri="{BB962C8B-B14F-4D97-AF65-F5344CB8AC3E}">
        <p14:creationId xmlns:p14="http://schemas.microsoft.com/office/powerpoint/2010/main" val="245091832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EEE635-47E3-114E-62C1-C2A80EC59A79}"/>
              </a:ext>
            </a:extLst>
          </p:cNvPr>
          <p:cNvSpPr>
            <a:spLocks noGrp="1"/>
          </p:cNvSpPr>
          <p:nvPr>
            <p:ph type="title"/>
          </p:nvPr>
        </p:nvSpPr>
        <p:spPr>
          <a:xfrm>
            <a:off x="457200" y="152718"/>
            <a:ext cx="7787208" cy="1371600"/>
          </a:xfrm>
        </p:spPr>
        <p:txBody>
          <a:bodyPr>
            <a:normAutofit/>
          </a:bodyPr>
          <a:lstStyle/>
          <a:p>
            <a:pPr algn="ctr"/>
            <a:r>
              <a:rPr lang="it-IT" sz="2800" dirty="0" smtClean="0"/>
              <a:t>APPALTI RISERVATI DIFFERENZE TRA DISCIPLINA GENERALE E PARTICOLARE</a:t>
            </a:r>
            <a:endParaRPr lang="it-IT" sz="2800" dirty="0"/>
          </a:p>
        </p:txBody>
      </p:sp>
      <p:sp>
        <p:nvSpPr>
          <p:cNvPr id="3" name="Segnaposto contenuto 2">
            <a:extLst>
              <a:ext uri="{FF2B5EF4-FFF2-40B4-BE49-F238E27FC236}">
                <a16:creationId xmlns:a16="http://schemas.microsoft.com/office/drawing/2014/main" id="{FA57CCAE-E566-C6BB-DE0E-270A5FB15A59}"/>
              </a:ext>
            </a:extLst>
          </p:cNvPr>
          <p:cNvSpPr>
            <a:spLocks noGrp="1"/>
          </p:cNvSpPr>
          <p:nvPr>
            <p:ph idx="1"/>
          </p:nvPr>
        </p:nvSpPr>
        <p:spPr/>
        <p:txBody>
          <a:bodyPr/>
          <a:lstStyle/>
          <a:p>
            <a:pPr algn="just"/>
            <a:r>
              <a:rPr lang="it-IT" b="0" i="0" dirty="0" smtClean="0">
                <a:effectLst/>
                <a:latin typeface="Roboto" panose="02000000000000000000" pitchFamily="2" charset="0"/>
              </a:rPr>
              <a:t>La riserva di cui all’art. 129, </a:t>
            </a:r>
            <a:r>
              <a:rPr lang="it-IT" b="0" i="0" dirty="0">
                <a:effectLst/>
                <a:latin typeface="Roboto" panose="02000000000000000000" pitchFamily="2" charset="0"/>
              </a:rPr>
              <a:t>rispetto a quella di cui </a:t>
            </a:r>
            <a:r>
              <a:rPr lang="it-IT" b="0" i="0" dirty="0" smtClean="0">
                <a:effectLst/>
                <a:latin typeface="Roboto" panose="02000000000000000000" pitchFamily="2" charset="0"/>
              </a:rPr>
              <a:t>all’art. </a:t>
            </a:r>
            <a:r>
              <a:rPr lang="it-IT" b="0" i="0" dirty="0">
                <a:effectLst/>
                <a:latin typeface="Roboto" panose="02000000000000000000" pitchFamily="2" charset="0"/>
              </a:rPr>
              <a:t>61, presenta le seguenti particolarità</a:t>
            </a:r>
            <a:r>
              <a:rPr lang="it-IT" b="0" i="0" dirty="0" smtClean="0">
                <a:effectLst/>
                <a:latin typeface="Roboto" panose="02000000000000000000" pitchFamily="2" charset="0"/>
              </a:rPr>
              <a:t>:		</a:t>
            </a:r>
            <a:endParaRPr lang="it-IT" b="0" i="0" dirty="0">
              <a:effectLst/>
              <a:latin typeface="Roboto" panose="02000000000000000000" pitchFamily="2" charset="0"/>
            </a:endParaRPr>
          </a:p>
          <a:p>
            <a:pPr algn="just">
              <a:buFont typeface="Arial" panose="020B0604020202020204" pitchFamily="34" charset="0"/>
              <a:buChar char="•"/>
            </a:pPr>
            <a:r>
              <a:rPr lang="it-IT" b="0" i="0" dirty="0" smtClean="0">
                <a:effectLst/>
                <a:latin typeface="Roboto" panose="02000000000000000000" pitchFamily="2" charset="0"/>
              </a:rPr>
              <a:t> AMBITO </a:t>
            </a:r>
            <a:r>
              <a:rPr lang="it-IT" b="0" i="0" dirty="0">
                <a:effectLst/>
                <a:latin typeface="Roboto" panose="02000000000000000000" pitchFamily="2" charset="0"/>
              </a:rPr>
              <a:t>– questa è utilizzabile soltanto a specifici servizi quali quelli sanitari, sociali e culturali, mentre quella di cui all’articolo 61 è </a:t>
            </a:r>
            <a:r>
              <a:rPr lang="it-IT" b="0" i="0" dirty="0" smtClean="0">
                <a:effectLst/>
                <a:latin typeface="Roboto" panose="02000000000000000000" pitchFamily="2" charset="0"/>
              </a:rPr>
              <a:t>generica, </a:t>
            </a:r>
            <a:r>
              <a:rPr lang="it-IT" b="0" i="0" dirty="0">
                <a:effectLst/>
                <a:latin typeface="Roboto" panose="02000000000000000000" pitchFamily="2" charset="0"/>
              </a:rPr>
              <a:t>rivolta potenzialmente a qualunque tipologia di </a:t>
            </a:r>
            <a:r>
              <a:rPr lang="it-IT" b="0" i="0" dirty="0" smtClean="0">
                <a:effectLst/>
                <a:latin typeface="Roboto" panose="02000000000000000000" pitchFamily="2" charset="0"/>
              </a:rPr>
              <a:t>servizio;</a:t>
            </a:r>
            <a:endParaRPr lang="it-IT" b="0" i="0" dirty="0">
              <a:effectLst/>
              <a:latin typeface="Roboto" panose="02000000000000000000" pitchFamily="2" charset="0"/>
            </a:endParaRPr>
          </a:p>
          <a:p>
            <a:pPr algn="just">
              <a:buFont typeface="Arial" panose="020B0604020202020204" pitchFamily="34" charset="0"/>
              <a:buChar char="•"/>
            </a:pPr>
            <a:r>
              <a:rPr lang="it-IT" b="0" i="0" dirty="0" smtClean="0">
                <a:effectLst/>
                <a:latin typeface="Roboto" panose="02000000000000000000" pitchFamily="2" charset="0"/>
              </a:rPr>
              <a:t> CONTRAENTI </a:t>
            </a:r>
            <a:r>
              <a:rPr lang="it-IT" b="0" i="0" dirty="0">
                <a:effectLst/>
                <a:latin typeface="Roboto" panose="02000000000000000000" pitchFamily="2" charset="0"/>
              </a:rPr>
              <a:t>– mentre quella di cui all’articolo 61 è rivolta a cooperative e consorzi con finalità di reinserimento sociale, </a:t>
            </a:r>
            <a:r>
              <a:rPr lang="it-IT" b="0" i="0" dirty="0" smtClean="0">
                <a:effectLst/>
                <a:latin typeface="Roboto" panose="02000000000000000000" pitchFamily="2" charset="0"/>
              </a:rPr>
              <a:t>mentre quella dell’art. 129 </a:t>
            </a:r>
            <a:r>
              <a:rPr lang="it-IT" b="0" i="0" dirty="0">
                <a:effectLst/>
                <a:latin typeface="Roboto" panose="02000000000000000000" pitchFamily="2" charset="0"/>
              </a:rPr>
              <a:t>rispetto ai soggetti attuatori ha vincoli maggiormente stringenti, ad esempio relativi alla destinazione dei profitti e al ruolo aziendale dei dipendenti.</a:t>
            </a:r>
          </a:p>
          <a:p>
            <a:endParaRPr lang="it-IT" dirty="0"/>
          </a:p>
        </p:txBody>
      </p:sp>
    </p:spTree>
    <p:extLst>
      <p:ext uri="{BB962C8B-B14F-4D97-AF65-F5344CB8AC3E}">
        <p14:creationId xmlns:p14="http://schemas.microsoft.com/office/powerpoint/2010/main" val="187536925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404664"/>
            <a:ext cx="7643192" cy="1371600"/>
          </a:xfrm>
        </p:spPr>
        <p:txBody>
          <a:bodyPr>
            <a:normAutofit fontScale="90000"/>
          </a:bodyPr>
          <a:lstStyle/>
          <a:p>
            <a:pPr algn="ctr"/>
            <a:r>
              <a:rPr lang="it-IT" dirty="0"/>
              <a:t>Articolo </a:t>
            </a:r>
            <a:r>
              <a:rPr lang="it-IT" dirty="0" smtClean="0"/>
              <a:t>130:</a:t>
            </a:r>
            <a:r>
              <a:rPr lang="it-IT" dirty="0"/>
              <a:t/>
            </a:r>
            <a:br>
              <a:rPr lang="it-IT" dirty="0"/>
            </a:br>
            <a:r>
              <a:rPr lang="it-IT" dirty="0"/>
              <a:t>Servizi di ristorazione.</a:t>
            </a:r>
            <a:r>
              <a:rPr lang="it-IT" i="1" dirty="0"/>
              <a:t/>
            </a:r>
            <a:br>
              <a:rPr lang="it-IT" i="1" dirty="0"/>
            </a:b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b="0" dirty="0"/>
              <a:t>Fermo restando quanto previsto dall’articolo 127, i servizi di ristorazione indicati nell’allegato XIV alla direttiva 2014/24/UE del Parlamento europeo e del Consiglio, del 26 febbraio 2014 sono aggiudicati </a:t>
            </a:r>
            <a:r>
              <a:rPr lang="it-IT" b="0" u="sng" dirty="0"/>
              <a:t>esclusivamente sulla base del criterio dell’offerta economicamente più vantaggiosa, individuata sulla base del miglior rapporto qualità/prezzo</a:t>
            </a:r>
            <a:r>
              <a:rPr lang="it-IT" b="0" dirty="0"/>
              <a:t>. </a:t>
            </a:r>
          </a:p>
          <a:p>
            <a:pPr algn="just"/>
            <a:r>
              <a:rPr lang="it-IT" b="0" dirty="0"/>
              <a:t>La valutazione dell'offerta tecnica tiene conto, in particolare, tramite l’attribuzione di un punteggio premiale:</a:t>
            </a:r>
          </a:p>
          <a:p>
            <a:pPr marL="914400" lvl="1" indent="-457200" algn="just">
              <a:buFont typeface="+mj-lt"/>
              <a:buAutoNum type="alphaLcParenR"/>
            </a:pPr>
            <a:r>
              <a:rPr lang="it-IT" b="0" dirty="0"/>
              <a:t>della qualità dei generi alimentari, con particolare riferimento ai prodotti biologici, tipici e tradizionali, ai prodotti a denominazione protetta, nonché ai prodotti provenienti da sistemi di filiera corta e da operatori dell'agricoltura sociale;</a:t>
            </a:r>
          </a:p>
          <a:p>
            <a:pPr marL="914400" lvl="1" indent="-457200" algn="just">
              <a:buFont typeface="+mj-lt"/>
              <a:buAutoNum type="alphaLcParenR"/>
            </a:pPr>
            <a:r>
              <a:rPr lang="it-IT" b="0" dirty="0"/>
              <a:t>del rispetto delle disposizioni ambientali in materia di economia sostenibile (</a:t>
            </a:r>
            <a:r>
              <a:rPr lang="it-IT" b="0" i="1" dirty="0"/>
              <a:t>green economy)</a:t>
            </a:r>
            <a:r>
              <a:rPr lang="it-IT" b="0" dirty="0"/>
              <a:t>, nonché dei pertinenti criteri ambientali </a:t>
            </a:r>
            <a:r>
              <a:rPr lang="it-IT" b="0" dirty="0" smtClean="0"/>
              <a:t>minimi;</a:t>
            </a:r>
            <a:endParaRPr lang="it-IT" b="0" dirty="0"/>
          </a:p>
          <a:p>
            <a:pPr marL="914400" lvl="1" indent="-457200" algn="just">
              <a:buFont typeface="+mj-lt"/>
              <a:buAutoNum type="alphaLcParenR"/>
            </a:pPr>
            <a:r>
              <a:rPr lang="it-IT" b="0" dirty="0"/>
              <a:t>della qualità della formazione degli operatori.</a:t>
            </a:r>
            <a:endParaRPr lang="it-IT" dirty="0"/>
          </a:p>
        </p:txBody>
      </p:sp>
    </p:spTree>
    <p:extLst>
      <p:ext uri="{BB962C8B-B14F-4D97-AF65-F5344CB8AC3E}">
        <p14:creationId xmlns:p14="http://schemas.microsoft.com/office/powerpoint/2010/main" val="3785021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9592" y="116632"/>
            <a:ext cx="7344816" cy="1371600"/>
          </a:xfrm>
        </p:spPr>
        <p:txBody>
          <a:bodyPr>
            <a:noAutofit/>
          </a:bodyPr>
          <a:lstStyle/>
          <a:p>
            <a:pPr algn="ctr"/>
            <a:r>
              <a:rPr lang="it-IT" sz="2000" dirty="0" smtClean="0"/>
              <a:t>I servizi di ristorazione nell’allegato</a:t>
            </a:r>
            <a:r>
              <a:rPr lang="it-IT" sz="2000" dirty="0"/>
              <a:t> XIV alla direttiva 2014/24/UE del Parlamento europeo e del Consiglio, del 26 febbraio 2014</a:t>
            </a:r>
            <a:r>
              <a:rPr lang="it-IT" sz="2000" dirty="0" smtClean="0"/>
              <a:t> </a:t>
            </a:r>
            <a:endParaRPr lang="it-IT" sz="2000" dirty="0"/>
          </a:p>
        </p:txBody>
      </p:sp>
      <p:sp>
        <p:nvSpPr>
          <p:cNvPr id="3" name="Segnaposto contenuto 2"/>
          <p:cNvSpPr>
            <a:spLocks noGrp="1"/>
          </p:cNvSpPr>
          <p:nvPr>
            <p:ph idx="1"/>
          </p:nvPr>
        </p:nvSpPr>
        <p:spPr/>
        <p:txBody>
          <a:bodyPr>
            <a:normAutofit fontScale="92500" lnSpcReduction="20000"/>
          </a:bodyPr>
          <a:lstStyle/>
          <a:p>
            <a:r>
              <a:rPr lang="it-IT" b="0" dirty="0" smtClean="0"/>
              <a:t>Nella categoria dei servizi </a:t>
            </a:r>
            <a:r>
              <a:rPr lang="it-IT" b="0" dirty="0"/>
              <a:t>alberghieri e di </a:t>
            </a:r>
            <a:r>
              <a:rPr lang="it-IT" b="0" dirty="0" smtClean="0"/>
              <a:t>ristorazione ritroviamo:</a:t>
            </a:r>
            <a:endParaRPr lang="it-IT" b="0" dirty="0"/>
          </a:p>
          <a:p>
            <a:pPr marL="342900" indent="-342900">
              <a:buFont typeface="Wingdings" pitchFamily="2" charset="2"/>
              <a:buChar char="ü"/>
            </a:pPr>
            <a:r>
              <a:rPr lang="it-IT" b="0" dirty="0" smtClean="0"/>
              <a:t>Servizi </a:t>
            </a:r>
            <a:r>
              <a:rPr lang="it-IT" b="0" dirty="0"/>
              <a:t>di catering per feste </a:t>
            </a:r>
            <a:r>
              <a:rPr lang="it-IT" b="0" dirty="0" smtClean="0"/>
              <a:t>private;</a:t>
            </a:r>
          </a:p>
          <a:p>
            <a:pPr marL="342900" indent="-342900">
              <a:buFont typeface="Wingdings" pitchFamily="2" charset="2"/>
              <a:buChar char="ü"/>
            </a:pPr>
            <a:r>
              <a:rPr lang="it-IT" b="0" dirty="0" smtClean="0"/>
              <a:t>Servizi </a:t>
            </a:r>
            <a:r>
              <a:rPr lang="it-IT" b="0" dirty="0"/>
              <a:t>di fornitura pasti a </a:t>
            </a:r>
            <a:r>
              <a:rPr lang="it-IT" b="0" dirty="0" smtClean="0"/>
              <a:t>domicilio;</a:t>
            </a:r>
          </a:p>
          <a:p>
            <a:pPr marL="342900" indent="-342900">
              <a:buFont typeface="Wingdings" pitchFamily="2" charset="2"/>
              <a:buChar char="ü"/>
            </a:pPr>
            <a:r>
              <a:rPr lang="it-IT" b="0" dirty="0" smtClean="0"/>
              <a:t>Servizi </a:t>
            </a:r>
            <a:r>
              <a:rPr lang="it-IT" b="0" dirty="0"/>
              <a:t>di fornitura </a:t>
            </a:r>
            <a:r>
              <a:rPr lang="it-IT" b="0" dirty="0" smtClean="0"/>
              <a:t>pasti;</a:t>
            </a:r>
          </a:p>
          <a:p>
            <a:pPr marL="342900" indent="-342900">
              <a:buFont typeface="Wingdings" pitchFamily="2" charset="2"/>
              <a:buChar char="ü"/>
            </a:pPr>
            <a:r>
              <a:rPr lang="it-IT" b="0" dirty="0" smtClean="0"/>
              <a:t>Servizi </a:t>
            </a:r>
            <a:r>
              <a:rPr lang="it-IT" b="0" dirty="0"/>
              <a:t>di </a:t>
            </a:r>
            <a:r>
              <a:rPr lang="it-IT" b="0" dirty="0" smtClean="0"/>
              <a:t>catering;</a:t>
            </a:r>
          </a:p>
          <a:p>
            <a:pPr marL="342900" indent="-342900">
              <a:buFont typeface="Wingdings" pitchFamily="2" charset="2"/>
              <a:buChar char="ü"/>
            </a:pPr>
            <a:r>
              <a:rPr lang="it-IT" b="0" dirty="0" smtClean="0"/>
              <a:t>Servizi </a:t>
            </a:r>
            <a:r>
              <a:rPr lang="it-IT" b="0" dirty="0"/>
              <a:t>di catering per imprese di </a:t>
            </a:r>
            <a:r>
              <a:rPr lang="it-IT" b="0" dirty="0" smtClean="0"/>
              <a:t>trasporto;</a:t>
            </a:r>
          </a:p>
          <a:p>
            <a:pPr marL="342900" indent="-342900">
              <a:buFont typeface="Wingdings" pitchFamily="2" charset="2"/>
              <a:buChar char="ü"/>
            </a:pPr>
            <a:r>
              <a:rPr lang="it-IT" b="0" dirty="0" smtClean="0"/>
              <a:t>Servizi </a:t>
            </a:r>
            <a:r>
              <a:rPr lang="it-IT" b="0" dirty="0"/>
              <a:t>di catering per altre imprese o altre </a:t>
            </a:r>
            <a:r>
              <a:rPr lang="it-IT" b="0" dirty="0" smtClean="0"/>
              <a:t>istituzioni;</a:t>
            </a:r>
          </a:p>
          <a:p>
            <a:pPr marL="342900" indent="-342900">
              <a:buFont typeface="Wingdings" pitchFamily="2" charset="2"/>
              <a:buChar char="ü"/>
            </a:pPr>
            <a:r>
              <a:rPr lang="it-IT" b="0" dirty="0" smtClean="0"/>
              <a:t>Servizi </a:t>
            </a:r>
            <a:r>
              <a:rPr lang="it-IT" b="0" dirty="0"/>
              <a:t>di ristorazione </a:t>
            </a:r>
            <a:r>
              <a:rPr lang="it-IT" b="0" dirty="0" smtClean="0"/>
              <a:t>scolastica;</a:t>
            </a:r>
          </a:p>
          <a:p>
            <a:pPr marL="342900" indent="-342900">
              <a:buFont typeface="Wingdings" pitchFamily="2" charset="2"/>
              <a:buChar char="ü"/>
            </a:pPr>
            <a:r>
              <a:rPr lang="it-IT" b="0" dirty="0" smtClean="0"/>
              <a:t>Servizi </a:t>
            </a:r>
            <a:r>
              <a:rPr lang="it-IT" b="0" dirty="0"/>
              <a:t>di </a:t>
            </a:r>
            <a:r>
              <a:rPr lang="it-IT" b="0" dirty="0" smtClean="0"/>
              <a:t>mensa;</a:t>
            </a:r>
          </a:p>
          <a:p>
            <a:pPr marL="342900" indent="-342900">
              <a:buFont typeface="Wingdings" pitchFamily="2" charset="2"/>
              <a:buChar char="ü"/>
            </a:pPr>
            <a:r>
              <a:rPr lang="it-IT" b="0" dirty="0" smtClean="0"/>
              <a:t>Servizi </a:t>
            </a:r>
            <a:r>
              <a:rPr lang="it-IT" b="0" dirty="0"/>
              <a:t>di mensa ed altri servizi di caffetteria per clientela </a:t>
            </a:r>
            <a:r>
              <a:rPr lang="it-IT" b="0" dirty="0" smtClean="0"/>
              <a:t>ristretta;</a:t>
            </a:r>
          </a:p>
          <a:p>
            <a:pPr marL="342900" indent="-342900">
              <a:buFont typeface="Wingdings" pitchFamily="2" charset="2"/>
              <a:buChar char="ü"/>
            </a:pPr>
            <a:r>
              <a:rPr lang="it-IT" b="0" dirty="0" smtClean="0"/>
              <a:t>Servizi </a:t>
            </a:r>
            <a:r>
              <a:rPr lang="it-IT" b="0" dirty="0"/>
              <a:t>di gestione </a:t>
            </a:r>
            <a:r>
              <a:rPr lang="it-IT" b="0" dirty="0" smtClean="0"/>
              <a:t>mensa;</a:t>
            </a:r>
          </a:p>
          <a:p>
            <a:pPr marL="342900" indent="-342900">
              <a:buFont typeface="Wingdings" pitchFamily="2" charset="2"/>
              <a:buChar char="ü"/>
            </a:pPr>
            <a:r>
              <a:rPr lang="it-IT" b="0" dirty="0" smtClean="0"/>
              <a:t>Servizi </a:t>
            </a:r>
            <a:r>
              <a:rPr lang="it-IT" b="0" dirty="0"/>
              <a:t>di mensa scolastica</a:t>
            </a:r>
            <a:endParaRPr lang="it-IT" dirty="0"/>
          </a:p>
        </p:txBody>
      </p:sp>
    </p:spTree>
    <p:extLst>
      <p:ext uri="{BB962C8B-B14F-4D97-AF65-F5344CB8AC3E}">
        <p14:creationId xmlns:p14="http://schemas.microsoft.com/office/powerpoint/2010/main" val="74268780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7643192" cy="1371600"/>
          </a:xfrm>
        </p:spPr>
        <p:txBody>
          <a:bodyPr>
            <a:noAutofit/>
          </a:bodyPr>
          <a:lstStyle/>
          <a:p>
            <a:pPr algn="ctr"/>
            <a:r>
              <a:rPr lang="it-IT" sz="2000" dirty="0" smtClean="0"/>
              <a:t>affidamento </a:t>
            </a:r>
            <a:r>
              <a:rPr lang="it-IT" sz="2000" dirty="0"/>
              <a:t>e la gestione dei servizi di refezione scolastica e di fornitura di alimenti e prodotti </a:t>
            </a:r>
            <a:r>
              <a:rPr lang="it-IT" sz="2000" dirty="0" smtClean="0"/>
              <a:t>agroalimentari nelle scuole</a:t>
            </a:r>
            <a:endParaRPr lang="it-IT" sz="2000" dirty="0"/>
          </a:p>
        </p:txBody>
      </p:sp>
      <p:sp>
        <p:nvSpPr>
          <p:cNvPr id="3" name="Segnaposto contenuto 2"/>
          <p:cNvSpPr>
            <a:spLocks noGrp="1"/>
          </p:cNvSpPr>
          <p:nvPr>
            <p:ph idx="1"/>
          </p:nvPr>
        </p:nvSpPr>
        <p:spPr/>
        <p:txBody>
          <a:bodyPr>
            <a:normAutofit/>
          </a:bodyPr>
          <a:lstStyle/>
          <a:p>
            <a:pPr algn="just"/>
            <a:r>
              <a:rPr lang="it-IT" sz="1600" b="0" dirty="0"/>
              <a:t>Per l'affidamento e la gestione dei </a:t>
            </a:r>
            <a:r>
              <a:rPr lang="it-IT" sz="1600" b="0" u="sng" dirty="0"/>
              <a:t>servizi di refezione scolastica e di fornitura di alimenti e prodotti agroalimentari agli asili nido, alle scuole dell'infanzia, alle scuole primarie, alle scuole secondarie di primo e di secondo grado e alle altre strutture pubbliche che abbiano come utenti bambini e giovani fino a diciotto anni di età</a:t>
            </a:r>
            <a:r>
              <a:rPr lang="it-IT" sz="1600" b="0" dirty="0"/>
              <a:t>, resta fermo l’obbligo di cui </a:t>
            </a:r>
            <a:r>
              <a:rPr lang="it-IT" sz="1600" b="0" u="sng" dirty="0"/>
              <a:t>all'articolo 4, comma 5-</a:t>
            </a:r>
            <a:r>
              <a:rPr lang="it-IT" sz="1600" b="0" i="1" u="sng" dirty="0"/>
              <a:t>quater </a:t>
            </a:r>
            <a:r>
              <a:rPr lang="it-IT" sz="1600" b="0" u="sng" dirty="0"/>
              <a:t>del decreto legge 12 settembre 2013, n. 104</a:t>
            </a:r>
            <a:r>
              <a:rPr lang="it-IT" sz="1600" b="0" dirty="0"/>
              <a:t>, convertito, con modificazioni, dalla legge 8 novembre 2013, n. 128</a:t>
            </a:r>
            <a:r>
              <a:rPr lang="it-IT" sz="1600" b="0" dirty="0" smtClean="0"/>
              <a:t>.</a:t>
            </a:r>
            <a:endParaRPr lang="it-IT" sz="1600" b="0" dirty="0"/>
          </a:p>
        </p:txBody>
      </p:sp>
      <p:cxnSp>
        <p:nvCxnSpPr>
          <p:cNvPr id="5" name="Connettore 2 4"/>
          <p:cNvCxnSpPr/>
          <p:nvPr/>
        </p:nvCxnSpPr>
        <p:spPr>
          <a:xfrm>
            <a:off x="2555776" y="3284984"/>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ettangolo 5"/>
          <p:cNvSpPr/>
          <p:nvPr/>
        </p:nvSpPr>
        <p:spPr>
          <a:xfrm>
            <a:off x="611560" y="4005064"/>
            <a:ext cx="8208912" cy="266429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200" dirty="0">
                <a:solidFill>
                  <a:schemeClr val="tx1"/>
                </a:solidFill>
              </a:rPr>
              <a:t>5-quater. Per le medesime finalità di cui al comma 5 </a:t>
            </a:r>
            <a:r>
              <a:rPr lang="it-IT" sz="1200" dirty="0" smtClean="0">
                <a:solidFill>
                  <a:schemeClr val="tx1"/>
                </a:solidFill>
              </a:rPr>
              <a:t>(ossia </a:t>
            </a:r>
            <a:r>
              <a:rPr lang="it-IT" sz="1200" i="1" dirty="0" smtClean="0">
                <a:solidFill>
                  <a:schemeClr val="tx1"/>
                </a:solidFill>
              </a:rPr>
              <a:t>favorire </a:t>
            </a:r>
            <a:r>
              <a:rPr lang="it-IT" sz="1200" i="1" dirty="0">
                <a:solidFill>
                  <a:schemeClr val="tx1"/>
                </a:solidFill>
              </a:rPr>
              <a:t>il consumo consapevole dei prodotti ortofrutticoli locali, stagionali e biologici nelle </a:t>
            </a:r>
            <a:r>
              <a:rPr lang="it-IT" sz="1200" i="1" dirty="0" smtClean="0">
                <a:solidFill>
                  <a:schemeClr val="tx1"/>
                </a:solidFill>
              </a:rPr>
              <a:t>scuole</a:t>
            </a:r>
            <a:r>
              <a:rPr lang="it-IT" sz="1200" dirty="0" smtClean="0">
                <a:solidFill>
                  <a:schemeClr val="tx1"/>
                </a:solidFill>
              </a:rPr>
              <a:t>), </a:t>
            </a:r>
            <a:r>
              <a:rPr lang="it-IT" sz="1200" dirty="0">
                <a:solidFill>
                  <a:schemeClr val="tx1"/>
                </a:solidFill>
              </a:rPr>
              <a:t>nei bandi delle gare d'appalto per l'affidamento e la gestione dei servizi di refezione scolastica e di fornitura di alimenti e prodotti agroalimentari agli asili nido, alle scuole dell'infanzia, alle scuole primarie, alle scuole secondarie di primo e di secondo grado e alle altre strutture pubbliche che abbiano come utenti bambini e giovani fino a diciotto anni di età, i relativi soggetti appaltanti </a:t>
            </a:r>
            <a:r>
              <a:rPr lang="it-IT" sz="1200" u="sng" dirty="0">
                <a:solidFill>
                  <a:schemeClr val="tx1"/>
                </a:solidFill>
              </a:rPr>
              <a:t>devono</a:t>
            </a:r>
            <a:r>
              <a:rPr lang="it-IT" sz="1200" dirty="0">
                <a:solidFill>
                  <a:schemeClr val="tx1"/>
                </a:solidFill>
              </a:rPr>
              <a:t> prevedere che sia garantita </a:t>
            </a:r>
            <a:r>
              <a:rPr lang="it-IT" sz="1200" dirty="0" smtClean="0">
                <a:solidFill>
                  <a:schemeClr val="tx1"/>
                </a:solidFill>
              </a:rPr>
              <a:t>un'adeguata </a:t>
            </a:r>
            <a:r>
              <a:rPr lang="it-IT" sz="1200" dirty="0">
                <a:solidFill>
                  <a:schemeClr val="tx1"/>
                </a:solidFill>
              </a:rPr>
              <a:t>quota di prodotti agricoli, ittici e agroalimentari provenienti da sistemi di filiera corta e biologica e comunque a ridotto impatto ambientale e di </a:t>
            </a:r>
            <a:r>
              <a:rPr lang="it-IT" sz="1200" dirty="0" smtClean="0">
                <a:solidFill>
                  <a:schemeClr val="tx1"/>
                </a:solidFill>
              </a:rPr>
              <a:t>qualità, </a:t>
            </a:r>
            <a:r>
              <a:rPr lang="it-IT" sz="1200" dirty="0">
                <a:solidFill>
                  <a:schemeClr val="tx1"/>
                </a:solidFill>
              </a:rPr>
              <a:t>nonché l'attribuzione di un punteggio per le offerte di servizi e forniture rispondenti al modello nutrizionale denominato "</a:t>
            </a:r>
            <a:r>
              <a:rPr lang="it-IT" sz="1200" i="1" dirty="0">
                <a:solidFill>
                  <a:schemeClr val="tx1"/>
                </a:solidFill>
              </a:rPr>
              <a:t>dieta mediterranea</a:t>
            </a:r>
            <a:r>
              <a:rPr lang="it-IT" sz="1200" dirty="0">
                <a:solidFill>
                  <a:schemeClr val="tx1"/>
                </a:solidFill>
              </a:rPr>
              <a:t>", consistente in un'alimentazione in cui prevalgano i prodotti ricchi di fibre, in particolare cereali integrali e </a:t>
            </a:r>
            <a:r>
              <a:rPr lang="it-IT" sz="1200" dirty="0" err="1">
                <a:solidFill>
                  <a:schemeClr val="tx1"/>
                </a:solidFill>
              </a:rPr>
              <a:t>semintegrali</a:t>
            </a:r>
            <a:r>
              <a:rPr lang="it-IT" sz="1200" dirty="0">
                <a:solidFill>
                  <a:schemeClr val="tx1"/>
                </a:solidFill>
              </a:rPr>
              <a:t>, frutta fresca e secca, verdure crude e cotte e legumi, nonché pesce, olio extravergine d'oliva, uova, latte e yogurt, con una limitazione nel consumo di carni rosse e zuccheri semplici. I suddetti bandi prevedono altresì un'adeguata quota di prodotti per soddisfare le richieste di alimenti per coloro che sono affetti da celiachia.</a:t>
            </a:r>
          </a:p>
        </p:txBody>
      </p:sp>
    </p:spTree>
    <p:extLst>
      <p:ext uri="{BB962C8B-B14F-4D97-AF65-F5344CB8AC3E}">
        <p14:creationId xmlns:p14="http://schemas.microsoft.com/office/powerpoint/2010/main" val="168649372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52718"/>
            <a:ext cx="7643192" cy="1371600"/>
          </a:xfrm>
        </p:spPr>
        <p:txBody>
          <a:bodyPr>
            <a:noAutofit/>
          </a:bodyPr>
          <a:lstStyle/>
          <a:p>
            <a:pPr algn="ctr"/>
            <a:r>
              <a:rPr lang="it-IT" sz="2000" dirty="0" smtClean="0"/>
              <a:t>Ristorazione ospedaliera, assistenziale e scolastica</a:t>
            </a:r>
            <a:endParaRPr lang="it-IT" sz="2000" dirty="0"/>
          </a:p>
        </p:txBody>
      </p:sp>
      <p:sp>
        <p:nvSpPr>
          <p:cNvPr id="3" name="Segnaposto contenuto 2"/>
          <p:cNvSpPr>
            <a:spLocks noGrp="1"/>
          </p:cNvSpPr>
          <p:nvPr>
            <p:ph idx="1"/>
          </p:nvPr>
        </p:nvSpPr>
        <p:spPr/>
        <p:txBody>
          <a:bodyPr>
            <a:normAutofit lnSpcReduction="10000"/>
          </a:bodyPr>
          <a:lstStyle/>
          <a:p>
            <a:pPr algn="just"/>
            <a:r>
              <a:rPr lang="it-IT" b="0" dirty="0" smtClean="0"/>
              <a:t>Le </a:t>
            </a:r>
            <a:r>
              <a:rPr lang="it-IT" b="0" dirty="0"/>
              <a:t>istituzioni pubbliche che gestiscono </a:t>
            </a:r>
            <a:r>
              <a:rPr lang="it-IT" b="0" u="sng" dirty="0"/>
              <a:t>mense scolastiche e ospedaliere</a:t>
            </a:r>
            <a:r>
              <a:rPr lang="it-IT" b="0" dirty="0"/>
              <a:t> </a:t>
            </a:r>
            <a:r>
              <a:rPr lang="it-IT" b="0" u="sng" dirty="0"/>
              <a:t>possono prevedere</a:t>
            </a:r>
            <a:r>
              <a:rPr lang="it-IT" b="0" dirty="0"/>
              <a:t>, nelle gare concernenti i relativi servizi di fornitura, nel rispetto dell’articolo 6, comma 1, della legge 18 agosto 2015, n. 141, </a:t>
            </a:r>
            <a:r>
              <a:rPr lang="it-IT" b="0" u="sng" dirty="0"/>
              <a:t>criteri di priorità per l'inserimento di prodotti agroalimentari provenienti da operatori dell'agricoltura sociale</a:t>
            </a:r>
            <a:r>
              <a:rPr lang="it-IT" b="0" dirty="0"/>
              <a:t>.</a:t>
            </a:r>
          </a:p>
          <a:p>
            <a:pPr algn="just"/>
            <a:r>
              <a:rPr lang="it-IT" b="0" dirty="0"/>
              <a:t>Con decreti del Ministro della salute, di concerto con il Ministro dell'ambiente e della sicurezza energetica e con il Ministro dell’agricoltura, della sovranità alimentare e delle foreste, sono definite e aggiornate le linee di indirizzo nazionale per l</a:t>
            </a:r>
            <a:r>
              <a:rPr lang="it-IT" b="0" u="sng" dirty="0"/>
              <a:t>a ristorazione ospedaliera, assistenziale e scolastica</a:t>
            </a:r>
            <a:r>
              <a:rPr lang="it-IT" b="0" dirty="0"/>
              <a:t>. Fino all'adozione di dette linee di indirizzo, le stazioni appaltanti individuano nei documenti di gara le specifiche tecniche finalizzate a garantire la qualità del servizio richiesto.</a:t>
            </a:r>
            <a:endParaRPr lang="it-IT" dirty="0"/>
          </a:p>
        </p:txBody>
      </p:sp>
    </p:spTree>
    <p:extLst>
      <p:ext uri="{BB962C8B-B14F-4D97-AF65-F5344CB8AC3E}">
        <p14:creationId xmlns:p14="http://schemas.microsoft.com/office/powerpoint/2010/main" val="31848080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404664"/>
            <a:ext cx="7787208" cy="1371600"/>
          </a:xfrm>
        </p:spPr>
        <p:txBody>
          <a:bodyPr>
            <a:normAutofit fontScale="90000"/>
          </a:bodyPr>
          <a:lstStyle/>
          <a:p>
            <a:pPr algn="ctr"/>
            <a:r>
              <a:rPr lang="it-IT" dirty="0"/>
              <a:t>Articolo </a:t>
            </a:r>
            <a:r>
              <a:rPr lang="it-IT" dirty="0" smtClean="0"/>
              <a:t>131:</a:t>
            </a:r>
            <a:r>
              <a:rPr lang="it-IT" dirty="0"/>
              <a:t/>
            </a:r>
            <a:br>
              <a:rPr lang="it-IT" dirty="0"/>
            </a:br>
            <a:r>
              <a:rPr lang="it-IT" dirty="0"/>
              <a:t>Servizi sostitutivi di mensa.</a:t>
            </a:r>
            <a:r>
              <a:rPr lang="it-IT" i="1" dirty="0"/>
              <a:t/>
            </a:r>
            <a:br>
              <a:rPr lang="it-IT" i="1" dirty="0"/>
            </a:b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b="0" dirty="0" smtClean="0"/>
              <a:t>Questi servizi prima erano disciplinati unitamente ai servizi di ristorazione nell’art. 144 del D.Lgs. n. 50/2016.</a:t>
            </a:r>
          </a:p>
          <a:p>
            <a:pPr algn="just"/>
            <a:r>
              <a:rPr lang="it-IT" b="0" u="sng" dirty="0" smtClean="0"/>
              <a:t>L'attività </a:t>
            </a:r>
            <a:r>
              <a:rPr lang="it-IT" b="0" u="sng" dirty="0"/>
              <a:t>di emissione di buoni pasto ha per scopo l’erogazione del servizio sostitutivo di mensa aziendale per il tramite di esercizi convenzionati, a mezzo di buoni pasto o di altri titoli rappresentativi di servizi</a:t>
            </a:r>
            <a:r>
              <a:rPr lang="it-IT" b="0" dirty="0"/>
              <a:t>.</a:t>
            </a:r>
          </a:p>
          <a:p>
            <a:pPr algn="just"/>
            <a:r>
              <a:rPr lang="it-IT" b="0" dirty="0"/>
              <a:t>L’affidamento dei servizi sostitutivi </a:t>
            </a:r>
            <a:r>
              <a:rPr lang="it-IT" b="0" dirty="0" smtClean="0"/>
              <a:t>di mensa </a:t>
            </a:r>
            <a:r>
              <a:rPr lang="it-IT" b="0" u="sng" dirty="0" smtClean="0"/>
              <a:t>è </a:t>
            </a:r>
            <a:r>
              <a:rPr lang="it-IT" b="0" u="sng" dirty="0"/>
              <a:t>riservato a società di capitali</a:t>
            </a:r>
            <a:r>
              <a:rPr lang="it-IT" b="0" dirty="0"/>
              <a:t>, </a:t>
            </a:r>
            <a:r>
              <a:rPr lang="it-IT" b="0" u="sng" dirty="0"/>
              <a:t>con capitale versato non inferiore a 750.000 euro</a:t>
            </a:r>
            <a:r>
              <a:rPr lang="it-IT" b="0" dirty="0"/>
              <a:t> e </a:t>
            </a:r>
            <a:r>
              <a:rPr lang="it-IT" b="0" u="sng" dirty="0"/>
              <a:t>costituite con tale specifico oggetto sociale</a:t>
            </a:r>
            <a:r>
              <a:rPr lang="it-IT" b="0" dirty="0"/>
              <a:t>, il cui bilancio deve essere corredato della relazione redatta da una società di revisione iscritta nel registro istituito presso il Ministero della giustizia ai sensi dell'articolo 2409-</a:t>
            </a:r>
            <a:r>
              <a:rPr lang="it-IT" b="0" i="1" dirty="0"/>
              <a:t>bis </a:t>
            </a:r>
            <a:r>
              <a:rPr lang="it-IT" b="0" dirty="0"/>
              <a:t>del codice civile.</a:t>
            </a:r>
          </a:p>
          <a:p>
            <a:pPr algn="just"/>
            <a:r>
              <a:rPr lang="it-IT" b="0" dirty="0"/>
              <a:t>Il possesso dei requisiti </a:t>
            </a:r>
            <a:r>
              <a:rPr lang="it-IT" b="0" dirty="0" smtClean="0"/>
              <a:t>deve </a:t>
            </a:r>
            <a:r>
              <a:rPr lang="it-IT" b="0" dirty="0"/>
              <a:t>essere provato mediante </a:t>
            </a:r>
            <a:r>
              <a:rPr lang="it-IT" b="0" u="sng" dirty="0"/>
              <a:t>preventiva segnalazione certificata di inizio attività</a:t>
            </a:r>
            <a:r>
              <a:rPr lang="it-IT" b="0" dirty="0"/>
              <a:t>, redatta dai rappresentanti legali della società e trasmessa, ai sensi dell’articolo 19 della legge 7 agosto 1990, n. 241, al Ministero delle imprese e del </a:t>
            </a:r>
            <a:r>
              <a:rPr lang="it-IT" b="0" dirty="0" smtClean="0"/>
              <a:t>Made </a:t>
            </a:r>
            <a:r>
              <a:rPr lang="it-IT" b="0" dirty="0"/>
              <a:t>in </a:t>
            </a:r>
            <a:r>
              <a:rPr lang="it-IT" b="0" dirty="0" err="1"/>
              <a:t>Italy</a:t>
            </a:r>
            <a:r>
              <a:rPr lang="it-IT" b="0" dirty="0"/>
              <a:t>.</a:t>
            </a:r>
          </a:p>
          <a:p>
            <a:pPr algn="just"/>
            <a:r>
              <a:rPr lang="it-IT" b="0" dirty="0"/>
              <a:t>Gli operatori economici attivi nel settore dell'emissione di buoni pasto aventi sede in altri Paesi dell'Unione europea possono esercitare l'attività se a ciò autorizzati in base alle norme del Paese di appartenenza.</a:t>
            </a:r>
            <a:endParaRPr lang="it-IT" dirty="0"/>
          </a:p>
        </p:txBody>
      </p:sp>
    </p:spTree>
    <p:extLst>
      <p:ext uri="{BB962C8B-B14F-4D97-AF65-F5344CB8AC3E}">
        <p14:creationId xmlns:p14="http://schemas.microsoft.com/office/powerpoint/2010/main" val="132576082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1E8802-C333-1A0C-054B-B17F1E857B7F}"/>
              </a:ext>
            </a:extLst>
          </p:cNvPr>
          <p:cNvSpPr>
            <a:spLocks noGrp="1"/>
          </p:cNvSpPr>
          <p:nvPr>
            <p:ph type="title"/>
          </p:nvPr>
        </p:nvSpPr>
        <p:spPr>
          <a:xfrm>
            <a:off x="457200" y="152718"/>
            <a:ext cx="8219256" cy="1371600"/>
          </a:xfrm>
        </p:spPr>
        <p:txBody>
          <a:bodyPr>
            <a:normAutofit/>
          </a:bodyPr>
          <a:lstStyle/>
          <a:p>
            <a:pPr algn="ctr"/>
            <a:r>
              <a:rPr lang="it-IT" dirty="0" smtClean="0"/>
              <a:t>i </a:t>
            </a:r>
            <a:r>
              <a:rPr lang="it-IT" dirty="0"/>
              <a:t>servizi sostitutivi di </a:t>
            </a:r>
            <a:r>
              <a:rPr lang="it-IT" dirty="0" smtClean="0"/>
              <a:t>mensa: Allegato II.17</a:t>
            </a:r>
            <a:endParaRPr lang="it-IT" dirty="0"/>
          </a:p>
        </p:txBody>
      </p:sp>
      <p:sp>
        <p:nvSpPr>
          <p:cNvPr id="3" name="Segnaposto contenuto 2">
            <a:extLst>
              <a:ext uri="{FF2B5EF4-FFF2-40B4-BE49-F238E27FC236}">
                <a16:creationId xmlns:a16="http://schemas.microsoft.com/office/drawing/2014/main" id="{5540F4FF-2457-E47B-8BEE-765A826D54A6}"/>
              </a:ext>
            </a:extLst>
          </p:cNvPr>
          <p:cNvSpPr>
            <a:spLocks noGrp="1"/>
          </p:cNvSpPr>
          <p:nvPr>
            <p:ph idx="1"/>
          </p:nvPr>
        </p:nvSpPr>
        <p:spPr>
          <a:xfrm>
            <a:off x="827584" y="2060848"/>
            <a:ext cx="7620000" cy="4373563"/>
          </a:xfrm>
        </p:spPr>
        <p:txBody>
          <a:bodyPr>
            <a:normAutofit/>
          </a:bodyPr>
          <a:lstStyle/>
          <a:p>
            <a:pPr algn="just"/>
            <a:r>
              <a:rPr lang="it-IT" b="0" i="0" dirty="0">
                <a:solidFill>
                  <a:srgbClr val="000000"/>
                </a:solidFill>
                <a:effectLst/>
              </a:rPr>
              <a:t>L’allegato II.17 individua gli </a:t>
            </a:r>
            <a:r>
              <a:rPr lang="it-IT" b="0" i="0" u="sng" dirty="0">
                <a:solidFill>
                  <a:srgbClr val="000000"/>
                </a:solidFill>
                <a:effectLst/>
              </a:rPr>
              <a:t>esercizi presso i quali può essere erogato il servizio sostitutivo di mensa reso a mezzo dei buoni pasto</a:t>
            </a:r>
            <a:r>
              <a:rPr lang="it-IT" b="0" i="0" dirty="0">
                <a:solidFill>
                  <a:srgbClr val="000000"/>
                </a:solidFill>
                <a:effectLst/>
              </a:rPr>
              <a:t>, le </a:t>
            </a:r>
            <a:r>
              <a:rPr lang="it-IT" b="0" i="0" u="sng" dirty="0">
                <a:solidFill>
                  <a:srgbClr val="000000"/>
                </a:solidFill>
                <a:effectLst/>
              </a:rPr>
              <a:t>caratteristiche dei buoni pasto</a:t>
            </a:r>
            <a:r>
              <a:rPr lang="it-IT" b="0" i="0" dirty="0">
                <a:solidFill>
                  <a:srgbClr val="000000"/>
                </a:solidFill>
                <a:effectLst/>
              </a:rPr>
              <a:t> e </a:t>
            </a:r>
            <a:r>
              <a:rPr lang="it-IT" b="0" i="0" u="sng" dirty="0">
                <a:solidFill>
                  <a:srgbClr val="000000"/>
                </a:solidFill>
                <a:effectLst/>
              </a:rPr>
              <a:t>il contenuto degli accordi stipulati tra le società di emissione di buoni pasto e i titolari degli esercizi convenzionabili</a:t>
            </a:r>
            <a:r>
              <a:rPr lang="it-IT" b="0" i="0" dirty="0">
                <a:solidFill>
                  <a:srgbClr val="000000"/>
                </a:solidFill>
                <a:effectLst/>
              </a:rPr>
              <a:t>, al fine di garantire la libera ed effettiva concorrenza nel settore, l'equilibrato svolgimento dei rapporti tra i diversi operatori economici e un efficiente servizio ai </a:t>
            </a:r>
            <a:r>
              <a:rPr lang="it-IT" b="0" dirty="0"/>
              <a:t>consumatori.</a:t>
            </a:r>
          </a:p>
        </p:txBody>
      </p:sp>
    </p:spTree>
    <p:extLst>
      <p:ext uri="{BB962C8B-B14F-4D97-AF65-F5344CB8AC3E}">
        <p14:creationId xmlns:p14="http://schemas.microsoft.com/office/powerpoint/2010/main" val="367996613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332656"/>
            <a:ext cx="8219256" cy="1371600"/>
          </a:xfrm>
        </p:spPr>
        <p:txBody>
          <a:bodyPr>
            <a:normAutofit fontScale="90000"/>
          </a:bodyPr>
          <a:lstStyle/>
          <a:p>
            <a:pPr algn="ctr"/>
            <a:r>
              <a:rPr lang="it-IT" dirty="0"/>
              <a:t>Esercizi presso i quali può essere erogato il servizio sostitutivo di mensa</a:t>
            </a:r>
            <a:r>
              <a:rPr lang="it-IT" i="1" dirty="0"/>
              <a:t>.</a:t>
            </a:r>
            <a:endParaRPr lang="it-IT" dirty="0"/>
          </a:p>
        </p:txBody>
      </p:sp>
      <p:sp>
        <p:nvSpPr>
          <p:cNvPr id="3" name="Segnaposto contenuto 2"/>
          <p:cNvSpPr>
            <a:spLocks noGrp="1"/>
          </p:cNvSpPr>
          <p:nvPr>
            <p:ph idx="1"/>
          </p:nvPr>
        </p:nvSpPr>
        <p:spPr>
          <a:xfrm>
            <a:off x="467544" y="2085256"/>
            <a:ext cx="8219256" cy="4772744"/>
          </a:xfrm>
        </p:spPr>
        <p:txBody>
          <a:bodyPr>
            <a:normAutofit fontScale="70000" lnSpcReduction="20000"/>
          </a:bodyPr>
          <a:lstStyle/>
          <a:p>
            <a:r>
              <a:rPr lang="it-IT" b="0" dirty="0"/>
              <a:t>Il servizio sostitutivo di mensa reso a mezzo dei buoni pasto è erogato dai soggetti legittimati a esercitare:</a:t>
            </a:r>
          </a:p>
          <a:p>
            <a:pPr marL="914400" lvl="1" indent="-457200">
              <a:buFont typeface="+mj-lt"/>
              <a:buAutoNum type="alphaLcParenR"/>
            </a:pPr>
            <a:r>
              <a:rPr lang="it-IT" b="0" dirty="0"/>
              <a:t>la somministrazione di alimenti e bevande ai sensi della legge 25 agosto 1991, n. 287;</a:t>
            </a:r>
          </a:p>
          <a:p>
            <a:pPr marL="914400" lvl="1" indent="-457200">
              <a:buFont typeface="+mj-lt"/>
              <a:buAutoNum type="alphaLcParenR"/>
            </a:pPr>
            <a:r>
              <a:rPr lang="it-IT" b="0" dirty="0"/>
              <a:t>l'attività di mensa aziendale e interaziendale;</a:t>
            </a:r>
          </a:p>
          <a:p>
            <a:pPr marL="914400" lvl="1" indent="-457200" algn="just">
              <a:buFont typeface="+mj-lt"/>
              <a:buAutoNum type="alphaLcParenR"/>
            </a:pPr>
            <a:r>
              <a:rPr lang="it-IT" b="0" dirty="0"/>
              <a:t>la vendita al dettaglio, sia in sede fissa che su area pubblica, dei prodotti appartenenti al settore merceologico alimentare ai sensi del decreto legislativo 31 marzo 1998, n. 114;</a:t>
            </a:r>
          </a:p>
          <a:p>
            <a:pPr marL="914400" lvl="1" indent="-457200" algn="just">
              <a:buFont typeface="+mj-lt"/>
              <a:buAutoNum type="alphaLcParenR"/>
            </a:pPr>
            <a:r>
              <a:rPr lang="it-IT" b="0" dirty="0"/>
              <a:t>la vendita al dettaglio nei locali di produzione e nei locali attigui dei prodotti alimentari previa iscrizione all'albo di cui all'articolo 5, primo comma, della legge </a:t>
            </a:r>
            <a:r>
              <a:rPr lang="pt-BR" b="0" dirty="0"/>
              <a:t>8 agosto 1985, n. 443;</a:t>
            </a:r>
          </a:p>
          <a:p>
            <a:pPr marL="914400" lvl="1" indent="-457200" algn="just">
              <a:buFont typeface="+mj-lt"/>
              <a:buAutoNum type="alphaLcParenR"/>
            </a:pPr>
            <a:r>
              <a:rPr lang="it-IT" dirty="0"/>
              <a:t>l</a:t>
            </a:r>
            <a:r>
              <a:rPr lang="it-IT" b="0" dirty="0"/>
              <a:t>a vendita al dettaglio e la vendita per il consumo sul posto dei prodotti provenienti dai propri fondi effettuata, ai sensi dell'articolo 4, commi 1 e 8-</a:t>
            </a:r>
            <a:r>
              <a:rPr lang="it-IT" b="0" i="1" dirty="0"/>
              <a:t>bis</a:t>
            </a:r>
            <a:r>
              <a:rPr lang="it-IT" b="0" dirty="0"/>
              <a:t>, del decreto legislativo 18 maggio 2001, n. 228, dagli imprenditori agricoli, dai coltivatori diretti e dalle società semplici esercenti l'attività agricola, iscritti nella sezione speciale del registro delle imprese di cui all'articolo 2188 e seguenti del codice civile;</a:t>
            </a:r>
          </a:p>
          <a:p>
            <a:pPr marL="914400" lvl="1" indent="-457200" algn="just">
              <a:buFont typeface="+mj-lt"/>
              <a:buAutoNum type="alphaLcParenR"/>
            </a:pPr>
            <a:r>
              <a:rPr lang="it-IT" b="0" dirty="0"/>
              <a:t>nell'ambito dell'attività di agriturismo di cui alla legge 20 febbraio 2006, n. 96, la somministrazione di pasti e bevande, costituiti prevalentemente da prodotti propri e da prodotti di aziende agricole della zona, presso la propria azienda; </a:t>
            </a:r>
          </a:p>
          <a:p>
            <a:pPr marL="914400" lvl="1" indent="-457200" algn="just">
              <a:buFont typeface="+mj-lt"/>
              <a:buAutoNum type="alphaLcParenR"/>
            </a:pPr>
            <a:r>
              <a:rPr lang="it-IT" b="0" dirty="0"/>
              <a:t>nell'ambito dell'attività di </a:t>
            </a:r>
            <a:r>
              <a:rPr lang="it-IT" b="0" dirty="0" err="1"/>
              <a:t>ittiturismo</a:t>
            </a:r>
            <a:r>
              <a:rPr lang="it-IT" b="0" dirty="0"/>
              <a:t>, la somministrazione di pasti costituiti prevalentemente da prodotti derivanti dall'attività di pesca, ai sensi dell'articolo 12, comma 1, della legge n. 96 del 2006, da parte di imprenditori ittici;</a:t>
            </a:r>
          </a:p>
          <a:p>
            <a:pPr marL="914400" lvl="1" indent="-457200" algn="just">
              <a:buFont typeface="+mj-lt"/>
              <a:buAutoNum type="alphaLcParenR"/>
            </a:pPr>
            <a:r>
              <a:rPr lang="it-IT" b="0" dirty="0"/>
              <a:t>la vendita al dettaglio dei prodotti alimentari, anche trasformati, nei locali adiacenti a quelli di produzione nel caso di soggetti esercenti l'attività di produzione industriale.</a:t>
            </a:r>
            <a:endParaRPr lang="it-IT" dirty="0"/>
          </a:p>
        </p:txBody>
      </p:sp>
    </p:spTree>
    <p:extLst>
      <p:ext uri="{BB962C8B-B14F-4D97-AF65-F5344CB8AC3E}">
        <p14:creationId xmlns:p14="http://schemas.microsoft.com/office/powerpoint/2010/main" val="15455347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ziale">
  <a:themeElements>
    <a:clrScheme name="Essenziale">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ziale">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ziale">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Essential</Template>
  <TotalTime>3581</TotalTime>
  <Words>13586</Words>
  <Application>Microsoft Office PowerPoint</Application>
  <PresentationFormat>Presentazione su schermo (4:3)</PresentationFormat>
  <Paragraphs>648</Paragraphs>
  <Slides>111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111</vt:i4>
      </vt:variant>
    </vt:vector>
  </HeadingPairs>
  <TitlesOfParts>
    <vt:vector size="117" baseType="lpstr">
      <vt:lpstr>Arial</vt:lpstr>
      <vt:lpstr>Arial Black</vt:lpstr>
      <vt:lpstr>Calibri</vt:lpstr>
      <vt:lpstr>Roboto</vt:lpstr>
      <vt:lpstr>Wingdings</vt:lpstr>
      <vt:lpstr>Essenziale</vt:lpstr>
      <vt:lpstr>DISPOSIZIONI PARTICOLARI PER ALCUNI CONTRATTI DEI SETTORI ORDINARI </vt:lpstr>
      <vt:lpstr>DISPOSIZIONI PARTICOLARI PER ALCUNI CONTRATTI DEI SETTORI ORDINARI:  Appalti di servizi sociali e assimilati </vt:lpstr>
      <vt:lpstr>Differenza tra appalti di lavoro e appalti di servizi</vt:lpstr>
      <vt:lpstr>Appalti di lavoro e di servizi - differenze: periodicità della prestazione</vt:lpstr>
      <vt:lpstr>Appalti di lavoro e di servizi - differenze: attività funzionalmente prevalente</vt:lpstr>
      <vt:lpstr>Sul concetto di manutenzione</vt:lpstr>
      <vt:lpstr>Servizi sociali: CODICE DEL TERZO SETTORE</vt:lpstr>
      <vt:lpstr>Gli Enti del Terzo Settore (ETS) </vt:lpstr>
      <vt:lpstr>Gli Enti del Terzo Settore (ETS): esclusione </vt:lpstr>
      <vt:lpstr>Appalti di servizi sociali e assimilati </vt:lpstr>
      <vt:lpstr>Art. 127 D.Lgs. N. 36/2023</vt:lpstr>
      <vt:lpstr>I servizi sociali e assimilati di cui all’allegato XIV alla direttiva 2014/24/UE del Parlamento europeo e del Consiglio, del 26 febbraio 2014</vt:lpstr>
      <vt:lpstr>I CONTRATTI SOPRA E SOTTO SOGLIA</vt:lpstr>
      <vt:lpstr>Affidamento per valori pari o superiori alla soglia di cui all’articolo 14, comma 1 lettera d</vt:lpstr>
      <vt:lpstr>L’affidamento SOPRA-SOGLIA: procedura mediante bando o avviso di gara</vt:lpstr>
      <vt:lpstr>allegato II.6, Parte I, lettera E</vt:lpstr>
      <vt:lpstr>L’affidamento SOPRA-SOGLIA: procedura mediante avviso di preinformazione</vt:lpstr>
      <vt:lpstr>allegato II.6, Parte I, lettera F</vt:lpstr>
      <vt:lpstr>L’affidamento SOPRA-SOGLIA: procedura negoziata senza pubblicazione di bando</vt:lpstr>
      <vt:lpstr>I servizi sociali e assimilati (in breve)</vt:lpstr>
      <vt:lpstr>INFORMAZIONI DOPO L’AFFIDAMENTO DEI SERVIZI SOCIALI</vt:lpstr>
      <vt:lpstr>Articolo 164: Redazione e modalità di pubblicazione dei bandi e degli avvisi. </vt:lpstr>
      <vt:lpstr>I CONTRATTI SOTTO SOGLIA (Art. 50)</vt:lpstr>
      <vt:lpstr>AFFIDAMENTO DIRETTO</vt:lpstr>
      <vt:lpstr>PROCEDURA NEGOZIATA SENZA BANDO</vt:lpstr>
      <vt:lpstr>PROCEDURA NEGOZIATA SENZA BANDO</vt:lpstr>
      <vt:lpstr>PROCEDURA NEGOZIATA SENZA BANDO</vt:lpstr>
      <vt:lpstr>Presentazione standard di PowerPoint</vt:lpstr>
      <vt:lpstr>L’INIZIO DELLA PROCEDURA</vt:lpstr>
      <vt:lpstr>LA SELEZIONE DEGLI OPERATORI</vt:lpstr>
      <vt:lpstr>LE INDAGINI DI MERCATO E GLI ELENCHI DI OPERATORI</vt:lpstr>
      <vt:lpstr>LE GARANZIE</vt:lpstr>
      <vt:lpstr>L’AGGIUDICAZIONE</vt:lpstr>
      <vt:lpstr>LA PROCEDURA DI EVIDENZA PUBBLICA</vt:lpstr>
      <vt:lpstr>LA DETERMINA O DELIBERA  A CONTRARRE</vt:lpstr>
      <vt:lpstr>TERMINI DI CONCLUSIONE DELLE PROCEDURE</vt:lpstr>
      <vt:lpstr>DOCUMENTI DI GARA </vt:lpstr>
      <vt:lpstr>DOCUMENTI DI GARA</vt:lpstr>
      <vt:lpstr>BANDI-TIPO</vt:lpstr>
      <vt:lpstr>CONTENUTI ESSENZIALI </vt:lpstr>
      <vt:lpstr>INDIZIONE DELLA PROCEDURA</vt:lpstr>
      <vt:lpstr>PROCEDURA DI SCELTA DEL CONTRAENTE</vt:lpstr>
      <vt:lpstr>PROCEDURA APERTA</vt:lpstr>
      <vt:lpstr>PROCEDURA RISTRETTA</vt:lpstr>
      <vt:lpstr>PROCEDURE NEGOZIATE</vt:lpstr>
      <vt:lpstr>DIALOGO COMPETITIVO</vt:lpstr>
      <vt:lpstr>IPOTESI IN CUI SONO AMMESSE LA PROCEDURA COMPETITIVA CON NEGOZIAZIONE E IL DIALOGO COMPETITIVO</vt:lpstr>
      <vt:lpstr>LE OFFERTE INAMMISSIBILI</vt:lpstr>
      <vt:lpstr>PARTENARIATO PER L’INNOVAZIONE</vt:lpstr>
      <vt:lpstr>PROCEDURA NEGOZIATA SENZA LA PREVIA PUBBLICAZIONE DI UN BANDO DI GARA</vt:lpstr>
      <vt:lpstr>PROCEDURA NEGOZIATA SENZA LA PREVIA PUBBLICAZIONE DI UN BANDO DI GARA</vt:lpstr>
      <vt:lpstr>I SOGGETTI PARTECIPANTI ED I REQUISITI</vt:lpstr>
      <vt:lpstr>CAUSE DI ESCLUSIONE AUTOMATICA</vt:lpstr>
      <vt:lpstr>I REQUISITI DI ORDINE SPECIALE</vt:lpstr>
      <vt:lpstr>REQUISITI PER LE PROCEDURE DI APPALTI DI SERVIZI E FORNITURE</vt:lpstr>
      <vt:lpstr>AVVALIMENTO</vt:lpstr>
      <vt:lpstr>Presentazione standard di PowerPoint</vt:lpstr>
      <vt:lpstr>PRESENTAZIONE DELLE OFFERTE</vt:lpstr>
      <vt:lpstr>DOCUMENTAZIONE PRESENTATA DAGLI OPERATORI</vt:lpstr>
      <vt:lpstr>I CONTENUTI DELLA DOCUMENTAZIONE</vt:lpstr>
      <vt:lpstr>LE GARANZIE</vt:lpstr>
      <vt:lpstr>I CRITERI DI AGGIUDICAZIONE</vt:lpstr>
      <vt:lpstr>IL CRITERIO DELL’OFFERTA ECONOMICAMENTE PIU’ VANTAGGIOSA</vt:lpstr>
      <vt:lpstr>IL CRITERIO DEL MINOR PREZZO</vt:lpstr>
      <vt:lpstr>Presentazione standard di PowerPoint</vt:lpstr>
      <vt:lpstr>Presentazione standard di PowerPoint</vt:lpstr>
      <vt:lpstr>CRITERI PREMIALI E ATTRIBUZIONE DEL MAGGIOR PUNTEGGIO</vt:lpstr>
      <vt:lpstr>OFFERTE ANOMALE</vt:lpstr>
      <vt:lpstr>OFFERTE ANOMALE</vt:lpstr>
      <vt:lpstr>OFFERTE ANOMALE</vt:lpstr>
      <vt:lpstr>IL SOCCORSO ISTRUTTORIO</vt:lpstr>
      <vt:lpstr>IL SOCCORSO ISTRUTTORIO: SOCCORSO PROCEDIMENTALE</vt:lpstr>
      <vt:lpstr>RETTIFICA DI ERRORE MATERIALE</vt:lpstr>
      <vt:lpstr>DALLA PROPOSTA DI AGGIUDICAZIONE ALL’AGGIUDICAZIONE</vt:lpstr>
      <vt:lpstr>MANCATA  AGGIUDICAZIONE</vt:lpstr>
      <vt:lpstr>IL CONTRATTO </vt:lpstr>
      <vt:lpstr>LA STIPULA DEL CONTRATTO</vt:lpstr>
      <vt:lpstr>SOSPENSIONE DEL TERMINE DI STIPULAZIONE</vt:lpstr>
      <vt:lpstr>MANCATA STIPULAZIONE NEI TERMINI</vt:lpstr>
      <vt:lpstr>I servizi alla persona</vt:lpstr>
      <vt:lpstr>I servizi alla persona: possesso delle competenze degli operatori</vt:lpstr>
      <vt:lpstr>ART. 128 «SERVIZI ALLA PERSONA»</vt:lpstr>
      <vt:lpstr>I principi legati ai servizi alla persona</vt:lpstr>
      <vt:lpstr>Programmazione nell’affidamento dei servizi alla persona</vt:lpstr>
      <vt:lpstr>La qualificazione nell’affidamento dei servizi alla persona</vt:lpstr>
      <vt:lpstr>Procedure di aggiudicazione e criterio di aggiudicazione</vt:lpstr>
      <vt:lpstr>Affidamento Servizi alla persona al di sotto della soglia europea</vt:lpstr>
      <vt:lpstr>Articolo 129 Appalti riservati</vt:lpstr>
      <vt:lpstr>Art. 61: disciplina generale degli appalti riservati</vt:lpstr>
      <vt:lpstr>Pari opportunita’ negli appalti riservati</vt:lpstr>
      <vt:lpstr>APPALTI RISERVATI  (in genErale) NeL sottosoglia</vt:lpstr>
      <vt:lpstr>APPALTI RISERVATI DIFFERENZE TRA DISCIPLINA GENERALE E PARTICOLARE</vt:lpstr>
      <vt:lpstr>Articolo 130: Servizi di ristorazione. </vt:lpstr>
      <vt:lpstr>I servizi di ristorazione nell’allegato XIV alla direttiva 2014/24/UE del Parlamento europeo e del Consiglio, del 26 febbraio 2014 </vt:lpstr>
      <vt:lpstr>affidamento e la gestione dei servizi di refezione scolastica e di fornitura di alimenti e prodotti agroalimentari nelle scuole</vt:lpstr>
      <vt:lpstr>Ristorazione ospedaliera, assistenziale e scolastica</vt:lpstr>
      <vt:lpstr>Articolo 131: Servizi sostitutivi di mensa. </vt:lpstr>
      <vt:lpstr>i servizi sostitutivi di mensa: Allegato II.17</vt:lpstr>
      <vt:lpstr>Esercizi presso i quali può essere erogato il servizio sostitutivo di mensa.</vt:lpstr>
      <vt:lpstr>Caratteristiche dei buoni pasto </vt:lpstr>
      <vt:lpstr>CARATTERISTICHE DEI BUONI PASTO CARTECEI</vt:lpstr>
      <vt:lpstr>CARATTERISTICHE DEI BUONI PASTO IN FORMA ELETTRONICA</vt:lpstr>
      <vt:lpstr>Contenuto degli accordi stipulati tra le società di Emissione di buoni pasto e i titolari degli esercizi convenzionabili</vt:lpstr>
      <vt:lpstr>Contenuto degli accordi stipulati tra le società di Emissione di buoni pasto e i titolari degli esercizi convenzionabili (2)</vt:lpstr>
      <vt:lpstr>Affidamento dei servizi SOSTITUTIVI di mensa</vt:lpstr>
      <vt:lpstr>Articolo 135: Servizi di ricerca e sviluppo</vt:lpstr>
      <vt:lpstr>servizi di cui all’allegato II.19</vt:lpstr>
      <vt:lpstr>Servizi di ricerca e sviluppo:  appalti pubblici pre-commerciali</vt:lpstr>
      <vt:lpstr>Modalita’ operativa: appalti pubblici Pre-commerciali </vt:lpstr>
      <vt:lpstr>Pre-commercial Procurement (2)  </vt:lpstr>
      <vt:lpstr>Grazie per l’attenzione!</vt:lpstr>
    </vt:vector>
  </TitlesOfParts>
  <Company>Utente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GLI APPALTI NEL SETTORE DELLA SANITÀ CON IL NUOVO CODICE</dc:title>
  <dc:creator>Utente</dc:creator>
  <cp:lastModifiedBy>Luigi Tretola</cp:lastModifiedBy>
  <cp:revision>181</cp:revision>
  <dcterms:created xsi:type="dcterms:W3CDTF">2024-01-02T16:05:03Z</dcterms:created>
  <dcterms:modified xsi:type="dcterms:W3CDTF">2024-02-08T08:43:35Z</dcterms:modified>
</cp:coreProperties>
</file>