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264" r:id="rId2"/>
    <p:sldId id="382" r:id="rId3"/>
    <p:sldId id="331" r:id="rId4"/>
    <p:sldId id="341" r:id="rId5"/>
    <p:sldId id="419" r:id="rId6"/>
    <p:sldId id="429" r:id="rId7"/>
    <p:sldId id="428" r:id="rId8"/>
    <p:sldId id="417" r:id="rId9"/>
    <p:sldId id="414" r:id="rId10"/>
    <p:sldId id="388" r:id="rId11"/>
    <p:sldId id="427" r:id="rId12"/>
    <p:sldId id="430" r:id="rId13"/>
    <p:sldId id="389" r:id="rId14"/>
    <p:sldId id="432" r:id="rId15"/>
    <p:sldId id="431" r:id="rId16"/>
    <p:sldId id="390" r:id="rId17"/>
    <p:sldId id="421" r:id="rId18"/>
    <p:sldId id="391" r:id="rId19"/>
    <p:sldId id="392" r:id="rId20"/>
    <p:sldId id="393" r:id="rId21"/>
    <p:sldId id="433" r:id="rId22"/>
    <p:sldId id="394" r:id="rId23"/>
    <p:sldId id="435" r:id="rId24"/>
    <p:sldId id="434" r:id="rId25"/>
    <p:sldId id="422" r:id="rId26"/>
    <p:sldId id="436" r:id="rId27"/>
    <p:sldId id="395" r:id="rId28"/>
    <p:sldId id="420" r:id="rId29"/>
    <p:sldId id="396" r:id="rId30"/>
    <p:sldId id="397" r:id="rId31"/>
    <p:sldId id="437" r:id="rId32"/>
    <p:sldId id="398" r:id="rId33"/>
    <p:sldId id="399" r:id="rId34"/>
    <p:sldId id="400" r:id="rId35"/>
    <p:sldId id="438" r:id="rId36"/>
    <p:sldId id="401" r:id="rId37"/>
    <p:sldId id="402" r:id="rId38"/>
    <p:sldId id="403" r:id="rId39"/>
    <p:sldId id="439" r:id="rId40"/>
    <p:sldId id="440" r:id="rId41"/>
    <p:sldId id="404" r:id="rId42"/>
    <p:sldId id="405" r:id="rId43"/>
    <p:sldId id="406" r:id="rId44"/>
    <p:sldId id="423" r:id="rId45"/>
    <p:sldId id="407" r:id="rId46"/>
    <p:sldId id="408" r:id="rId47"/>
    <p:sldId id="409" r:id="rId48"/>
    <p:sldId id="410" r:id="rId49"/>
    <p:sldId id="411" r:id="rId50"/>
    <p:sldId id="412" r:id="rId51"/>
    <p:sldId id="413" r:id="rId52"/>
    <p:sldId id="355" r:id="rId53"/>
    <p:sldId id="351" r:id="rId54"/>
    <p:sldId id="424" r:id="rId55"/>
    <p:sldId id="425" r:id="rId56"/>
    <p:sldId id="353" r:id="rId57"/>
    <p:sldId id="336" r:id="rId58"/>
    <p:sldId id="366" r:id="rId59"/>
    <p:sldId id="385" r:id="rId60"/>
    <p:sldId id="426" r:id="rId6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Torino" initials="AT" lastIdx="1" clrIdx="0">
    <p:extLst>
      <p:ext uri="{19B8F6BF-5375-455C-9EA6-DF929625EA0E}">
        <p15:presenceInfo xmlns:p15="http://schemas.microsoft.com/office/powerpoint/2012/main" userId="9a88f9d3e66e446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79372" autoAdjust="0"/>
  </p:normalViewPr>
  <p:slideViewPr>
    <p:cSldViewPr snapToGrid="0">
      <p:cViewPr varScale="1">
        <p:scale>
          <a:sx n="86" d="100"/>
          <a:sy n="86" d="100"/>
        </p:scale>
        <p:origin x="1528" y="192"/>
      </p:cViewPr>
      <p:guideLst>
        <p:guide orient="horz" pos="2160"/>
        <p:guide pos="3840"/>
      </p:guideLst>
    </p:cSldViewPr>
  </p:slideViewPr>
  <p:notesTextViewPr>
    <p:cViewPr>
      <p:scale>
        <a:sx n="1" d="1"/>
        <a:sy n="1" d="1"/>
      </p:scale>
      <p:origin x="0" y="0"/>
    </p:cViewPr>
  </p:notesTextViewPr>
  <p:notesViewPr>
    <p:cSldViewPr snapToGrid="0">
      <p:cViewPr varScale="1">
        <p:scale>
          <a:sx n="64" d="100"/>
          <a:sy n="64" d="100"/>
        </p:scale>
        <p:origin x="1795" y="77"/>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4C66B8DB-D7E0-4526-9DEE-B9164AFCD2E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it-IT"/>
              <a:t>iuris consulting </a:t>
            </a:r>
          </a:p>
        </p:txBody>
      </p:sp>
      <p:sp>
        <p:nvSpPr>
          <p:cNvPr id="3" name="Segnaposto data 2">
            <a:extLst>
              <a:ext uri="{FF2B5EF4-FFF2-40B4-BE49-F238E27FC236}">
                <a16:creationId xmlns:a16="http://schemas.microsoft.com/office/drawing/2014/main" id="{A78871A1-0CB5-4E4B-9747-FF52BEC717F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873875-5136-4422-BD91-D1ABA12DB737}" type="datetimeFigureOut">
              <a:rPr lang="it-IT" smtClean="0"/>
              <a:pPr/>
              <a:t>29/01/24</a:t>
            </a:fld>
            <a:endParaRPr lang="it-IT"/>
          </a:p>
        </p:txBody>
      </p:sp>
      <p:sp>
        <p:nvSpPr>
          <p:cNvPr id="4" name="Segnaposto piè di pagina 3">
            <a:extLst>
              <a:ext uri="{FF2B5EF4-FFF2-40B4-BE49-F238E27FC236}">
                <a16:creationId xmlns:a16="http://schemas.microsoft.com/office/drawing/2014/main" id="{87CD37A5-9045-444D-94D8-1BCD96C716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D211B4CA-CAA2-4E52-9349-DE11B383A41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000A817-B998-4B17-8664-22E479C7E616}" type="slidenum">
              <a:rPr lang="it-IT" smtClean="0"/>
              <a:pPr/>
              <a:t>‹N›</a:t>
            </a:fld>
            <a:endParaRPr lang="it-IT"/>
          </a:p>
        </p:txBody>
      </p:sp>
    </p:spTree>
    <p:extLst>
      <p:ext uri="{BB962C8B-B14F-4D97-AF65-F5344CB8AC3E}">
        <p14:creationId xmlns:p14="http://schemas.microsoft.com/office/powerpoint/2010/main" val="34859911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it-IT"/>
              <a:t>iuris consulting </a:t>
            </a:r>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FF2635-87BD-4D47-8E88-6C265D85D13B}" type="datetimeFigureOut">
              <a:rPr lang="it-IT" smtClean="0"/>
              <a:pPr/>
              <a:t>29/01/24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205785-8D69-484F-BAAC-317F5875B916}" type="slidenum">
              <a:rPr lang="it-IT" smtClean="0"/>
              <a:pPr/>
              <a:t>‹N›</a:t>
            </a:fld>
            <a:endParaRPr lang="it-IT"/>
          </a:p>
        </p:txBody>
      </p:sp>
    </p:spTree>
    <p:extLst>
      <p:ext uri="{BB962C8B-B14F-4D97-AF65-F5344CB8AC3E}">
        <p14:creationId xmlns:p14="http://schemas.microsoft.com/office/powerpoint/2010/main" val="36741331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3" Type="http://schemas.openxmlformats.org/officeDocument/2006/relationships/hyperlink" Target="https://www.bosettiegatti.eu/info/norme/statali/2023_0036.htm" TargetMode="External"/><Relationship Id="rId2" Type="http://schemas.openxmlformats.org/officeDocument/2006/relationships/slide" Target="../slides/slide52.xml"/><Relationship Id="rId1" Type="http://schemas.openxmlformats.org/officeDocument/2006/relationships/notesMaster" Target="../notesMasters/notesMaster1.xml"/><Relationship Id="rId4" Type="http://schemas.openxmlformats.org/officeDocument/2006/relationships/hyperlink" Target="https://www.bosettiegatti.eu/info/norme/statali/2005_0082.htm" TargetMode="Externa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517378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baseline="0" dirty="0">
                <a:solidFill>
                  <a:srgbClr val="000000"/>
                </a:solidFill>
                <a:effectLst/>
                <a:latin typeface="Calibri" panose="020F0502020204030204" pitchFamily="34" charset="0"/>
              </a:rPr>
              <a:t>Come osservato nella relazione illustrativa del Consiglio di Stato, al fine di rendere tale meccanismo </a:t>
            </a:r>
            <a:r>
              <a:rPr lang="it-IT" b="0" i="0" baseline="0" dirty="0" err="1">
                <a:solidFill>
                  <a:srgbClr val="000000"/>
                </a:solidFill>
                <a:effectLst/>
                <a:latin typeface="Calibri" panose="020F0502020204030204" pitchFamily="34" charset="0"/>
              </a:rPr>
              <a:t>autoesecutivo</a:t>
            </a:r>
            <a:r>
              <a:rPr lang="it-IT" b="0" i="0" baseline="0" dirty="0">
                <a:solidFill>
                  <a:srgbClr val="000000"/>
                </a:solidFill>
                <a:effectLst/>
                <a:latin typeface="Calibri" panose="020F0502020204030204" pitchFamily="34" charset="0"/>
              </a:rPr>
              <a:t>, si è ritenuto fare riferimento agli indici ISTAT:</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baseline="0" dirty="0">
                <a:solidFill>
                  <a:srgbClr val="000000"/>
                </a:solidFill>
                <a:effectLst/>
                <a:latin typeface="Calibri" panose="020F0502020204030204" pitchFamily="34" charset="0"/>
              </a:rPr>
              <a:t>a) Al costo di costruzione per i contratti di lavoro;</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baseline="0" dirty="0">
                <a:solidFill>
                  <a:srgbClr val="000000"/>
                </a:solidFill>
                <a:effectLst/>
                <a:latin typeface="Calibri" panose="020F0502020204030204" pitchFamily="34" charset="0"/>
              </a:rPr>
              <a:t>b) Ai prezzi al consumo, produzione dell’industria e dei servizi per i contratti di fornitura e servizi;</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baseline="0" dirty="0">
                <a:solidFill>
                  <a:srgbClr val="000000"/>
                </a:solidFill>
                <a:effectLst/>
                <a:latin typeface="Calibri" panose="020F0502020204030204" pitchFamily="34" charset="0"/>
              </a:rPr>
              <a:t>Il Consiglio di Stato in una recentissima sentenza ha chiarito che “</a:t>
            </a:r>
            <a:r>
              <a:rPr lang="it-IT" b="0" i="1" baseline="0" dirty="0">
                <a:solidFill>
                  <a:srgbClr val="000000"/>
                </a:solidFill>
                <a:effectLst/>
                <a:latin typeface="Calibri" panose="020F0502020204030204" pitchFamily="34" charset="0"/>
              </a:rPr>
              <a:t>trattandosi di norma derogatoria del principio della gara, non ne è consentita un’interpretazione analogica ed estensiva (come è del resto esplicitato dalla disposizione contenuta nel comma 6 dell’art. 106: “Una nuova procedura d’appalto in conformità al presente codice è richiesta per modifiche delle disposizioni di un contratto pubblico di un accordo quadro durante il periodo della sua efficacia diverse da quelle previste ai commi 1 e 2”)”</a:t>
            </a:r>
            <a:r>
              <a:rPr lang="it-IT" b="0" i="0" baseline="0" dirty="0">
                <a:solidFill>
                  <a:srgbClr val="000000"/>
                </a:solidFill>
                <a:effectLst/>
                <a:latin typeface="Calibri" panose="020F0502020204030204" pitchFamily="34" charset="0"/>
              </a:rPr>
              <a:t>(Cons. Stato, sez. III, n. 6847/2023).</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800" kern="100" dirty="0">
                <a:effectLst/>
                <a:latin typeface="Calibri" panose="020F0502020204030204" pitchFamily="34" charset="0"/>
                <a:ea typeface="Calibri" panose="020F0502020204030204" pitchFamily="34" charset="0"/>
                <a:cs typeface="Times New Roman" panose="02020603050405020304" pitchFamily="18" charset="0"/>
              </a:rPr>
              <a:t>Tali clausole revisionali mirano a garantire l’equilibrio contrattuale normativamente sancito nell’art. 9 del Codice dei Contratti.</a:t>
            </a:r>
          </a:p>
          <a:p>
            <a:r>
              <a:rPr lang="it-IT" sz="1800" kern="100" dirty="0">
                <a:effectLst/>
                <a:latin typeface="Calibri" panose="020F0502020204030204" pitchFamily="34" charset="0"/>
                <a:ea typeface="Calibri" panose="020F0502020204030204" pitchFamily="34" charset="0"/>
                <a:cs typeface="Times New Roman" panose="02020603050405020304" pitchFamily="18" charset="0"/>
              </a:rPr>
              <a:t>In particolare, all'art. 9 viene stabilito che:</a:t>
            </a:r>
          </a:p>
          <a:p>
            <a:pPr marL="342900" lvl="0" indent="-342900">
              <a:buFont typeface="+mj-lt"/>
              <a:buAutoNum type="alphaLcParenR"/>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Se sopravvengono circostanze straordinarie e imprevedibili, estranee alla normale alea, tali da alterare in maniera rilevante l’equilibrio originario del contratto, la parte svantaggiata ha diritto alla rinegoziazione secondo buona fede delle condizioni contrattuali; il comma 1 del citato articolo 9, si parla di "Un "diritto" alla rinegoziazione secondo buona fede, sebbene condizionato dai limiti sopra detti, cui corrisponde un "obbligo" della stazione appaltante a rinegoziare. Ed è questa la prima novità del Codice, perché porta il rapporto tra stazione appaltante e impresa esecutrice su un piano di parità";</a:t>
            </a:r>
          </a:p>
          <a:p>
            <a:pPr marL="342900" lvl="0" indent="-342900">
              <a:buFont typeface="+mj-lt"/>
              <a:buAutoNum type="alphaLcParenR"/>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la rinegoziazione si limita al ripristino dell’originario equilibrio del contratto oggetto dell’affidamento, quale risultante dal bando e dal provvedimento di aggiudicazione, senza alterarne la sostanza economica.</a:t>
            </a:r>
          </a:p>
          <a:p>
            <a:pPr marL="342900" lvl="0" indent="-342900">
              <a:buFont typeface="+mj-lt"/>
              <a:buAutoNum type="alphaLcParenR"/>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Se le circostanze sopravvenute rendono la prestazione, in parte o temporaneamente, inutile o inutilizzabile per uno dei contraenti, questi ha diritto a una riduzione proporzionale del corrispettivo, secondo le regole dell’impossibilità parziale.</a:t>
            </a:r>
          </a:p>
          <a:p>
            <a:pPr marL="342900" lvl="0" indent="-342900">
              <a:buFont typeface="+mj-lt"/>
              <a:buAutoNum type="alphaLcParenR"/>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il comma 5 in applicazione del principio di conservazione dell’equilibrio contrattuale rinvia alle disposizioni contenute agli articoli 60 e 120.</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4046072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655322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240545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848038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636472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a:solidFill>
                  <a:srgbClr val="000000"/>
                </a:solidFill>
                <a:effectLst/>
                <a:latin typeface="Calibri" panose="020F0502020204030204" pitchFamily="34" charset="0"/>
              </a:rPr>
              <a:t>I Ipotesi: </a:t>
            </a:r>
            <a:r>
              <a:rPr lang="it-IT" b="0" i="0" u="none" baseline="0" dirty="0">
                <a:solidFill>
                  <a:srgbClr val="000000"/>
                </a:solidFill>
                <a:effectLst/>
                <a:latin typeface="Calibri" panose="020F0502020204030204" pitchFamily="34" charset="0"/>
              </a:rPr>
              <a:t>tali clausole: a) non devono alterare la struttura del contratto e l’operazione economica; b) possono consistere in clausole di opzione caratterizzate, cioè, da una condizione di sostanziale libertà; c) per i servizi e per le forniture in caso di variazione del prezzo (aumento o diminuzione) in misura non inferiore al 10% l’appaltatore ha facoltà di richiedere la riconduzione ad equità o una revisione del prezzo</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none"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a:solidFill>
                  <a:srgbClr val="000000"/>
                </a:solidFill>
                <a:effectLst/>
                <a:latin typeface="Calibri" panose="020F0502020204030204" pitchFamily="34" charset="0"/>
              </a:rPr>
              <a:t>II Ipotesi: </a:t>
            </a:r>
            <a:r>
              <a:rPr lang="it-IT" b="0" i="0" u="none" baseline="0" dirty="0">
                <a:solidFill>
                  <a:srgbClr val="000000"/>
                </a:solidFill>
                <a:effectLst/>
                <a:latin typeface="Calibri" panose="020F0502020204030204" pitchFamily="34" charset="0"/>
              </a:rPr>
              <a:t>tali prestazioni sono ammesse qualora il cambiamento del contraente risulti impraticabile per motivi economici o tecnici e comporti per l’amministrazione “</a:t>
            </a:r>
            <a:r>
              <a:rPr lang="it-IT" b="0" i="1" u="none" baseline="0" dirty="0">
                <a:solidFill>
                  <a:srgbClr val="000000"/>
                </a:solidFill>
                <a:effectLst/>
                <a:latin typeface="Calibri" panose="020F0502020204030204" pitchFamily="34" charset="0"/>
              </a:rPr>
              <a:t>notevoli disguidi o una consistente duplicazione dei costi”</a:t>
            </a:r>
            <a:r>
              <a:rPr lang="it-IT" b="0" i="0" u="none" baseline="0" dirty="0">
                <a:solidFill>
                  <a:srgbClr val="000000"/>
                </a:solidFill>
                <a:effectLst/>
                <a:latin typeface="Calibri" panose="020F0502020204030204" pitchFamily="34" charset="0"/>
              </a:rPr>
              <a:t>, dunque nell’ottica del soddisfacimento dell’interesse pubblico.</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a:solidFill>
                  <a:srgbClr val="000000"/>
                </a:solidFill>
                <a:effectLst/>
                <a:latin typeface="Calibri" panose="020F0502020204030204" pitchFamily="34" charset="0"/>
              </a:rPr>
              <a:t>III Ipotesi: </a:t>
            </a:r>
            <a:r>
              <a:rPr lang="it-IT" b="0" i="0" u="none" baseline="0" dirty="0">
                <a:solidFill>
                  <a:srgbClr val="000000"/>
                </a:solidFill>
                <a:effectLst/>
                <a:latin typeface="Calibri" panose="020F0502020204030204" pitchFamily="34" charset="0"/>
              </a:rPr>
              <a:t>come visto le </a:t>
            </a:r>
            <a:r>
              <a:rPr lang="it-IT" b="1" i="0" u="none" baseline="0" dirty="0">
                <a:solidFill>
                  <a:srgbClr val="000000"/>
                </a:solidFill>
                <a:effectLst/>
                <a:latin typeface="Calibri" panose="020F0502020204030204" pitchFamily="34" charset="0"/>
              </a:rPr>
              <a:t>variazioni del corrispettivo</a:t>
            </a:r>
            <a:r>
              <a:rPr lang="it-IT" b="0" i="0" u="none" baseline="0" dirty="0">
                <a:solidFill>
                  <a:srgbClr val="000000"/>
                </a:solidFill>
                <a:effectLst/>
                <a:latin typeface="Calibri" panose="020F0502020204030204" pitchFamily="34" charset="0"/>
              </a:rPr>
              <a:t> non possono essere considerate varianti in corso d’opera le quali devono attenere ad aspetti </a:t>
            </a:r>
            <a:r>
              <a:rPr lang="it-IT" b="1" i="0" u="none" baseline="0" dirty="0">
                <a:solidFill>
                  <a:srgbClr val="000000"/>
                </a:solidFill>
                <a:effectLst/>
                <a:latin typeface="Calibri" panose="020F0502020204030204" pitchFamily="34" charset="0"/>
              </a:rPr>
              <a:t>tipologici</a:t>
            </a:r>
            <a:r>
              <a:rPr lang="it-IT" b="0" i="0" u="none" baseline="0" dirty="0">
                <a:solidFill>
                  <a:srgbClr val="000000"/>
                </a:solidFill>
                <a:effectLst/>
                <a:latin typeface="Calibri" panose="020F0502020204030204" pitchFamily="34" charset="0"/>
              </a:rPr>
              <a:t>, </a:t>
            </a:r>
            <a:r>
              <a:rPr lang="it-IT" b="1" i="0" u="none" baseline="0" dirty="0">
                <a:solidFill>
                  <a:srgbClr val="000000"/>
                </a:solidFill>
                <a:effectLst/>
                <a:latin typeface="Calibri" panose="020F0502020204030204" pitchFamily="34" charset="0"/>
              </a:rPr>
              <a:t>strutturali</a:t>
            </a:r>
            <a:r>
              <a:rPr lang="it-IT" b="0" i="0" u="none" baseline="0" dirty="0">
                <a:solidFill>
                  <a:srgbClr val="000000"/>
                </a:solidFill>
                <a:effectLst/>
                <a:latin typeface="Calibri" panose="020F0502020204030204" pitchFamily="34" charset="0"/>
              </a:rPr>
              <a:t> e </a:t>
            </a:r>
            <a:r>
              <a:rPr lang="it-IT" b="1" i="0" u="none" baseline="0" dirty="0">
                <a:solidFill>
                  <a:srgbClr val="000000"/>
                </a:solidFill>
                <a:effectLst/>
                <a:latin typeface="Calibri" panose="020F0502020204030204" pitchFamily="34" charset="0"/>
              </a:rPr>
              <a:t>funzionali</a:t>
            </a:r>
            <a:r>
              <a:rPr lang="it-IT" b="0" i="0" u="none" baseline="0" dirty="0">
                <a:solidFill>
                  <a:srgbClr val="000000"/>
                </a:solidFill>
                <a:effectLst/>
                <a:latin typeface="Calibri" panose="020F0502020204030204" pitchFamily="34" charset="0"/>
              </a:rPr>
              <a:t> del contratto. Inoltre l’imprevedibilità presuppone l’assenza di colpa in capo alla S.A. </a:t>
            </a:r>
          </a:p>
        </p:txBody>
      </p:sp>
    </p:spTree>
    <p:extLst>
      <p:ext uri="{BB962C8B-B14F-4D97-AF65-F5344CB8AC3E}">
        <p14:creationId xmlns:p14="http://schemas.microsoft.com/office/powerpoint/2010/main" val="3993503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l"/>
            <a:endParaRPr lang="it-IT" b="0" i="0" dirty="0">
              <a:solidFill>
                <a:srgbClr val="5B5B5B"/>
              </a:solidFill>
              <a:effectLst/>
              <a:latin typeface="Montserrat" panose="00000500000000000000" pitchFamily="2" charset="0"/>
            </a:endParaRPr>
          </a:p>
        </p:txBody>
      </p:sp>
    </p:spTree>
    <p:extLst>
      <p:ext uri="{BB962C8B-B14F-4D97-AF65-F5344CB8AC3E}">
        <p14:creationId xmlns:p14="http://schemas.microsoft.com/office/powerpoint/2010/main" val="7064742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a:solidFill>
                  <a:srgbClr val="000000"/>
                </a:solidFill>
                <a:effectLst/>
                <a:latin typeface="Calibri" panose="020F0502020204030204" pitchFamily="34" charset="0"/>
              </a:rPr>
              <a:t>IV Ipotesi: </a:t>
            </a:r>
            <a:r>
              <a:rPr lang="it-IT" b="0" i="0" u="none" baseline="0" dirty="0">
                <a:solidFill>
                  <a:srgbClr val="000000"/>
                </a:solidFill>
                <a:effectLst/>
                <a:latin typeface="Calibri" panose="020F0502020204030204" pitchFamily="34" charset="0"/>
              </a:rPr>
              <a:t>tali modifiche sono ammissibili quando vi sono: a) clausole di revisione inequivocabili nei documenti di gara originari; b) una successione all’aggiudicatario originario a causa di morte o a seguito di ristrutturazioni societarie di altro operatore economico che soddisfi i criteri di selezione inizialmente stabiliti (anche se non sussiste l’obbligo del c.d. scorrimento della graduatoria); c) assunzione da parte dell’amministrazione degli obblighi del contraente principale nei confronti dei suoi subappaltatori (ovvero una modifica che porti alla ribalta i subappaltatori). </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none"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a:solidFill>
                  <a:srgbClr val="000000"/>
                </a:solidFill>
                <a:effectLst/>
                <a:latin typeface="Calibri" panose="020F0502020204030204" pitchFamily="34" charset="0"/>
              </a:rPr>
              <a:t>V Ipotesi:</a:t>
            </a:r>
            <a:r>
              <a:rPr lang="it-IT" b="0" i="0" u="none" baseline="0" dirty="0">
                <a:solidFill>
                  <a:srgbClr val="000000"/>
                </a:solidFill>
                <a:effectLst/>
                <a:latin typeface="Calibri" panose="020F0502020204030204" pitchFamily="34" charset="0"/>
              </a:rPr>
              <a:t> tale modifica è ammessa sempre che la stessa non alteri né la natura complessiva del contratto né l’operazione economica allo stesso sottesa. Si badi che la norma fa riferimento al valore della modifica e non al valore del contratto.</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err="1">
                <a:solidFill>
                  <a:srgbClr val="000000"/>
                </a:solidFill>
                <a:effectLst/>
                <a:latin typeface="Calibri" panose="020F0502020204030204" pitchFamily="34" charset="0"/>
              </a:rPr>
              <a:t>VI</a:t>
            </a:r>
            <a:r>
              <a:rPr lang="it-IT" b="1" i="0" u="none" baseline="0" dirty="0">
                <a:solidFill>
                  <a:srgbClr val="000000"/>
                </a:solidFill>
                <a:effectLst/>
                <a:latin typeface="Calibri" panose="020F0502020204030204" pitchFamily="34" charset="0"/>
              </a:rPr>
              <a:t> Ipotesi: </a:t>
            </a:r>
            <a:r>
              <a:rPr lang="it-IT" b="0" i="0" u="none" baseline="0" dirty="0">
                <a:solidFill>
                  <a:srgbClr val="000000"/>
                </a:solidFill>
                <a:effectLst/>
                <a:latin typeface="Calibri" panose="020F0502020204030204" pitchFamily="34" charset="0"/>
              </a:rPr>
              <a:t>l’art. 120 al comma 7 chiarisce che non sono considerate sostanziali le modifiche al progetto volte: a garantire risparmi di spesa; a realizzare soluzioni equivalenti o migliorative in termini economici, tecnici e di tempi.</a:t>
            </a:r>
            <a:endParaRPr lang="it-IT" b="0" i="0" u="sng"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sng"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3934459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9198108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8494734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483251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Nella ipotesi in cui la richiesta superi il quinto d’obbligo, l’appaltatore potrà richiedere una rinegoziazione del contratto e, in caso di esito negativo, richiedere giudizialmente la risoluzione dello stesso (cfr. Comunicato del Presidente </a:t>
            </a:r>
            <a:r>
              <a:rPr lang="it-IT" b="0" i="0" u="none" baseline="0" dirty="0" err="1">
                <a:solidFill>
                  <a:srgbClr val="000000"/>
                </a:solidFill>
                <a:effectLst/>
                <a:latin typeface="Calibri" panose="020F0502020204030204" pitchFamily="34" charset="0"/>
              </a:rPr>
              <a:t>dell’Anac</a:t>
            </a:r>
            <a:r>
              <a:rPr lang="it-IT" b="0" i="0" u="none" baseline="0" dirty="0">
                <a:solidFill>
                  <a:srgbClr val="000000"/>
                </a:solidFill>
                <a:effectLst/>
                <a:latin typeface="Calibri" panose="020F0502020204030204" pitchFamily="34" charset="0"/>
              </a:rPr>
              <a:t> del 23 marzo 2021).</a:t>
            </a:r>
          </a:p>
        </p:txBody>
      </p:sp>
    </p:spTree>
    <p:extLst>
      <p:ext uri="{BB962C8B-B14F-4D97-AF65-F5344CB8AC3E}">
        <p14:creationId xmlns:p14="http://schemas.microsoft.com/office/powerpoint/2010/main" val="16622854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8967311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5B5B5B"/>
              </a:solidFill>
              <a:effectLst/>
              <a:latin typeface="Montserrat" panose="00000500000000000000" pitchFamily="2" charset="0"/>
            </a:endParaRPr>
          </a:p>
        </p:txBody>
      </p:sp>
    </p:spTree>
    <p:extLst>
      <p:ext uri="{BB962C8B-B14F-4D97-AF65-F5344CB8AC3E}">
        <p14:creationId xmlns:p14="http://schemas.microsoft.com/office/powerpoint/2010/main" val="3746157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1379897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a:solidFill>
                  <a:srgbClr val="000000"/>
                </a:solidFill>
                <a:effectLst/>
                <a:latin typeface="Calibri" panose="020F0502020204030204" pitchFamily="34" charset="0"/>
              </a:rPr>
              <a:t>Cfr. Delibera </a:t>
            </a:r>
            <a:r>
              <a:rPr lang="it-IT" b="1" i="0" u="none" baseline="0" dirty="0" err="1">
                <a:solidFill>
                  <a:srgbClr val="000000"/>
                </a:solidFill>
                <a:effectLst/>
                <a:latin typeface="Calibri" panose="020F0502020204030204" pitchFamily="34" charset="0"/>
              </a:rPr>
              <a:t>Anac</a:t>
            </a:r>
            <a:r>
              <a:rPr lang="it-IT" b="1" i="0" u="none" baseline="0" dirty="0">
                <a:solidFill>
                  <a:srgbClr val="000000"/>
                </a:solidFill>
                <a:effectLst/>
                <a:latin typeface="Calibri" panose="020F0502020204030204" pitchFamily="34" charset="0"/>
              </a:rPr>
              <a:t> del 11 maggio 2022 n. 227 (allegato)</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5903638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Si precisa che la proroga di cui all’art. 121 è diversa da quella prevista dall’art. 120. </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Quest’ultima, infatti, stabilisce la diversa durata dei contratti in corso di esecuzione ma solo se è prevista nel bando.</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Ne deriva che la proroga ex art. 120 è solo quella che serve per espletare nuove procedure di gara e se prevista negli atti di gara.</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Viceversa, la proroga ex art. 121 è dovuta all’appaltatore al solo scopo di consentirgli di ultimare i lavori nel tempo contrattuale e quindi senza andare incontro a penali.</a:t>
            </a:r>
          </a:p>
        </p:txBody>
      </p:sp>
    </p:spTree>
    <p:extLst>
      <p:ext uri="{BB962C8B-B14F-4D97-AF65-F5344CB8AC3E}">
        <p14:creationId xmlns:p14="http://schemas.microsoft.com/office/powerpoint/2010/main" val="3993503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sng"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sng"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977872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1" i="0" u="sng"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5950306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Ci si è domandati se la risoluzione sia espressione di un potere contrattuale o di un potere autoritativo della P.a. </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Al riguardo sembra oramai assodato che gli atti con i quali l’amministrazione esercita la facoltà di risoluzione non abbia natura provvedimentale trattandosi di vicenda privatistica così come il recesso disciplinato dall’art. 123 (Cass. S.U. 25046/2021).</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Tale impostazione è stata confermata di recente (cfr. Tar Lazio, Roma, Sez. III n. 492/2023), laddove è stata stabilita la giurisdizione del </a:t>
            </a:r>
            <a:r>
              <a:rPr lang="it-IT" b="0" i="0" u="none" baseline="0" dirty="0" err="1">
                <a:solidFill>
                  <a:srgbClr val="000000"/>
                </a:solidFill>
                <a:effectLst/>
                <a:latin typeface="Calibri" panose="020F0502020204030204" pitchFamily="34" charset="0"/>
              </a:rPr>
              <a:t>G.O.</a:t>
            </a:r>
            <a:r>
              <a:rPr lang="it-IT" b="0" i="0" u="none" baseline="0" dirty="0">
                <a:solidFill>
                  <a:srgbClr val="000000"/>
                </a:solidFill>
                <a:effectLst/>
                <a:latin typeface="Calibri" panose="020F0502020204030204" pitchFamily="34" charset="0"/>
              </a:rPr>
              <a:t> quando l’Amministrazione aziona ex art. 1456 una clausola risolutiva espressa in quanto, in tal caso non vi è </a:t>
            </a:r>
            <a:r>
              <a:rPr lang="it-IT" b="0" i="0" u="none" baseline="0" dirty="0" err="1">
                <a:solidFill>
                  <a:srgbClr val="000000"/>
                </a:solidFill>
                <a:effectLst/>
                <a:latin typeface="Calibri" panose="020F0502020204030204" pitchFamily="34" charset="0"/>
              </a:rPr>
              <a:t>spendita</a:t>
            </a:r>
            <a:r>
              <a:rPr lang="it-IT" b="0" i="0" u="none" baseline="0" dirty="0">
                <a:solidFill>
                  <a:srgbClr val="000000"/>
                </a:solidFill>
                <a:effectLst/>
                <a:latin typeface="Calibri" panose="020F0502020204030204" pitchFamily="34" charset="0"/>
              </a:rPr>
              <a:t> di potere pubblico ma esercizio di un diritto potestativo afferente la capacità dell’ente di agire iure </a:t>
            </a:r>
            <a:r>
              <a:rPr lang="it-IT" b="0" i="0" u="none" baseline="0" dirty="0" err="1">
                <a:solidFill>
                  <a:srgbClr val="000000"/>
                </a:solidFill>
                <a:effectLst/>
                <a:latin typeface="Calibri" panose="020F0502020204030204" pitchFamily="34" charset="0"/>
              </a:rPr>
              <a:t>privatorum</a:t>
            </a:r>
            <a:r>
              <a:rPr lang="it-IT" b="0" i="0" u="none" baseline="0" dirty="0">
                <a:solidFill>
                  <a:srgbClr val="000000"/>
                </a:solidFill>
                <a:effectLst/>
                <a:latin typeface="Calibri" panose="020F0502020204030204" pitchFamily="34" charset="0"/>
              </a:rPr>
              <a:t>.</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1" i="0" u="none" baseline="0" dirty="0">
                <a:solidFill>
                  <a:srgbClr val="000000"/>
                </a:solidFill>
                <a:effectLst/>
                <a:latin typeface="Calibri" panose="020F0502020204030204" pitchFamily="34" charset="0"/>
              </a:rPr>
              <a:t>Merita inoltre di essere segnalata il più recente orientamento di Cass. S.U. n. 111/2023, il quale ha radicato la giurisdizione del </a:t>
            </a:r>
            <a:r>
              <a:rPr lang="it-IT" b="1" i="0" u="none" baseline="0" dirty="0" err="1">
                <a:solidFill>
                  <a:srgbClr val="000000"/>
                </a:solidFill>
                <a:effectLst/>
                <a:latin typeface="Calibri" panose="020F0502020204030204" pitchFamily="34" charset="0"/>
              </a:rPr>
              <a:t>G.O.</a:t>
            </a:r>
            <a:r>
              <a:rPr lang="it-IT" b="1" i="0" u="none" baseline="0" dirty="0">
                <a:solidFill>
                  <a:srgbClr val="000000"/>
                </a:solidFill>
                <a:effectLst/>
                <a:latin typeface="Calibri" panose="020F0502020204030204" pitchFamily="34" charset="0"/>
              </a:rPr>
              <a:t> anche prima della sottoscrizione del contratto, allorquando il provvedimento di decadenza dell’aggiudicazione non è riconducibile all’esercizio di un potere </a:t>
            </a:r>
            <a:r>
              <a:rPr lang="it-IT" b="1" i="0" u="none" baseline="0" dirty="0" err="1">
                <a:solidFill>
                  <a:srgbClr val="000000"/>
                </a:solidFill>
                <a:effectLst/>
                <a:latin typeface="Calibri" panose="020F0502020204030204" pitchFamily="34" charset="0"/>
              </a:rPr>
              <a:t>autoritativo</a:t>
            </a:r>
            <a:r>
              <a:rPr lang="it-IT" b="1" i="0" u="none" baseline="0" dirty="0">
                <a:solidFill>
                  <a:srgbClr val="000000"/>
                </a:solidFill>
                <a:effectLst/>
                <a:latin typeface="Calibri" panose="020F0502020204030204" pitchFamily="34" charset="0"/>
              </a:rPr>
              <a:t> in quanto è espressione di un sostanziale recesso dalle trattative dirette alla stipula del contratto e dunque di un potere di natura privatistica come tale da apprezzare alla stregua dell’art. 1337 c.c. </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La novella recepisce il consolidato orientamento giurisprudenziale che riconosce natura propriamente privatistica al recesso espressione di un potere di autotutela amministrativa nell’esecuzione del contratto.</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Nondimeno l’atto di recesso non deve osservare le modalità procedimentali dell’atto amministrativo proprio perché si tratta di un atto negoziale non </a:t>
            </a:r>
            <a:r>
              <a:rPr lang="it-IT" b="0" i="0" u="none" baseline="0" dirty="0" err="1">
                <a:solidFill>
                  <a:srgbClr val="000000"/>
                </a:solidFill>
                <a:effectLst/>
                <a:latin typeface="Calibri" panose="020F0502020204030204" pitchFamily="34" charset="0"/>
              </a:rPr>
              <a:t>autoritativo</a:t>
            </a:r>
            <a:r>
              <a:rPr lang="it-IT" b="0" i="0" u="none" baseline="0" dirty="0">
                <a:solidFill>
                  <a:srgbClr val="000000"/>
                </a:solidFill>
                <a:effectLst/>
                <a:latin typeface="Calibri" panose="020F0502020204030204" pitchFamily="34" charset="0"/>
              </a:rPr>
              <a:t> iure </a:t>
            </a:r>
            <a:r>
              <a:rPr lang="it-IT" b="0" i="0" u="none" baseline="0" dirty="0" err="1">
                <a:solidFill>
                  <a:srgbClr val="000000"/>
                </a:solidFill>
                <a:effectLst/>
                <a:latin typeface="Calibri" panose="020F0502020204030204" pitchFamily="34" charset="0"/>
              </a:rPr>
              <a:t>privatorum</a:t>
            </a:r>
            <a:r>
              <a:rPr lang="it-IT" b="0" i="0" u="none" baseline="0" dirty="0">
                <a:solidFill>
                  <a:srgbClr val="000000"/>
                </a:solidFill>
                <a:effectLst/>
                <a:latin typeface="Calibri" panose="020F0502020204030204" pitchFamily="34" charset="0"/>
              </a:rPr>
              <a:t>.</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8734291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b="0" i="0" u="none" baseline="0" dirty="0">
                <a:solidFill>
                  <a:srgbClr val="000000"/>
                </a:solidFill>
                <a:effectLst/>
                <a:latin typeface="Calibri" panose="020F0502020204030204" pitchFamily="34" charset="0"/>
              </a:rPr>
              <a:t>Tale opzione ermeneutica sembra coerente con l’impianto normativo che riconosce un mero indennizzo, ovvero pari al solo danno emergente in caso di revoca laddove, in caso di recesso, l’indennizzo è pari al pagamento dei lavori eseguiti e del valore dei materiali utilizzati oltre al decimo dell’importo delle opere servizi e forniture non eseguiti ricomprendente anche il lucro cessante.</a:t>
            </a:r>
          </a:p>
        </p:txBody>
      </p:sp>
    </p:spTree>
    <p:extLst>
      <p:ext uri="{BB962C8B-B14F-4D97-AF65-F5344CB8AC3E}">
        <p14:creationId xmlns:p14="http://schemas.microsoft.com/office/powerpoint/2010/main" val="39935035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marR="0" lvl="0" indent="-228600" algn="just" defTabSz="914400" rtl="0" eaLnBrk="1" fontAlgn="auto" latinLnBrk="0" hangingPunct="1">
              <a:lnSpc>
                <a:spcPct val="100000"/>
              </a:lnSpc>
              <a:spcBef>
                <a:spcPts val="0"/>
              </a:spcBef>
              <a:spcAft>
                <a:spcPts val="0"/>
              </a:spcAft>
              <a:buClrTx/>
              <a:buSzTx/>
              <a:buFont typeface="Arial" pitchFamily="34" charset="0"/>
              <a:buAutoNum type="alphaLcParenR"/>
              <a:tabLst/>
              <a:defRPr/>
            </a:pPr>
            <a:r>
              <a:rPr lang="it-IT" b="0" i="0" u="none" baseline="0" dirty="0">
                <a:solidFill>
                  <a:srgbClr val="000000"/>
                </a:solidFill>
                <a:effectLst/>
                <a:latin typeface="Calibri" panose="020F0502020204030204" pitchFamily="34" charset="0"/>
              </a:rPr>
              <a:t>Come già evidenziato precedentemente in caso di risoluzione del contratto l’appaltatore sarà chiamato a rispondere automaticamente dei maggiori costi dell’appalto riaffidato a condizioni più onerose per la stazione appaltante rinegoziate con il subentrante</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AutoNum type="alphaLcParenR"/>
              <a:tabLst/>
              <a:defRPr/>
            </a:pPr>
            <a:r>
              <a:rPr lang="it-IT" b="0" i="0" u="none" baseline="0" dirty="0">
                <a:solidFill>
                  <a:srgbClr val="000000"/>
                </a:solidFill>
                <a:effectLst/>
                <a:latin typeface="Calibri" panose="020F0502020204030204" pitchFamily="34" charset="0"/>
              </a:rPr>
              <a:t>La </a:t>
            </a:r>
            <a:r>
              <a:rPr lang="it-IT" b="0" i="0" u="none" baseline="0" dirty="0" err="1">
                <a:solidFill>
                  <a:srgbClr val="000000"/>
                </a:solidFill>
                <a:effectLst/>
                <a:latin typeface="Calibri" panose="020F0502020204030204" pitchFamily="34" charset="0"/>
              </a:rPr>
              <a:t>ratio</a:t>
            </a:r>
            <a:r>
              <a:rPr lang="it-IT" b="0" i="0" u="none" baseline="0" dirty="0">
                <a:solidFill>
                  <a:srgbClr val="000000"/>
                </a:solidFill>
                <a:effectLst/>
                <a:latin typeface="Calibri" panose="020F0502020204030204" pitchFamily="34" charset="0"/>
              </a:rPr>
              <a:t> di tale facoltà risiede nella circostanza per cui la partecipazione e l’aggiudicazione sono avvenute legittimamente quando l’imprenditore era ancora in </a:t>
            </a:r>
            <a:r>
              <a:rPr lang="it-IT" b="0" i="0" u="none" baseline="0" dirty="0" err="1">
                <a:solidFill>
                  <a:srgbClr val="000000"/>
                </a:solidFill>
                <a:effectLst/>
                <a:latin typeface="Calibri" panose="020F0502020204030204" pitchFamily="34" charset="0"/>
              </a:rPr>
              <a:t>bonis</a:t>
            </a:r>
            <a:r>
              <a:rPr lang="it-IT" b="0" i="0" u="none" baseline="0" dirty="0">
                <a:solidFill>
                  <a:srgbClr val="000000"/>
                </a:solidFill>
                <a:effectLst/>
                <a:latin typeface="Calibri" panose="020F0502020204030204" pitchFamily="34" charset="0"/>
              </a:rPr>
              <a:t> mancando soltanto l’aspetto formale della stipulazione ferma la sostenibilità da parte della società fallita all’esecuzione del contratto: di qui la previa autorizzazione del Giudice delegato</a:t>
            </a:r>
          </a:p>
        </p:txBody>
      </p:sp>
    </p:spTree>
    <p:extLst>
      <p:ext uri="{BB962C8B-B14F-4D97-AF65-F5344CB8AC3E}">
        <p14:creationId xmlns:p14="http://schemas.microsoft.com/office/powerpoint/2010/main" val="39935035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marR="0" lvl="0" indent="-228600" algn="just" defTabSz="914400" rtl="0" eaLnBrk="1" fontAlgn="auto" latinLnBrk="0" hangingPunct="1">
              <a:lnSpc>
                <a:spcPct val="100000"/>
              </a:lnSpc>
              <a:spcBef>
                <a:spcPts val="0"/>
              </a:spcBef>
              <a:spcAft>
                <a:spcPts val="0"/>
              </a:spcAft>
              <a:buClrTx/>
              <a:buSzTx/>
              <a:buFont typeface="Arial" pitchFamily="34" charset="0"/>
              <a:buAutoNum type="alphaLcParenR"/>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002322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marR="0" lvl="0" indent="-228600" algn="just" defTabSz="914400" rtl="0" eaLnBrk="1" fontAlgn="auto" latinLnBrk="0" hangingPunct="1">
              <a:lnSpc>
                <a:spcPct val="100000"/>
              </a:lnSpc>
              <a:spcBef>
                <a:spcPts val="0"/>
              </a:spcBef>
              <a:spcAft>
                <a:spcPts val="0"/>
              </a:spcAft>
              <a:buClrTx/>
              <a:buSzTx/>
              <a:buFont typeface="Arial" pitchFamily="34" charset="0"/>
              <a:buAutoNum type="alphaLcParenR"/>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28600" marR="0" lvl="0" indent="-228600" algn="just" defTabSz="914400" rtl="0" eaLnBrk="1" fontAlgn="auto" latinLnBrk="0" hangingPunct="1">
              <a:lnSpc>
                <a:spcPct val="100000"/>
              </a:lnSpc>
              <a:spcBef>
                <a:spcPts val="0"/>
              </a:spcBef>
              <a:spcAft>
                <a:spcPts val="0"/>
              </a:spcAft>
              <a:buClrTx/>
              <a:buSzTx/>
              <a:buFont typeface="Arial" pitchFamily="34" charset="0"/>
              <a:buAutoNum type="alphaLcParenR"/>
              <a:tabLst/>
              <a:defRPr/>
            </a:pPr>
            <a:endParaRPr lang="it-IT" b="0" i="0" u="none" baseline="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9935035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1" i="0" u="sng" dirty="0"/>
              <a:t>NB</a:t>
            </a:r>
            <a:r>
              <a:rPr lang="it-IT" sz="1200" b="0" i="0" u="none" dirty="0"/>
              <a:t>: Come</a:t>
            </a:r>
            <a:r>
              <a:rPr lang="it-IT" sz="1200" b="0" i="0" u="none" baseline="0" dirty="0"/>
              <a:t> emerge dalla relazione illustrativa al codice, la decisione della norma di inserire le ipotesi </a:t>
            </a:r>
            <a:r>
              <a:rPr lang="it-IT" sz="1200" b="0" i="0" u="none" baseline="0" dirty="0" err="1"/>
              <a:t>decadenziale</a:t>
            </a:r>
            <a:r>
              <a:rPr lang="it-IT" sz="1200" b="0" i="0" u="none" baseline="0" dirty="0"/>
              <a:t> del diritto a contenuto patrimoniale dell’esecutore come conseguenza della mancata iscrizione e/o esplicitazione delle riserve </a:t>
            </a:r>
            <a:r>
              <a:rPr lang="it-IT" sz="1200" b="1" i="0" u="sng" baseline="0" dirty="0"/>
              <a:t>ne ha imposto l’inserimento nella normativa primaria demandando all’All. II.14 solo la disciplina relativa alle modalità ed ai termini per la loro iscrizione</a:t>
            </a:r>
            <a:r>
              <a:rPr lang="it-IT" sz="1200" b="0" i="0" u="none" baseline="0" dirty="0"/>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0" i="0" u="none" baseline="0" dirty="0"/>
              <a:t>Tale scelta di c.d. tecnica legislativa si pone in controtendenza rispetto alle disposizioni previgenti le quali:</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0" i="0" u="none" baseline="0" dirty="0"/>
              <a:t>a) rimettevano tale disciplina agli atti di gara e/o ai singoli contratti;</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b="0" i="0" u="none" baseline="0" dirty="0"/>
              <a:t>b) Non distingueva – come oggi fatto dal legislatore – tra iscrizione ed esplicitazione delle domande.</a:t>
            </a:r>
            <a:r>
              <a:rPr lang="it-IT" sz="1200" b="1" i="0" u="sng" dirty="0"/>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200" b="1" i="0" u="sng" dirty="0"/>
          </a:p>
          <a:p>
            <a:r>
              <a:rPr lang="it-IT" sz="1200" b="1" i="0" kern="1200" dirty="0">
                <a:solidFill>
                  <a:schemeClr val="tx1"/>
                </a:solidFill>
                <a:latin typeface="+mn-lt"/>
                <a:ea typeface="+mn-ea"/>
                <a:cs typeface="+mn-cs"/>
              </a:rPr>
              <a:t>Art. 25. (Piattaforme di approvvigionamento digitale)</a:t>
            </a:r>
            <a:endParaRPr lang="it-IT" sz="1200" b="0" i="0" kern="1200" dirty="0">
              <a:solidFill>
                <a:schemeClr val="tx1"/>
              </a:solidFill>
              <a:latin typeface="+mn-lt"/>
              <a:ea typeface="+mn-ea"/>
              <a:cs typeface="+mn-cs"/>
            </a:endParaRPr>
          </a:p>
          <a:p>
            <a:pPr algn="just"/>
            <a:r>
              <a:rPr lang="it-IT" sz="1200" b="0" i="0" kern="1200" dirty="0">
                <a:solidFill>
                  <a:schemeClr val="tx1"/>
                </a:solidFill>
                <a:latin typeface="+mn-lt"/>
                <a:ea typeface="+mn-ea"/>
                <a:cs typeface="+mn-cs"/>
              </a:rPr>
              <a:t>1. Le piattaforme di approvvigionamento digitale sono costituite dall’insieme dei servizi e dei sistemi informatici, interconnessi e interoperanti, utilizzati dalle stazioni appaltanti e dagli enti concedenti per svolgere una o più attività di cui all’</a:t>
            </a:r>
            <a:r>
              <a:rPr lang="it-IT" sz="1200" b="0" i="0" kern="1200" dirty="0">
                <a:solidFill>
                  <a:schemeClr val="tx1"/>
                </a:solidFill>
                <a:latin typeface="+mn-lt"/>
                <a:ea typeface="+mn-ea"/>
                <a:cs typeface="+mn-cs"/>
                <a:hlinkClick r:id="rId3"/>
              </a:rPr>
              <a:t>articolo 21, comma 1</a:t>
            </a:r>
            <a:r>
              <a:rPr lang="it-IT" sz="1200" b="0" i="0" kern="1200" dirty="0">
                <a:solidFill>
                  <a:schemeClr val="tx1"/>
                </a:solidFill>
                <a:latin typeface="+mn-lt"/>
                <a:ea typeface="+mn-ea"/>
                <a:cs typeface="+mn-cs"/>
              </a:rPr>
              <a:t>, e per assicurare la piena digitalizzazione dell’intero ciclo di vita dei contratti pubblici. A tal fine, le piattaforme di approvvigionamento digitale interagiscono con i servizi della Banca dati nazionale dei contratti pubblici di cui all’articolo 23 nonché con i servizi della piattaforma digitale nazionale dati di cui all’</a:t>
            </a:r>
            <a:r>
              <a:rPr lang="it-IT" sz="1200" b="0" i="0" kern="1200" dirty="0">
                <a:solidFill>
                  <a:schemeClr val="tx1"/>
                </a:solidFill>
                <a:latin typeface="+mn-lt"/>
                <a:ea typeface="+mn-ea"/>
                <a:cs typeface="+mn-cs"/>
                <a:hlinkClick r:id="rId4"/>
              </a:rPr>
              <a:t>articolo 50-ter del codice dell'amministrazione digitale, di cui al decreto legislativo 7 marzo 2005, n. 82</a:t>
            </a:r>
            <a:r>
              <a:rPr lang="it-IT" sz="1200" b="0" i="0" kern="1200" dirty="0">
                <a:solidFill>
                  <a:schemeClr val="tx1"/>
                </a:solidFill>
                <a:latin typeface="+mn-lt"/>
                <a:ea typeface="+mn-ea"/>
                <a:cs typeface="+mn-cs"/>
              </a:rPr>
              <a:t>.</a:t>
            </a:r>
          </a:p>
          <a:p>
            <a:pPr algn="just"/>
            <a:r>
              <a:rPr lang="it-IT" sz="1200" b="0" i="0" kern="1200" dirty="0">
                <a:solidFill>
                  <a:schemeClr val="tx1"/>
                </a:solidFill>
                <a:latin typeface="+mn-lt"/>
                <a:ea typeface="+mn-ea"/>
                <a:cs typeface="+mn-cs"/>
              </a:rPr>
              <a:t>2. Le stazioni appaltanti e gli enti concedenti utilizzano le piattaforme di approvvigionamento digitale per svolgere le procedure di affidamento e di esecuzione dei contratti pubblici, secondo le regole tecniche di cui all’</a:t>
            </a:r>
            <a:r>
              <a:rPr lang="it-IT" sz="1200" b="0" i="0" kern="1200" dirty="0">
                <a:solidFill>
                  <a:schemeClr val="tx1"/>
                </a:solidFill>
                <a:latin typeface="+mn-lt"/>
                <a:ea typeface="+mn-ea"/>
                <a:cs typeface="+mn-cs"/>
                <a:hlinkClick r:id="rId3"/>
              </a:rPr>
              <a:t>articolo 26</a:t>
            </a:r>
            <a:r>
              <a:rPr lang="it-IT" sz="1200" b="0" i="0" kern="1200" dirty="0">
                <a:solidFill>
                  <a:schemeClr val="tx1"/>
                </a:solidFill>
                <a:latin typeface="+mn-lt"/>
                <a:ea typeface="+mn-ea"/>
                <a:cs typeface="+mn-cs"/>
              </a:rPr>
              <a:t>. Le piattaforme di approvvigionamento digitale non possono alterare la parità di accesso degli operatori, né impedire o limitare la partecipazione alla procedura di gara degli stessi ovvero distorcere la concorrenza, né modificare l'oggetto dell'appalto, come definito dai documenti di gara. Le stazioni appaltanti e gli enti concedenti assicurano la partecipazione alla gara anche in caso di comprovato malfunzionamento, pur se temporaneo, delle piattaforme, anche eventualmente disponendo la sospensione del termine per la ricezione delle offerte per il periodo di tempo necessario a ripristinare il normale funzionamento e la proroga dello stesso per una durata proporzionale alla gravità del malfunzionamento.</a:t>
            </a:r>
          </a:p>
          <a:p>
            <a:pPr algn="just"/>
            <a:r>
              <a:rPr lang="it-IT" sz="1200" b="0" i="0" kern="1200" dirty="0">
                <a:solidFill>
                  <a:schemeClr val="tx1"/>
                </a:solidFill>
                <a:latin typeface="+mn-lt"/>
                <a:ea typeface="+mn-ea"/>
                <a:cs typeface="+mn-cs"/>
              </a:rPr>
              <a:t>3. Le stazioni appaltanti e gli enti concedenti non dotati di una propria piattaforma di approvvigionamento digitale si avvalgono delle piattaforme messe a disposizione da altre stazioni appaltanti o enti concedenti, da centrali di committenza o da soggetti aggregatori, da regioni o province autonome, che a loro volta possono ricorrere a un gestore del sistema che garantisce il funzionamento e la sicurezza della piattaforma.</a:t>
            </a:r>
          </a:p>
          <a:p>
            <a:pPr algn="just"/>
            <a:r>
              <a:rPr lang="it-IT" sz="1200" b="0" i="0" kern="1200" dirty="0">
                <a:solidFill>
                  <a:schemeClr val="tx1"/>
                </a:solidFill>
                <a:latin typeface="+mn-lt"/>
                <a:ea typeface="+mn-ea"/>
                <a:cs typeface="+mn-cs"/>
              </a:rPr>
              <a:t>4. È fatto divieto di porre a carico dei concorrenti o dell'aggiudicatario eventuali costi connessi alla gestione delle piattaforme.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200" b="1" i="0" u="sng" dirty="0"/>
          </a:p>
        </p:txBody>
      </p:sp>
    </p:spTree>
    <p:extLst>
      <p:ext uri="{BB962C8B-B14F-4D97-AF65-F5344CB8AC3E}">
        <p14:creationId xmlns:p14="http://schemas.microsoft.com/office/powerpoint/2010/main" val="25052601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sz="1200" b="1" u="sng" kern="1200" dirty="0">
                <a:solidFill>
                  <a:schemeClr val="tx1"/>
                </a:solidFill>
                <a:latin typeface="+mn-lt"/>
                <a:ea typeface="+mn-ea"/>
                <a:cs typeface="+mn-cs"/>
              </a:rPr>
              <a:t>L’art. 210 del d.lgs. 36/23</a:t>
            </a:r>
            <a:r>
              <a:rPr lang="it-IT" sz="1200" kern="1200" dirty="0">
                <a:solidFill>
                  <a:schemeClr val="tx1"/>
                </a:solidFill>
                <a:latin typeface="+mn-lt"/>
                <a:ea typeface="+mn-ea"/>
                <a:cs typeface="+mn-cs"/>
              </a:rPr>
              <a:t>:</a:t>
            </a:r>
          </a:p>
          <a:p>
            <a:pPr algn="just"/>
            <a:r>
              <a:rPr lang="it-IT" sz="1200" b="1" kern="1200" dirty="0">
                <a:solidFill>
                  <a:schemeClr val="tx1"/>
                </a:solidFill>
                <a:latin typeface="+mn-lt"/>
                <a:ea typeface="+mn-ea"/>
                <a:cs typeface="+mn-cs"/>
              </a:rPr>
              <a:t>a)</a:t>
            </a:r>
            <a:r>
              <a:rPr lang="it-IT" sz="1200" kern="1200" baseline="0" dirty="0">
                <a:solidFill>
                  <a:schemeClr val="tx1"/>
                </a:solidFill>
                <a:latin typeface="+mn-lt"/>
                <a:ea typeface="+mn-ea"/>
                <a:cs typeface="+mn-cs"/>
              </a:rPr>
              <a:t> </a:t>
            </a:r>
            <a:r>
              <a:rPr lang="it-IT" sz="1200" kern="1200" dirty="0">
                <a:solidFill>
                  <a:schemeClr val="tx1"/>
                </a:solidFill>
                <a:latin typeface="+mn-lt"/>
                <a:ea typeface="+mn-ea"/>
                <a:cs typeface="+mn-cs"/>
              </a:rPr>
              <a:t>ha confermato che “</a:t>
            </a:r>
            <a:r>
              <a:rPr lang="it-IT" sz="1200" i="1" kern="1200" dirty="0">
                <a:solidFill>
                  <a:schemeClr val="tx1"/>
                </a:solidFill>
                <a:latin typeface="+mn-lt"/>
                <a:ea typeface="+mn-ea"/>
                <a:cs typeface="+mn-cs"/>
              </a:rPr>
              <a:t>non sono oggetto di riserva gli aspetti progettuali che siano stati oggetto di verifica</a:t>
            </a:r>
            <a:r>
              <a:rPr lang="it-IT" sz="1200" kern="1200" dirty="0">
                <a:solidFill>
                  <a:schemeClr val="tx1"/>
                </a:solidFill>
                <a:latin typeface="+mn-lt"/>
                <a:ea typeface="+mn-ea"/>
                <a:cs typeface="+mn-cs"/>
              </a:rPr>
              <a:t>”, riproducendo quindi un limite qualitativo alle riserve introdotto nell’ordinamento dalla L.106/11.</a:t>
            </a:r>
          </a:p>
          <a:p>
            <a:r>
              <a:rPr lang="it-IT" sz="1200" b="1" kern="1200" dirty="0">
                <a:solidFill>
                  <a:schemeClr val="tx1"/>
                </a:solidFill>
                <a:latin typeface="+mn-lt"/>
                <a:ea typeface="+mn-ea"/>
                <a:cs typeface="+mn-cs"/>
              </a:rPr>
              <a:t>b) </a:t>
            </a:r>
            <a:r>
              <a:rPr lang="it-IT" sz="1200" kern="1200" dirty="0">
                <a:solidFill>
                  <a:schemeClr val="tx1"/>
                </a:solidFill>
                <a:latin typeface="+mn-lt"/>
                <a:ea typeface="+mn-ea"/>
                <a:cs typeface="+mn-cs"/>
              </a:rPr>
              <a:t>ha eliminato la previsione che consentiva, nel termine di quindici giorni dalla firma con riserva del registro di contabilità, di esplicitare le riserve, indicando con precisione il “</a:t>
            </a:r>
            <a:r>
              <a:rPr lang="it-IT" sz="1200" kern="1200" dirty="0" err="1">
                <a:solidFill>
                  <a:schemeClr val="tx1"/>
                </a:solidFill>
                <a:latin typeface="+mn-lt"/>
                <a:ea typeface="+mn-ea"/>
                <a:cs typeface="+mn-cs"/>
              </a:rPr>
              <a:t>petitum</a:t>
            </a:r>
            <a:r>
              <a:rPr lang="it-IT" sz="1200" kern="1200" dirty="0">
                <a:solidFill>
                  <a:schemeClr val="tx1"/>
                </a:solidFill>
                <a:latin typeface="+mn-lt"/>
                <a:ea typeface="+mn-ea"/>
                <a:cs typeface="+mn-cs"/>
              </a:rPr>
              <a:t>”;</a:t>
            </a:r>
          </a:p>
          <a:p>
            <a:pPr algn="just"/>
            <a:r>
              <a:rPr lang="it-IT" sz="1200" b="1" kern="1200" dirty="0">
                <a:solidFill>
                  <a:schemeClr val="tx1"/>
                </a:solidFill>
                <a:latin typeface="+mn-lt"/>
                <a:ea typeface="+mn-ea"/>
                <a:cs typeface="+mn-cs"/>
              </a:rPr>
              <a:t>c) </a:t>
            </a:r>
            <a:r>
              <a:rPr lang="it-IT" sz="1200" kern="1200" dirty="0">
                <a:solidFill>
                  <a:schemeClr val="tx1"/>
                </a:solidFill>
                <a:latin typeface="+mn-lt"/>
                <a:ea typeface="+mn-ea"/>
                <a:cs typeface="+mn-cs"/>
              </a:rPr>
              <a:t>ha</a:t>
            </a:r>
            <a:r>
              <a:rPr lang="it-IT" sz="1200" kern="1200" baseline="0" dirty="0">
                <a:solidFill>
                  <a:schemeClr val="tx1"/>
                </a:solidFill>
                <a:latin typeface="+mn-lt"/>
                <a:ea typeface="+mn-ea"/>
                <a:cs typeface="+mn-cs"/>
              </a:rPr>
              <a:t> precisato che le riserve devono contenere, a pena di inammissibilità, </a:t>
            </a:r>
            <a:r>
              <a:rPr lang="it-IT" sz="1200" kern="1200" dirty="0">
                <a:solidFill>
                  <a:schemeClr val="tx1"/>
                </a:solidFill>
                <a:latin typeface="+mn-lt"/>
                <a:ea typeface="+mn-ea"/>
                <a:cs typeface="+mn-cs"/>
              </a:rPr>
              <a:t>la precisa quantificazione delle somme richieste (senza possibilità di successive integrazioni o incrementi rispetto all'importo iscritto, salvo che la riserva stessa sia motivata con riferimento a fatti continuativi); l’indicazione degli ordini di servizi, emanati dal direttore dei lavori o dal direttore dell’esecuzione, che abbiano inciso sulle modalità di esecuzione dell’appalto;</a:t>
            </a:r>
            <a:r>
              <a:rPr lang="it-IT" sz="1200" kern="1200" baseline="0" dirty="0">
                <a:solidFill>
                  <a:schemeClr val="tx1"/>
                </a:solidFill>
                <a:latin typeface="+mn-lt"/>
                <a:ea typeface="+mn-ea"/>
                <a:cs typeface="+mn-cs"/>
              </a:rPr>
              <a:t> </a:t>
            </a:r>
            <a:r>
              <a:rPr lang="it-IT" sz="1200" kern="1200" dirty="0">
                <a:solidFill>
                  <a:schemeClr val="tx1"/>
                </a:solidFill>
                <a:latin typeface="+mn-lt"/>
                <a:ea typeface="+mn-ea"/>
                <a:cs typeface="+mn-cs"/>
              </a:rPr>
              <a:t>le contestazioni relative all’esattezza tecnica delle modalità costruttive previste dal capitolato speciale d’appalto o dal progetto esecutivo;</a:t>
            </a:r>
            <a:r>
              <a:rPr lang="it-IT" sz="1200" kern="1200" baseline="0" dirty="0">
                <a:solidFill>
                  <a:schemeClr val="tx1"/>
                </a:solidFill>
                <a:latin typeface="+mn-lt"/>
                <a:ea typeface="+mn-ea"/>
                <a:cs typeface="+mn-cs"/>
              </a:rPr>
              <a:t> </a:t>
            </a:r>
            <a:r>
              <a:rPr lang="it-IT" sz="1200" kern="1200" dirty="0">
                <a:solidFill>
                  <a:schemeClr val="tx1"/>
                </a:solidFill>
                <a:latin typeface="+mn-lt"/>
                <a:ea typeface="+mn-ea"/>
                <a:cs typeface="+mn-cs"/>
              </a:rPr>
              <a:t>le contestazioni relative alla difformità rispetto al contratto delle disposizioni e delle istruzioni relative agli aspetti tecnici ed economici della gestione dell’appalto;</a:t>
            </a:r>
            <a:r>
              <a:rPr lang="it-IT" sz="1200" kern="1200" baseline="0" dirty="0">
                <a:solidFill>
                  <a:schemeClr val="tx1"/>
                </a:solidFill>
                <a:latin typeface="+mn-lt"/>
                <a:ea typeface="+mn-ea"/>
                <a:cs typeface="+mn-cs"/>
              </a:rPr>
              <a:t> </a:t>
            </a:r>
            <a:r>
              <a:rPr lang="it-IT" sz="1200" kern="1200" dirty="0">
                <a:solidFill>
                  <a:schemeClr val="tx1"/>
                </a:solidFill>
                <a:latin typeface="+mn-lt"/>
                <a:ea typeface="+mn-ea"/>
                <a:cs typeface="+mn-cs"/>
              </a:rPr>
              <a:t>le contestazioni relative alle disposizioni e istruzioni del direttore dei lavori o del direttore dell’esecuzione che potrebbero comportare la responsabilità dell’appaltatore o che potrebbero determinare vizi o difformità esecutive dell’appalto.</a:t>
            </a:r>
          </a:p>
          <a:p>
            <a:endParaRPr lang="it-IT" sz="1200" kern="1200" dirty="0">
              <a:solidFill>
                <a:schemeClr val="tx1"/>
              </a:solidFill>
              <a:latin typeface="+mn-lt"/>
              <a:ea typeface="+mn-ea"/>
              <a:cs typeface="+mn-cs"/>
            </a:endParaRPr>
          </a:p>
          <a:p>
            <a:r>
              <a:rPr lang="it-IT" sz="1200" b="1" u="sng" kern="1200" dirty="0">
                <a:solidFill>
                  <a:schemeClr val="tx1"/>
                </a:solidFill>
                <a:latin typeface="+mn-lt"/>
                <a:ea typeface="+mn-ea"/>
                <a:cs typeface="+mn-cs"/>
              </a:rPr>
              <a:t>Quindi in futuro, già all’atto dell’iscrizione, le riserve dovranno essere specifiche e dettagliate a pena di inammissibilità</a:t>
            </a:r>
            <a:r>
              <a:rPr lang="it-IT" sz="1200" kern="1200" dirty="0">
                <a:solidFill>
                  <a:schemeClr val="tx1"/>
                </a:solidFill>
                <a:latin typeface="+mn-lt"/>
                <a:ea typeface="+mn-ea"/>
                <a:cs typeface="+mn-cs"/>
              </a:rPr>
              <a:t>. </a:t>
            </a:r>
          </a:p>
          <a:p>
            <a:r>
              <a:rPr lang="it-IT" sz="1200" kern="1200" dirty="0">
                <a:solidFill>
                  <a:schemeClr val="tx1"/>
                </a:solidFill>
                <a:latin typeface="+mn-lt"/>
                <a:ea typeface="+mn-ea"/>
                <a:cs typeface="+mn-cs"/>
              </a:rPr>
              <a:t>  </a:t>
            </a:r>
          </a:p>
          <a:p>
            <a:pPr algn="just"/>
            <a:r>
              <a:rPr lang="it-IT" sz="1200" b="1" u="sng" kern="1200" dirty="0">
                <a:solidFill>
                  <a:schemeClr val="tx1"/>
                </a:solidFill>
                <a:latin typeface="+mn-lt"/>
                <a:ea typeface="+mn-ea"/>
                <a:cs typeface="+mn-cs"/>
              </a:rPr>
              <a:t>La norma sul punto ha peccato per un eccesso di contenuti. Pare infatti difficile che l’esecutore possa conoscere già in sede di riserva la quantificazione delle somme da richiedere per l’inesattezza tecnica delle modalità costruttive, o per fatti che potrebbero determinare vizi o difformità esecutive dell’appalto. </a:t>
            </a:r>
          </a:p>
          <a:p>
            <a:r>
              <a:rPr lang="it-IT" sz="1200" kern="1200" dirty="0">
                <a:solidFill>
                  <a:schemeClr val="tx1"/>
                </a:solidFill>
                <a:latin typeface="+mn-lt"/>
                <a:ea typeface="+mn-ea"/>
                <a:cs typeface="+mn-cs"/>
              </a:rPr>
              <a:t> </a:t>
            </a:r>
            <a:endParaRPr lang="it-IT" sz="1200" b="1" kern="1200" dirty="0">
              <a:solidFill>
                <a:schemeClr val="tx1"/>
              </a:solidFill>
              <a:latin typeface="+mn-lt"/>
              <a:ea typeface="+mn-ea"/>
              <a:cs typeface="+mn-cs"/>
            </a:endParaRPr>
          </a:p>
          <a:p>
            <a:pPr algn="just"/>
            <a:r>
              <a:rPr lang="it-IT" sz="1200" kern="1200" dirty="0">
                <a:solidFill>
                  <a:schemeClr val="tx1"/>
                </a:solidFill>
                <a:latin typeface="+mn-lt"/>
                <a:ea typeface="+mn-ea"/>
                <a:cs typeface="+mn-cs"/>
              </a:rPr>
              <a:t>Il Codice poi, in via innovativa, ha precisato che non costituiscono riserve:</a:t>
            </a:r>
          </a:p>
          <a:p>
            <a:pPr algn="just"/>
            <a:r>
              <a:rPr lang="it-IT" sz="1200" b="1" kern="1200" dirty="0">
                <a:solidFill>
                  <a:schemeClr val="tx1"/>
                </a:solidFill>
                <a:latin typeface="+mn-lt"/>
                <a:ea typeface="+mn-ea"/>
                <a:cs typeface="+mn-cs"/>
              </a:rPr>
              <a:t>a)</a:t>
            </a:r>
            <a:r>
              <a:rPr lang="it-IT" sz="1200" kern="1200" baseline="0" dirty="0">
                <a:solidFill>
                  <a:schemeClr val="tx1"/>
                </a:solidFill>
                <a:latin typeface="+mn-lt"/>
                <a:ea typeface="+mn-ea"/>
                <a:cs typeface="+mn-cs"/>
              </a:rPr>
              <a:t> </a:t>
            </a:r>
            <a:r>
              <a:rPr lang="it-IT" sz="1200" kern="1200" dirty="0">
                <a:solidFill>
                  <a:schemeClr val="tx1"/>
                </a:solidFill>
                <a:latin typeface="+mn-lt"/>
                <a:ea typeface="+mn-ea"/>
                <a:cs typeface="+mn-cs"/>
              </a:rPr>
              <a:t>le contestazioni e le pretese economiche che siano estranee all’oggetto dell’appalto o al contenuto del registro di contabilità;</a:t>
            </a:r>
          </a:p>
          <a:p>
            <a:pPr algn="just"/>
            <a:r>
              <a:rPr lang="it-IT" sz="1200" b="1" kern="1200" dirty="0">
                <a:solidFill>
                  <a:schemeClr val="tx1"/>
                </a:solidFill>
                <a:latin typeface="+mn-lt"/>
                <a:ea typeface="+mn-ea"/>
                <a:cs typeface="+mn-cs"/>
              </a:rPr>
              <a:t>b)</a:t>
            </a:r>
            <a:r>
              <a:rPr lang="it-IT" sz="1200" kern="1200" baseline="0" dirty="0">
                <a:solidFill>
                  <a:schemeClr val="tx1"/>
                </a:solidFill>
                <a:latin typeface="+mn-lt"/>
                <a:ea typeface="+mn-ea"/>
                <a:cs typeface="+mn-cs"/>
              </a:rPr>
              <a:t> </a:t>
            </a:r>
            <a:r>
              <a:rPr lang="it-IT" sz="1200" kern="1200" dirty="0">
                <a:solidFill>
                  <a:schemeClr val="tx1"/>
                </a:solidFill>
                <a:latin typeface="+mn-lt"/>
                <a:ea typeface="+mn-ea"/>
                <a:cs typeface="+mn-cs"/>
              </a:rPr>
              <a:t>le richieste di rimborso delle imposte corrisposte in esecuzione del contratto di appalto;</a:t>
            </a:r>
          </a:p>
          <a:p>
            <a:pPr algn="just"/>
            <a:r>
              <a:rPr lang="it-IT" sz="1200" b="1" kern="1200" dirty="0">
                <a:solidFill>
                  <a:schemeClr val="tx1"/>
                </a:solidFill>
                <a:latin typeface="+mn-lt"/>
                <a:ea typeface="+mn-ea"/>
                <a:cs typeface="+mn-cs"/>
              </a:rPr>
              <a:t>c)</a:t>
            </a:r>
            <a:r>
              <a:rPr lang="it-IT" sz="1200" kern="1200" dirty="0">
                <a:solidFill>
                  <a:schemeClr val="tx1"/>
                </a:solidFill>
                <a:latin typeface="+mn-lt"/>
                <a:ea typeface="+mn-ea"/>
                <a:cs typeface="+mn-cs"/>
              </a:rPr>
              <a:t> il pagamento degli interessi moratori per ritardo nei pagamenti;</a:t>
            </a:r>
          </a:p>
          <a:p>
            <a:pPr algn="just"/>
            <a:r>
              <a:rPr lang="it-IT" sz="1200" b="1" kern="1200" dirty="0">
                <a:solidFill>
                  <a:schemeClr val="tx1"/>
                </a:solidFill>
                <a:latin typeface="+mn-lt"/>
                <a:ea typeface="+mn-ea"/>
                <a:cs typeface="+mn-cs"/>
              </a:rPr>
              <a:t>d)</a:t>
            </a:r>
            <a:r>
              <a:rPr lang="it-IT" sz="1200" kern="1200" dirty="0">
                <a:solidFill>
                  <a:schemeClr val="tx1"/>
                </a:solidFill>
                <a:latin typeface="+mn-lt"/>
                <a:ea typeface="+mn-ea"/>
                <a:cs typeface="+mn-cs"/>
              </a:rPr>
              <a:t> le contestazioni circa la validità del contratto;</a:t>
            </a:r>
          </a:p>
          <a:p>
            <a:pPr algn="just"/>
            <a:r>
              <a:rPr lang="it-IT" sz="1200" b="1" kern="1200" dirty="0">
                <a:solidFill>
                  <a:schemeClr val="tx1"/>
                </a:solidFill>
                <a:latin typeface="+mn-lt"/>
                <a:ea typeface="+mn-ea"/>
                <a:cs typeface="+mn-cs"/>
              </a:rPr>
              <a:t>e)</a:t>
            </a:r>
            <a:r>
              <a:rPr lang="it-IT" sz="1200" kern="1200" dirty="0">
                <a:solidFill>
                  <a:schemeClr val="tx1"/>
                </a:solidFill>
                <a:latin typeface="+mn-lt"/>
                <a:ea typeface="+mn-ea"/>
                <a:cs typeface="+mn-cs"/>
              </a:rPr>
              <a:t> le domande di risarcimento motivate da comportamenti della stazione appaltante o da circostanza a quest’ultima riferibili;</a:t>
            </a:r>
          </a:p>
          <a:p>
            <a:pPr algn="just"/>
            <a:r>
              <a:rPr lang="it-IT" sz="1200" b="1" kern="1200" dirty="0">
                <a:solidFill>
                  <a:schemeClr val="tx1"/>
                </a:solidFill>
                <a:latin typeface="+mn-lt"/>
                <a:ea typeface="+mn-ea"/>
                <a:cs typeface="+mn-cs"/>
              </a:rPr>
              <a:t>f) </a:t>
            </a:r>
            <a:r>
              <a:rPr lang="it-IT" sz="1200" kern="1200" dirty="0">
                <a:solidFill>
                  <a:schemeClr val="tx1"/>
                </a:solidFill>
                <a:latin typeface="+mn-lt"/>
                <a:ea typeface="+mn-ea"/>
                <a:cs typeface="+mn-cs"/>
              </a:rPr>
              <a:t>il ritardo nell’esecuzione del collaudo motivato da comportamento colposo della stazione appaltante.</a:t>
            </a:r>
          </a:p>
          <a:p>
            <a:pPr algn="just"/>
            <a:r>
              <a:rPr lang="it-IT" sz="1200" b="1" u="sng" strike="noStrike" kern="1200" dirty="0">
                <a:solidFill>
                  <a:schemeClr val="tx1"/>
                </a:solidFill>
                <a:latin typeface="+mn-lt"/>
                <a:ea typeface="+mn-ea"/>
                <a:cs typeface="+mn-cs"/>
              </a:rPr>
              <a:t>Anche qui si sono recepiti gli orientamenti giurisprudenziali affermatisi sulla base delle norme pregresse. Era stato infatti chiaramente evidenziato che la riserva, assolvendo al ruolo di strumento di riequilibrio contrattuale, non è volta ad evidenziare le questioni tese a demolire il contratto o farne valere l’invalidità, nonché ad avanzare pretese ulteriori a quelle contrattuali, quali richieste di risarcimento di danni extracontrattuali per comportamenti illeciti della stazione appaltante</a:t>
            </a:r>
            <a:r>
              <a:rPr lang="it-IT" sz="1200" kern="1200" dirty="0">
                <a:solidFill>
                  <a:schemeClr val="tx1"/>
                </a:solidFill>
                <a:latin typeface="+mn-lt"/>
                <a:ea typeface="+mn-ea"/>
                <a:cs typeface="+mn-cs"/>
              </a:rPr>
              <a:t>.</a:t>
            </a:r>
          </a:p>
          <a:p>
            <a:pPr algn="just"/>
            <a:r>
              <a:rPr lang="it-IT" sz="1200" kern="1200" dirty="0">
                <a:solidFill>
                  <a:schemeClr val="tx1"/>
                </a:solidFill>
                <a:latin typeface="+mn-lt"/>
                <a:ea typeface="+mn-ea"/>
                <a:cs typeface="+mn-cs"/>
              </a:rPr>
              <a:t> </a:t>
            </a:r>
          </a:p>
          <a:p>
            <a:pPr algn="just"/>
            <a:r>
              <a:rPr lang="it-IT" sz="1200" b="1" kern="1200" dirty="0">
                <a:solidFill>
                  <a:schemeClr val="tx1"/>
                </a:solidFill>
                <a:latin typeface="+mn-lt"/>
                <a:ea typeface="+mn-ea"/>
                <a:cs typeface="+mn-cs"/>
              </a:rPr>
              <a:t>Tali aspetti sono quindi sempre contestabili alla stazione appaltante senza necessità di iscrivere apposita riserva</a:t>
            </a:r>
            <a:r>
              <a:rPr lang="it-IT" sz="1200" kern="1200" dirty="0">
                <a:solidFill>
                  <a:schemeClr val="tx1"/>
                </a:solidFill>
                <a:latin typeface="+mn-lt"/>
                <a:ea typeface="+mn-ea"/>
                <a:cs typeface="+mn-cs"/>
              </a:rPr>
              <a:t>.</a:t>
            </a:r>
          </a:p>
          <a:p>
            <a:pPr algn="just"/>
            <a:r>
              <a:rPr lang="it-IT" sz="1200" kern="1200" dirty="0">
                <a:solidFill>
                  <a:schemeClr val="tx1"/>
                </a:solidFill>
                <a:latin typeface="+mn-lt"/>
                <a:ea typeface="+mn-ea"/>
                <a:cs typeface="+mn-cs"/>
              </a:rPr>
              <a:t> </a:t>
            </a:r>
          </a:p>
          <a:p>
            <a:pPr algn="just"/>
            <a:r>
              <a:rPr lang="it-IT" sz="1200" kern="1200" dirty="0">
                <a:solidFill>
                  <a:schemeClr val="tx1"/>
                </a:solidFill>
                <a:latin typeface="+mn-lt"/>
                <a:ea typeface="+mn-ea"/>
                <a:cs typeface="+mn-cs"/>
              </a:rPr>
              <a:t>Ad ogni modo, la lettera e) sopracitata sembra fare riferimento non solo a domande di risarcimento danni extracontrattuali, ma anche a casi finora ritenuti necessariamente oggetto della c.d. riserva risarcitoria.</a:t>
            </a:r>
          </a:p>
          <a:p>
            <a:pPr algn="just"/>
            <a:r>
              <a:rPr lang="it-IT" sz="1200" kern="1200" dirty="0">
                <a:solidFill>
                  <a:schemeClr val="tx1"/>
                </a:solidFill>
                <a:latin typeface="+mn-lt"/>
                <a:ea typeface="+mn-ea"/>
                <a:cs typeface="+mn-cs"/>
              </a:rPr>
              <a:t> </a:t>
            </a:r>
          </a:p>
          <a:p>
            <a:pPr algn="just"/>
            <a:r>
              <a:rPr lang="it-IT" sz="1200" kern="1200" dirty="0">
                <a:solidFill>
                  <a:schemeClr val="tx1"/>
                </a:solidFill>
                <a:latin typeface="+mn-lt"/>
                <a:ea typeface="+mn-ea"/>
                <a:cs typeface="+mn-cs"/>
              </a:rPr>
              <a:t>L’art. 121 tuttavia, ha confermato la possibilità di iscrivere riserve per il caso di sospensioni dei lavori, sia legittime che illegittime e quindi dovute esattamente a “comportamenti della stazione appaltante o da circostanza a quest’ultima riferibili”.</a:t>
            </a:r>
          </a:p>
          <a:p>
            <a:pPr algn="just"/>
            <a:r>
              <a:rPr lang="it-IT" sz="1200" kern="1200" dirty="0">
                <a:solidFill>
                  <a:schemeClr val="tx1"/>
                </a:solidFill>
                <a:latin typeface="+mn-lt"/>
                <a:ea typeface="+mn-ea"/>
                <a:cs typeface="+mn-cs"/>
              </a:rPr>
              <a:t>  </a:t>
            </a:r>
          </a:p>
        </p:txBody>
      </p:sp>
    </p:spTree>
    <p:extLst>
      <p:ext uri="{BB962C8B-B14F-4D97-AF65-F5344CB8AC3E}">
        <p14:creationId xmlns:p14="http://schemas.microsoft.com/office/powerpoint/2010/main" val="267973624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it-IT" sz="1200" kern="1200" dirty="0">
              <a:solidFill>
                <a:schemeClr val="tx1"/>
              </a:solidFill>
              <a:latin typeface="+mn-lt"/>
              <a:ea typeface="+mn-ea"/>
              <a:cs typeface="+mn-cs"/>
            </a:endParaRPr>
          </a:p>
        </p:txBody>
      </p:sp>
    </p:spTree>
    <p:extLst>
      <p:ext uri="{BB962C8B-B14F-4D97-AF65-F5344CB8AC3E}">
        <p14:creationId xmlns:p14="http://schemas.microsoft.com/office/powerpoint/2010/main" val="359914290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endParaRPr lang="it-IT" sz="1200" kern="1200" dirty="0">
              <a:solidFill>
                <a:schemeClr val="tx1"/>
              </a:solidFill>
              <a:latin typeface="+mn-lt"/>
              <a:ea typeface="+mn-ea"/>
              <a:cs typeface="+mn-cs"/>
            </a:endParaRPr>
          </a:p>
        </p:txBody>
      </p:sp>
    </p:spTree>
    <p:extLst>
      <p:ext uri="{BB962C8B-B14F-4D97-AF65-F5344CB8AC3E}">
        <p14:creationId xmlns:p14="http://schemas.microsoft.com/office/powerpoint/2010/main" val="33282234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200" b="0" u="sng" dirty="0"/>
          </a:p>
        </p:txBody>
      </p:sp>
    </p:spTree>
    <p:extLst>
      <p:ext uri="{BB962C8B-B14F-4D97-AF65-F5344CB8AC3E}">
        <p14:creationId xmlns:p14="http://schemas.microsoft.com/office/powerpoint/2010/main" val="377657232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l"/>
            <a:r>
              <a:rPr lang="it-IT" b="0" i="0" dirty="0">
                <a:solidFill>
                  <a:srgbClr val="5B5B5B"/>
                </a:solidFill>
                <a:effectLst/>
                <a:latin typeface="Montserrat" panose="00000500000000000000" pitchFamily="2" charset="0"/>
              </a:rPr>
              <a:t>Le operazioni di verifica devono concludersi:</a:t>
            </a:r>
          </a:p>
          <a:p>
            <a:pPr marL="228600" indent="-228600" algn="l">
              <a:buAutoNum type="alphaLcParenR"/>
            </a:pPr>
            <a:r>
              <a:rPr lang="it-IT" b="0" i="0" baseline="0" dirty="0">
                <a:solidFill>
                  <a:srgbClr val="5B5B5B"/>
                </a:solidFill>
                <a:effectLst/>
                <a:latin typeface="Montserrat" panose="00000500000000000000" pitchFamily="2" charset="0"/>
              </a:rPr>
              <a:t>Ordinariamente non oltre </a:t>
            </a:r>
            <a:r>
              <a:rPr lang="it-IT" b="1" i="0" baseline="0" dirty="0">
                <a:solidFill>
                  <a:srgbClr val="5B5B5B"/>
                </a:solidFill>
                <a:effectLst/>
                <a:latin typeface="Montserrat" panose="00000500000000000000" pitchFamily="2" charset="0"/>
              </a:rPr>
              <a:t>sei mesi </a:t>
            </a:r>
            <a:r>
              <a:rPr lang="it-IT" b="0" i="0" baseline="0" dirty="0">
                <a:solidFill>
                  <a:srgbClr val="5B5B5B"/>
                </a:solidFill>
                <a:effectLst/>
                <a:latin typeface="Montserrat" panose="00000500000000000000" pitchFamily="2" charset="0"/>
              </a:rPr>
              <a:t>dall’ultimazione dei lavori, servizi e forniture;</a:t>
            </a:r>
          </a:p>
          <a:p>
            <a:pPr marL="228600" indent="-228600" algn="l">
              <a:buAutoNum type="alphaLcParenR"/>
            </a:pPr>
            <a:r>
              <a:rPr lang="it-IT" b="0" i="0" baseline="0" dirty="0">
                <a:solidFill>
                  <a:srgbClr val="5B5B5B"/>
                </a:solidFill>
                <a:effectLst/>
                <a:latin typeface="Montserrat" panose="00000500000000000000" pitchFamily="2" charset="0"/>
              </a:rPr>
              <a:t>Entro </a:t>
            </a:r>
            <a:r>
              <a:rPr lang="it-IT" b="1" i="0" baseline="0" dirty="0">
                <a:solidFill>
                  <a:srgbClr val="5B5B5B"/>
                </a:solidFill>
                <a:effectLst/>
                <a:latin typeface="Montserrat" panose="00000500000000000000" pitchFamily="2" charset="0"/>
              </a:rPr>
              <a:t>un anno </a:t>
            </a:r>
            <a:r>
              <a:rPr lang="it-IT" b="0" i="0" baseline="0" dirty="0">
                <a:solidFill>
                  <a:srgbClr val="5B5B5B"/>
                </a:solidFill>
                <a:effectLst/>
                <a:latin typeface="Montserrat" panose="00000500000000000000" pitchFamily="2" charset="0"/>
              </a:rPr>
              <a:t>laddove vi siano casi </a:t>
            </a:r>
            <a:r>
              <a:rPr lang="it-IT" b="1" i="0" baseline="0" dirty="0">
                <a:solidFill>
                  <a:srgbClr val="5B5B5B"/>
                </a:solidFill>
                <a:effectLst/>
                <a:latin typeface="Montserrat" panose="00000500000000000000" pitchFamily="2" charset="0"/>
              </a:rPr>
              <a:t>di particolare complessità</a:t>
            </a:r>
            <a:r>
              <a:rPr lang="it-IT" b="0" i="0" baseline="0" dirty="0">
                <a:solidFill>
                  <a:srgbClr val="5B5B5B"/>
                </a:solidFill>
                <a:effectLst/>
                <a:latin typeface="Montserrat" panose="00000500000000000000" pitchFamily="2" charset="0"/>
              </a:rPr>
              <a:t>;</a:t>
            </a:r>
          </a:p>
          <a:p>
            <a:pPr marL="228600" indent="-228600" algn="l">
              <a:buAutoNum type="alphaLcParenR"/>
            </a:pPr>
            <a:r>
              <a:rPr lang="it-IT" b="0" i="0" baseline="0" dirty="0">
                <a:solidFill>
                  <a:srgbClr val="5B5B5B"/>
                </a:solidFill>
                <a:effectLst/>
                <a:latin typeface="Montserrat" panose="00000500000000000000" pitchFamily="2" charset="0"/>
              </a:rPr>
              <a:t>In caso di limitata complessità </a:t>
            </a:r>
            <a:r>
              <a:rPr lang="it-IT" b="1" i="0" baseline="0" dirty="0">
                <a:solidFill>
                  <a:srgbClr val="5B5B5B"/>
                </a:solidFill>
                <a:effectLst/>
                <a:latin typeface="Montserrat" panose="00000500000000000000" pitchFamily="2" charset="0"/>
              </a:rPr>
              <a:t>in meno di sei mesi</a:t>
            </a:r>
            <a:r>
              <a:rPr lang="it-IT" b="0" i="0" baseline="0" dirty="0">
                <a:solidFill>
                  <a:srgbClr val="5B5B5B"/>
                </a:solidFill>
                <a:effectLst/>
                <a:latin typeface="Montserrat" panose="00000500000000000000" pitchFamily="2" charset="0"/>
              </a:rPr>
              <a:t>;</a:t>
            </a:r>
          </a:p>
          <a:p>
            <a:pPr marL="228600" indent="-228600" algn="l">
              <a:buAutoNum type="alphaLcParenR"/>
            </a:pPr>
            <a:r>
              <a:rPr lang="it-IT" b="1" i="0" baseline="0" dirty="0">
                <a:solidFill>
                  <a:srgbClr val="5B5B5B"/>
                </a:solidFill>
                <a:effectLst/>
                <a:latin typeface="Montserrat" panose="00000500000000000000" pitchFamily="2" charset="0"/>
              </a:rPr>
              <a:t>La provvisorietà del certificato di collaudo cessa al decorrere </a:t>
            </a:r>
            <a:r>
              <a:rPr lang="it-IT" b="0" i="0" baseline="0" dirty="0">
                <a:solidFill>
                  <a:srgbClr val="5B5B5B"/>
                </a:solidFill>
                <a:effectLst/>
                <a:latin typeface="Montserrat" panose="00000500000000000000" pitchFamily="2" charset="0"/>
              </a:rPr>
              <a:t>del termine di </a:t>
            </a:r>
            <a:r>
              <a:rPr lang="it-IT" b="1" i="0" baseline="0" dirty="0">
                <a:solidFill>
                  <a:srgbClr val="5B5B5B"/>
                </a:solidFill>
                <a:effectLst/>
                <a:latin typeface="Montserrat" panose="00000500000000000000" pitchFamily="2" charset="0"/>
              </a:rPr>
              <a:t>due anni</a:t>
            </a:r>
            <a:r>
              <a:rPr lang="it-IT" b="0" i="0" baseline="0" dirty="0">
                <a:solidFill>
                  <a:srgbClr val="5B5B5B"/>
                </a:solidFill>
                <a:effectLst/>
                <a:latin typeface="Montserrat" panose="00000500000000000000" pitchFamily="2" charset="0"/>
              </a:rPr>
              <a:t> dalla sua emissione senza che venga in rilievo il pagamento del saldo per il fine lavori. In sintesi, una volta decorso il predetto termine il certificato, qualora non siano intervenuti atti di contestazione, diviene definitivo nei successivi due mesi attraverso una sorta di accettazione implicita da parte della P.A. </a:t>
            </a:r>
          </a:p>
          <a:p>
            <a:pPr marL="228600" indent="-228600" algn="l">
              <a:buNone/>
            </a:pPr>
            <a:endParaRPr lang="it-IT" b="0" i="0" baseline="0" dirty="0">
              <a:solidFill>
                <a:srgbClr val="5B5B5B"/>
              </a:solidFill>
              <a:effectLst/>
              <a:latin typeface="Montserrat" panose="00000500000000000000" pitchFamily="2" charset="0"/>
            </a:endParaRPr>
          </a:p>
          <a:p>
            <a:pPr marL="228600" indent="-228600" algn="l">
              <a:buNone/>
            </a:pPr>
            <a:r>
              <a:rPr lang="it-IT" b="1" i="0" u="sng" baseline="0" dirty="0">
                <a:solidFill>
                  <a:srgbClr val="5B5B5B"/>
                </a:solidFill>
                <a:effectLst/>
                <a:latin typeface="Montserrat" panose="00000500000000000000" pitchFamily="2" charset="0"/>
              </a:rPr>
              <a:t>Ritardo nelle operazioni di collaudo/verifica</a:t>
            </a:r>
          </a:p>
          <a:p>
            <a:pPr marL="228600" indent="-228600" algn="l">
              <a:buNone/>
            </a:pPr>
            <a:endParaRPr lang="it-IT" b="0" i="0" u="none" baseline="0" dirty="0">
              <a:solidFill>
                <a:srgbClr val="5B5B5B"/>
              </a:solidFill>
              <a:effectLst/>
              <a:latin typeface="Montserrat" panose="00000500000000000000" pitchFamily="2" charset="0"/>
            </a:endParaRPr>
          </a:p>
          <a:p>
            <a:pPr marL="228600" indent="-228600" algn="l">
              <a:buAutoNum type="alphaLcParenR"/>
            </a:pPr>
            <a:r>
              <a:rPr lang="it-IT" b="1" i="0" u="none" baseline="0" dirty="0">
                <a:solidFill>
                  <a:srgbClr val="5B5B5B"/>
                </a:solidFill>
                <a:effectLst/>
                <a:latin typeface="Montserrat" panose="00000500000000000000" pitchFamily="2" charset="0"/>
              </a:rPr>
              <a:t>In caso di responsabilità del ritardo imputabile all’aggiudicatario: </a:t>
            </a:r>
            <a:r>
              <a:rPr lang="it-IT" b="0" i="0" u="none" baseline="0" dirty="0">
                <a:solidFill>
                  <a:srgbClr val="5B5B5B"/>
                </a:solidFill>
                <a:effectLst/>
                <a:latin typeface="Montserrat" panose="00000500000000000000" pitchFamily="2" charset="0"/>
              </a:rPr>
              <a:t>vanno tenuti in considerazioni gli atti di gara e quelli contrattuali con riferimento alle c.d. </a:t>
            </a:r>
            <a:r>
              <a:rPr lang="it-IT" b="1" i="0" u="none" baseline="0" dirty="0">
                <a:solidFill>
                  <a:srgbClr val="5B5B5B"/>
                </a:solidFill>
                <a:effectLst/>
                <a:latin typeface="Montserrat" panose="00000500000000000000" pitchFamily="2" charset="0"/>
              </a:rPr>
              <a:t>penali </a:t>
            </a:r>
            <a:endParaRPr lang="it-IT" b="0" i="0" u="none" baseline="0" dirty="0">
              <a:solidFill>
                <a:srgbClr val="5B5B5B"/>
              </a:solidFill>
              <a:effectLst/>
              <a:latin typeface="Montserrat" panose="00000500000000000000" pitchFamily="2" charset="0"/>
            </a:endParaRPr>
          </a:p>
          <a:p>
            <a:pPr marL="228600" indent="-228600" algn="just">
              <a:buAutoNum type="alphaLcParenR"/>
            </a:pPr>
            <a:r>
              <a:rPr lang="it-IT" b="1" i="0" u="none" baseline="0" dirty="0">
                <a:solidFill>
                  <a:srgbClr val="5B5B5B"/>
                </a:solidFill>
                <a:effectLst/>
                <a:latin typeface="Montserrat" panose="00000500000000000000" pitchFamily="2" charset="0"/>
              </a:rPr>
              <a:t>In caso di responsabilità del ritardo imputabile alla S.A.: </a:t>
            </a:r>
            <a:r>
              <a:rPr lang="it-IT" b="0" i="0" u="none" baseline="0" dirty="0">
                <a:solidFill>
                  <a:srgbClr val="5B5B5B"/>
                </a:solidFill>
                <a:effectLst/>
                <a:latin typeface="Montserrat" panose="00000500000000000000" pitchFamily="2" charset="0"/>
              </a:rPr>
              <a:t>sorge il diritto dell’impresa alla restituzione della cauzione prestata; al pagamento immediato delle ritenute operate a garanzia ed alla estinzione di eventuali fideiussioni (cfr. Cass. Sez. I, n. 7194/2019); ai costi sostenuti per l’attività di vigilanza e custodia dell’opera (solo in caso di ritardo delle operazioni di collaudo in quando sussiste, per converso, l’obbligo per tutta la durata dei lavori e fino al decorso del temine delle operazioni di collaudo l’attività di vigilanza spetta all’appaltatore formando essa di un obbligazione generale la cui remunerazione è compresa nel corrispettivo dell’appalto). </a:t>
            </a:r>
            <a:endParaRPr lang="it-IT" b="1" i="0" u="none" baseline="0" dirty="0">
              <a:solidFill>
                <a:srgbClr val="5B5B5B"/>
              </a:solidFill>
              <a:effectLst/>
              <a:latin typeface="Montserrat" panose="00000500000000000000" pitchFamily="2" charset="0"/>
            </a:endParaRPr>
          </a:p>
        </p:txBody>
      </p:sp>
    </p:spTree>
    <p:extLst>
      <p:ext uri="{BB962C8B-B14F-4D97-AF65-F5344CB8AC3E}">
        <p14:creationId xmlns:p14="http://schemas.microsoft.com/office/powerpoint/2010/main" val="16896560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sz="1200" b="1" u="sng" dirty="0"/>
          </a:p>
          <a:p>
            <a:pPr algn="l"/>
            <a:endParaRPr lang="it-IT" b="0" i="0" dirty="0">
              <a:solidFill>
                <a:srgbClr val="5B5B5B"/>
              </a:solidFill>
              <a:effectLst/>
              <a:latin typeface="Montserrat" panose="00000500000000000000" pitchFamily="2" charset="0"/>
            </a:endParaRPr>
          </a:p>
        </p:txBody>
      </p:sp>
    </p:spTree>
    <p:extLst>
      <p:ext uri="{BB962C8B-B14F-4D97-AF65-F5344CB8AC3E}">
        <p14:creationId xmlns:p14="http://schemas.microsoft.com/office/powerpoint/2010/main" val="303774824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l"/>
            <a:endParaRPr lang="it-IT" b="0" i="0" dirty="0">
              <a:solidFill>
                <a:srgbClr val="5B5B5B"/>
              </a:solidFill>
              <a:effectLst/>
              <a:latin typeface="Montserrat" panose="00000500000000000000" pitchFamily="2" charset="0"/>
            </a:endParaRPr>
          </a:p>
        </p:txBody>
      </p:sp>
    </p:spTree>
    <p:extLst>
      <p:ext uri="{BB962C8B-B14F-4D97-AF65-F5344CB8AC3E}">
        <p14:creationId xmlns:p14="http://schemas.microsoft.com/office/powerpoint/2010/main" val="448257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it-IT" b="0" i="0" dirty="0">
                <a:solidFill>
                  <a:srgbClr val="000000"/>
                </a:solidFill>
                <a:effectLst/>
                <a:latin typeface="Calibri" panose="020F0502020204030204" pitchFamily="34" charset="0"/>
              </a:rPr>
              <a:t>Prima dell’approvazione del nuovo codice, già</a:t>
            </a:r>
            <a:r>
              <a:rPr lang="it-IT" b="0" i="0" baseline="0" dirty="0">
                <a:solidFill>
                  <a:srgbClr val="000000"/>
                </a:solidFill>
                <a:effectLst/>
                <a:latin typeface="Calibri" panose="020F0502020204030204" pitchFamily="34" charset="0"/>
              </a:rPr>
              <a:t> l’art. 29 del D.L. 4/2022 (c.d. Decreto Sostegni ter) aveva previsto – per far fronte alle ricadute economiche a seguito del Covid – sino al 31.12.2023 la possibilità per le S.A. di inserire delle clausole di revisione del prezzo nelle </a:t>
            </a:r>
            <a:r>
              <a:rPr lang="it-IT" b="0" i="1" baseline="0" dirty="0" err="1">
                <a:solidFill>
                  <a:srgbClr val="000000"/>
                </a:solidFill>
                <a:effectLst/>
                <a:latin typeface="Calibri" panose="020F0502020204030204" pitchFamily="34" charset="0"/>
              </a:rPr>
              <a:t>lex</a:t>
            </a:r>
            <a:r>
              <a:rPr lang="it-IT" b="0" i="1" baseline="0" dirty="0">
                <a:solidFill>
                  <a:srgbClr val="000000"/>
                </a:solidFill>
                <a:effectLst/>
                <a:latin typeface="Calibri" panose="020F0502020204030204" pitchFamily="34" charset="0"/>
              </a:rPr>
              <a:t> </a:t>
            </a:r>
            <a:r>
              <a:rPr lang="it-IT" b="0" i="1" baseline="0" dirty="0" err="1">
                <a:solidFill>
                  <a:srgbClr val="000000"/>
                </a:solidFill>
                <a:effectLst/>
                <a:latin typeface="Calibri" panose="020F0502020204030204" pitchFamily="34" charset="0"/>
              </a:rPr>
              <a:t>specialis</a:t>
            </a:r>
            <a:r>
              <a:rPr lang="it-IT" b="0" i="1" baseline="0" dirty="0">
                <a:solidFill>
                  <a:srgbClr val="000000"/>
                </a:solidFill>
                <a:effectLst/>
                <a:latin typeface="Calibri" panose="020F0502020204030204" pitchFamily="34" charset="0"/>
              </a:rPr>
              <a:t> </a:t>
            </a:r>
            <a:r>
              <a:rPr lang="it-IT" b="0" i="0" baseline="0" dirty="0">
                <a:solidFill>
                  <a:srgbClr val="000000"/>
                </a:solidFill>
                <a:effectLst/>
                <a:latin typeface="Calibri" panose="020F0502020204030204" pitchFamily="34" charset="0"/>
              </a:rPr>
              <a:t>delle gare pubbliche di appalto.</a:t>
            </a:r>
          </a:p>
          <a:p>
            <a:pPr marL="0"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it-IT" b="0" i="0"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06073072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l"/>
            <a:endParaRPr lang="it-IT" b="0" i="0" dirty="0">
              <a:solidFill>
                <a:srgbClr val="5B5B5B"/>
              </a:solidFill>
              <a:effectLst/>
              <a:latin typeface="Montserrat" panose="00000500000000000000" pitchFamily="2" charset="0"/>
            </a:endParaRPr>
          </a:p>
        </p:txBody>
      </p:sp>
    </p:spTree>
    <p:extLst>
      <p:ext uri="{BB962C8B-B14F-4D97-AF65-F5344CB8AC3E}">
        <p14:creationId xmlns:p14="http://schemas.microsoft.com/office/powerpoint/2010/main" val="4269089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861493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455830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it-IT"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97285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4810DE-AC15-99E2-0552-3E0DD5EE050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07CC7A3-2293-F129-BCFF-813F65F72B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D3A69A9-90EB-8A21-D2EF-1F0E005BD046}"/>
              </a:ext>
            </a:extLst>
          </p:cNvPr>
          <p:cNvSpPr>
            <a:spLocks noGrp="1"/>
          </p:cNvSpPr>
          <p:nvPr>
            <p:ph type="dt" sz="half" idx="10"/>
          </p:nvPr>
        </p:nvSpPr>
        <p:spPr/>
        <p:txBody>
          <a:bodyPr/>
          <a:lstStyle/>
          <a:p>
            <a:fld id="{EEB26973-1651-49DB-BC15-69E11493F999}" type="datetime1">
              <a:rPr lang="it-IT" smtClean="0"/>
              <a:pPr/>
              <a:t>29/01/24</a:t>
            </a:fld>
            <a:endParaRPr lang="it-IT"/>
          </a:p>
        </p:txBody>
      </p:sp>
      <p:sp>
        <p:nvSpPr>
          <p:cNvPr id="5" name="Segnaposto piè di pagina 4">
            <a:extLst>
              <a:ext uri="{FF2B5EF4-FFF2-40B4-BE49-F238E27FC236}">
                <a16:creationId xmlns:a16="http://schemas.microsoft.com/office/drawing/2014/main" id="{630E5666-3020-37DE-8914-5197F50ED1C8}"/>
              </a:ext>
            </a:extLst>
          </p:cNvPr>
          <p:cNvSpPr>
            <a:spLocks noGrp="1"/>
          </p:cNvSpPr>
          <p:nvPr>
            <p:ph type="ftr" sz="quarter" idx="11"/>
          </p:nvPr>
        </p:nvSpPr>
        <p:spPr/>
        <p:txBody>
          <a:bodyPr/>
          <a:lstStyle/>
          <a:p>
            <a:r>
              <a:rPr lang="it-IT"/>
              <a:t>iuris consultig</a:t>
            </a:r>
          </a:p>
        </p:txBody>
      </p:sp>
      <p:sp>
        <p:nvSpPr>
          <p:cNvPr id="6" name="Segnaposto numero diapositiva 5">
            <a:extLst>
              <a:ext uri="{FF2B5EF4-FFF2-40B4-BE49-F238E27FC236}">
                <a16:creationId xmlns:a16="http://schemas.microsoft.com/office/drawing/2014/main" id="{0C5367B6-35CB-9A1F-83AF-038BDA7721AC}"/>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997170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4F0503-0F8B-8832-CD6C-9FA555DA712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E92AE02-BBBC-D1ED-6EF8-835631D81A5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CF30D39-73EF-66FA-C373-718052D0024C}"/>
              </a:ext>
            </a:extLst>
          </p:cNvPr>
          <p:cNvSpPr>
            <a:spLocks noGrp="1"/>
          </p:cNvSpPr>
          <p:nvPr>
            <p:ph type="dt" sz="half" idx="10"/>
          </p:nvPr>
        </p:nvSpPr>
        <p:spPr/>
        <p:txBody>
          <a:bodyPr/>
          <a:lstStyle/>
          <a:p>
            <a:fld id="{0F900269-3D6F-4FA9-9617-7BFFF43353E7}" type="datetime1">
              <a:rPr lang="it-IT" smtClean="0"/>
              <a:pPr/>
              <a:t>29/01/24</a:t>
            </a:fld>
            <a:endParaRPr lang="it-IT"/>
          </a:p>
        </p:txBody>
      </p:sp>
      <p:sp>
        <p:nvSpPr>
          <p:cNvPr id="5" name="Segnaposto piè di pagina 4">
            <a:extLst>
              <a:ext uri="{FF2B5EF4-FFF2-40B4-BE49-F238E27FC236}">
                <a16:creationId xmlns:a16="http://schemas.microsoft.com/office/drawing/2014/main" id="{9405EFA6-51EC-7395-577C-74F5775F22B0}"/>
              </a:ext>
            </a:extLst>
          </p:cNvPr>
          <p:cNvSpPr>
            <a:spLocks noGrp="1"/>
          </p:cNvSpPr>
          <p:nvPr>
            <p:ph type="ftr" sz="quarter" idx="11"/>
          </p:nvPr>
        </p:nvSpPr>
        <p:spPr/>
        <p:txBody>
          <a:bodyPr/>
          <a:lstStyle/>
          <a:p>
            <a:r>
              <a:rPr lang="it-IT"/>
              <a:t>iuris consultig</a:t>
            </a:r>
          </a:p>
        </p:txBody>
      </p:sp>
      <p:sp>
        <p:nvSpPr>
          <p:cNvPr id="6" name="Segnaposto numero diapositiva 5">
            <a:extLst>
              <a:ext uri="{FF2B5EF4-FFF2-40B4-BE49-F238E27FC236}">
                <a16:creationId xmlns:a16="http://schemas.microsoft.com/office/drawing/2014/main" id="{AA90654F-2BF8-420F-F5E3-34DBE44673EB}"/>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37177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A29A8BA-C23A-075C-8A68-AD5A01DE7A0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B81E2A0-04C3-9E75-3032-2F6EBF227B1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699C469-0973-4FF1-DB57-C185C2CB084B}"/>
              </a:ext>
            </a:extLst>
          </p:cNvPr>
          <p:cNvSpPr>
            <a:spLocks noGrp="1"/>
          </p:cNvSpPr>
          <p:nvPr>
            <p:ph type="dt" sz="half" idx="10"/>
          </p:nvPr>
        </p:nvSpPr>
        <p:spPr/>
        <p:txBody>
          <a:bodyPr/>
          <a:lstStyle/>
          <a:p>
            <a:fld id="{09E0B3EC-0744-41E4-BF68-4D5FE211218B}" type="datetime1">
              <a:rPr lang="it-IT" smtClean="0"/>
              <a:pPr/>
              <a:t>29/01/24</a:t>
            </a:fld>
            <a:endParaRPr lang="it-IT"/>
          </a:p>
        </p:txBody>
      </p:sp>
      <p:sp>
        <p:nvSpPr>
          <p:cNvPr id="5" name="Segnaposto piè di pagina 4">
            <a:extLst>
              <a:ext uri="{FF2B5EF4-FFF2-40B4-BE49-F238E27FC236}">
                <a16:creationId xmlns:a16="http://schemas.microsoft.com/office/drawing/2014/main" id="{B71BB163-356F-D957-CFC6-8887585F310B}"/>
              </a:ext>
            </a:extLst>
          </p:cNvPr>
          <p:cNvSpPr>
            <a:spLocks noGrp="1"/>
          </p:cNvSpPr>
          <p:nvPr>
            <p:ph type="ftr" sz="quarter" idx="11"/>
          </p:nvPr>
        </p:nvSpPr>
        <p:spPr/>
        <p:txBody>
          <a:bodyPr/>
          <a:lstStyle/>
          <a:p>
            <a:r>
              <a:rPr lang="it-IT"/>
              <a:t>iuris consultig</a:t>
            </a:r>
          </a:p>
        </p:txBody>
      </p:sp>
      <p:sp>
        <p:nvSpPr>
          <p:cNvPr id="6" name="Segnaposto numero diapositiva 5">
            <a:extLst>
              <a:ext uri="{FF2B5EF4-FFF2-40B4-BE49-F238E27FC236}">
                <a16:creationId xmlns:a16="http://schemas.microsoft.com/office/drawing/2014/main" id="{A2362900-41B7-369E-6B33-88AAAE31C6D0}"/>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186008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A532B5-AAB6-5427-DF8E-16686CDD53B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0AC7B0F-0865-5076-A97D-737EB866619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176F474-BFFA-A806-7408-46AB90FC17EC}"/>
              </a:ext>
            </a:extLst>
          </p:cNvPr>
          <p:cNvSpPr>
            <a:spLocks noGrp="1"/>
          </p:cNvSpPr>
          <p:nvPr>
            <p:ph type="dt" sz="half" idx="10"/>
          </p:nvPr>
        </p:nvSpPr>
        <p:spPr/>
        <p:txBody>
          <a:bodyPr/>
          <a:lstStyle/>
          <a:p>
            <a:fld id="{6B126DBF-5EFD-4C47-ACA1-D19B3F32958A}" type="datetime1">
              <a:rPr lang="it-IT" smtClean="0"/>
              <a:pPr/>
              <a:t>29/01/24</a:t>
            </a:fld>
            <a:endParaRPr lang="it-IT"/>
          </a:p>
        </p:txBody>
      </p:sp>
      <p:sp>
        <p:nvSpPr>
          <p:cNvPr id="5" name="Segnaposto piè di pagina 4">
            <a:extLst>
              <a:ext uri="{FF2B5EF4-FFF2-40B4-BE49-F238E27FC236}">
                <a16:creationId xmlns:a16="http://schemas.microsoft.com/office/drawing/2014/main" id="{3A9379D0-1D60-BDE3-95B6-2B5081210B48}"/>
              </a:ext>
            </a:extLst>
          </p:cNvPr>
          <p:cNvSpPr>
            <a:spLocks noGrp="1"/>
          </p:cNvSpPr>
          <p:nvPr>
            <p:ph type="ftr" sz="quarter" idx="11"/>
          </p:nvPr>
        </p:nvSpPr>
        <p:spPr/>
        <p:txBody>
          <a:bodyPr/>
          <a:lstStyle/>
          <a:p>
            <a:r>
              <a:rPr lang="it-IT"/>
              <a:t>iuris consultig</a:t>
            </a:r>
          </a:p>
        </p:txBody>
      </p:sp>
      <p:sp>
        <p:nvSpPr>
          <p:cNvPr id="6" name="Segnaposto numero diapositiva 5">
            <a:extLst>
              <a:ext uri="{FF2B5EF4-FFF2-40B4-BE49-F238E27FC236}">
                <a16:creationId xmlns:a16="http://schemas.microsoft.com/office/drawing/2014/main" id="{B33EDEC2-6124-E44A-4C4D-BA403112EDC2}"/>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22400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12561D-0B3B-B458-FFA2-5FF89DD8A47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A82C04C-6523-3C7F-CCAF-34C47333A5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7388430-54FD-1B96-6498-D8D79C33743E}"/>
              </a:ext>
            </a:extLst>
          </p:cNvPr>
          <p:cNvSpPr>
            <a:spLocks noGrp="1"/>
          </p:cNvSpPr>
          <p:nvPr>
            <p:ph type="dt" sz="half" idx="10"/>
          </p:nvPr>
        </p:nvSpPr>
        <p:spPr/>
        <p:txBody>
          <a:bodyPr/>
          <a:lstStyle/>
          <a:p>
            <a:fld id="{8D9B800E-FA2E-4FBE-A08F-554ED2663DD1}" type="datetime1">
              <a:rPr lang="it-IT" smtClean="0"/>
              <a:pPr/>
              <a:t>29/01/24</a:t>
            </a:fld>
            <a:endParaRPr lang="it-IT"/>
          </a:p>
        </p:txBody>
      </p:sp>
      <p:sp>
        <p:nvSpPr>
          <p:cNvPr id="5" name="Segnaposto piè di pagina 4">
            <a:extLst>
              <a:ext uri="{FF2B5EF4-FFF2-40B4-BE49-F238E27FC236}">
                <a16:creationId xmlns:a16="http://schemas.microsoft.com/office/drawing/2014/main" id="{B28C5BD8-C746-F240-7B61-07151261327F}"/>
              </a:ext>
            </a:extLst>
          </p:cNvPr>
          <p:cNvSpPr>
            <a:spLocks noGrp="1"/>
          </p:cNvSpPr>
          <p:nvPr>
            <p:ph type="ftr" sz="quarter" idx="11"/>
          </p:nvPr>
        </p:nvSpPr>
        <p:spPr/>
        <p:txBody>
          <a:bodyPr/>
          <a:lstStyle/>
          <a:p>
            <a:r>
              <a:rPr lang="it-IT"/>
              <a:t>iuris consultig</a:t>
            </a:r>
          </a:p>
        </p:txBody>
      </p:sp>
      <p:sp>
        <p:nvSpPr>
          <p:cNvPr id="6" name="Segnaposto numero diapositiva 5">
            <a:extLst>
              <a:ext uri="{FF2B5EF4-FFF2-40B4-BE49-F238E27FC236}">
                <a16:creationId xmlns:a16="http://schemas.microsoft.com/office/drawing/2014/main" id="{CE7EB93C-82D4-F0EB-99AA-CC0391528D8D}"/>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4275624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F0C3AE-59CC-2DFA-9875-E72763C6F7F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E255BEC-6B6E-513A-37A6-9D624CB890D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F6CBD91-E1EC-D1C2-CA18-1F7656B4A7A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6892063-6AE6-F26A-162B-E6967C02CB5C}"/>
              </a:ext>
            </a:extLst>
          </p:cNvPr>
          <p:cNvSpPr>
            <a:spLocks noGrp="1"/>
          </p:cNvSpPr>
          <p:nvPr>
            <p:ph type="dt" sz="half" idx="10"/>
          </p:nvPr>
        </p:nvSpPr>
        <p:spPr/>
        <p:txBody>
          <a:bodyPr/>
          <a:lstStyle/>
          <a:p>
            <a:fld id="{384413F4-3C29-4485-A1DB-0F7CBCAD1D1E}" type="datetime1">
              <a:rPr lang="it-IT" smtClean="0"/>
              <a:pPr/>
              <a:t>29/01/24</a:t>
            </a:fld>
            <a:endParaRPr lang="it-IT"/>
          </a:p>
        </p:txBody>
      </p:sp>
      <p:sp>
        <p:nvSpPr>
          <p:cNvPr id="6" name="Segnaposto piè di pagina 5">
            <a:extLst>
              <a:ext uri="{FF2B5EF4-FFF2-40B4-BE49-F238E27FC236}">
                <a16:creationId xmlns:a16="http://schemas.microsoft.com/office/drawing/2014/main" id="{72CE8A8B-E4CE-563C-9F6F-5A4F237F99BD}"/>
              </a:ext>
            </a:extLst>
          </p:cNvPr>
          <p:cNvSpPr>
            <a:spLocks noGrp="1"/>
          </p:cNvSpPr>
          <p:nvPr>
            <p:ph type="ftr" sz="quarter" idx="11"/>
          </p:nvPr>
        </p:nvSpPr>
        <p:spPr/>
        <p:txBody>
          <a:bodyPr/>
          <a:lstStyle/>
          <a:p>
            <a:r>
              <a:rPr lang="it-IT"/>
              <a:t>iuris consultig</a:t>
            </a:r>
          </a:p>
        </p:txBody>
      </p:sp>
      <p:sp>
        <p:nvSpPr>
          <p:cNvPr id="7" name="Segnaposto numero diapositiva 6">
            <a:extLst>
              <a:ext uri="{FF2B5EF4-FFF2-40B4-BE49-F238E27FC236}">
                <a16:creationId xmlns:a16="http://schemas.microsoft.com/office/drawing/2014/main" id="{A358580B-1556-43D7-F8BB-602598C32A44}"/>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347830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01F3C-ABAB-6C55-08E8-BBAB6DE79C1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4775CC8-8575-F7AE-EA88-F347374218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80131B1-8DD4-472D-F1CD-1283817E209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903C325-6D00-CBD1-C771-19AB764C3A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B3AE748-0097-1052-4DE6-2C2AE519894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3611445-2D70-4683-AE46-6EDCE3D67B59}"/>
              </a:ext>
            </a:extLst>
          </p:cNvPr>
          <p:cNvSpPr>
            <a:spLocks noGrp="1"/>
          </p:cNvSpPr>
          <p:nvPr>
            <p:ph type="dt" sz="half" idx="10"/>
          </p:nvPr>
        </p:nvSpPr>
        <p:spPr/>
        <p:txBody>
          <a:bodyPr/>
          <a:lstStyle/>
          <a:p>
            <a:fld id="{D9EB60EA-291E-4D83-BAD4-EA2361BEAA5E}" type="datetime1">
              <a:rPr lang="it-IT" smtClean="0"/>
              <a:pPr/>
              <a:t>29/01/24</a:t>
            </a:fld>
            <a:endParaRPr lang="it-IT"/>
          </a:p>
        </p:txBody>
      </p:sp>
      <p:sp>
        <p:nvSpPr>
          <p:cNvPr id="8" name="Segnaposto piè di pagina 7">
            <a:extLst>
              <a:ext uri="{FF2B5EF4-FFF2-40B4-BE49-F238E27FC236}">
                <a16:creationId xmlns:a16="http://schemas.microsoft.com/office/drawing/2014/main" id="{67CDCF90-BE26-3529-0885-FF1AAE3B6C5A}"/>
              </a:ext>
            </a:extLst>
          </p:cNvPr>
          <p:cNvSpPr>
            <a:spLocks noGrp="1"/>
          </p:cNvSpPr>
          <p:nvPr>
            <p:ph type="ftr" sz="quarter" idx="11"/>
          </p:nvPr>
        </p:nvSpPr>
        <p:spPr/>
        <p:txBody>
          <a:bodyPr/>
          <a:lstStyle/>
          <a:p>
            <a:r>
              <a:rPr lang="it-IT"/>
              <a:t>iuris consultig</a:t>
            </a:r>
          </a:p>
        </p:txBody>
      </p:sp>
      <p:sp>
        <p:nvSpPr>
          <p:cNvPr id="9" name="Segnaposto numero diapositiva 8">
            <a:extLst>
              <a:ext uri="{FF2B5EF4-FFF2-40B4-BE49-F238E27FC236}">
                <a16:creationId xmlns:a16="http://schemas.microsoft.com/office/drawing/2014/main" id="{0B60DE80-3455-A945-7C7F-17135460AA9D}"/>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791998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63D310-3115-8BDF-480E-9F03DAAB4A9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7ACEAEA-50B1-3782-550A-FC54083E5772}"/>
              </a:ext>
            </a:extLst>
          </p:cNvPr>
          <p:cNvSpPr>
            <a:spLocks noGrp="1"/>
          </p:cNvSpPr>
          <p:nvPr>
            <p:ph type="dt" sz="half" idx="10"/>
          </p:nvPr>
        </p:nvSpPr>
        <p:spPr/>
        <p:txBody>
          <a:bodyPr/>
          <a:lstStyle/>
          <a:p>
            <a:fld id="{6CF9144E-AD29-497A-879E-8FD38C23EDE8}" type="datetime1">
              <a:rPr lang="it-IT" smtClean="0"/>
              <a:pPr/>
              <a:t>29/01/24</a:t>
            </a:fld>
            <a:endParaRPr lang="it-IT"/>
          </a:p>
        </p:txBody>
      </p:sp>
      <p:sp>
        <p:nvSpPr>
          <p:cNvPr id="4" name="Segnaposto piè di pagina 3">
            <a:extLst>
              <a:ext uri="{FF2B5EF4-FFF2-40B4-BE49-F238E27FC236}">
                <a16:creationId xmlns:a16="http://schemas.microsoft.com/office/drawing/2014/main" id="{C60C115C-1F1C-A134-DC2F-177F6840B856}"/>
              </a:ext>
            </a:extLst>
          </p:cNvPr>
          <p:cNvSpPr>
            <a:spLocks noGrp="1"/>
          </p:cNvSpPr>
          <p:nvPr>
            <p:ph type="ftr" sz="quarter" idx="11"/>
          </p:nvPr>
        </p:nvSpPr>
        <p:spPr/>
        <p:txBody>
          <a:bodyPr/>
          <a:lstStyle/>
          <a:p>
            <a:r>
              <a:rPr lang="it-IT"/>
              <a:t>iuris consultig</a:t>
            </a:r>
          </a:p>
        </p:txBody>
      </p:sp>
      <p:sp>
        <p:nvSpPr>
          <p:cNvPr id="5" name="Segnaposto numero diapositiva 4">
            <a:extLst>
              <a:ext uri="{FF2B5EF4-FFF2-40B4-BE49-F238E27FC236}">
                <a16:creationId xmlns:a16="http://schemas.microsoft.com/office/drawing/2014/main" id="{6AF81162-48AE-DE3E-3CE8-F781DC09874E}"/>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1714690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B67A606-4AE2-CBB8-6D78-AC04EAE48FD6}"/>
              </a:ext>
            </a:extLst>
          </p:cNvPr>
          <p:cNvSpPr>
            <a:spLocks noGrp="1"/>
          </p:cNvSpPr>
          <p:nvPr>
            <p:ph type="dt" sz="half" idx="10"/>
          </p:nvPr>
        </p:nvSpPr>
        <p:spPr/>
        <p:txBody>
          <a:bodyPr/>
          <a:lstStyle/>
          <a:p>
            <a:fld id="{ED847EE9-C4AA-4387-8B69-20DEEF7D0A4C}" type="datetime1">
              <a:rPr lang="it-IT" smtClean="0"/>
              <a:pPr/>
              <a:t>29/01/24</a:t>
            </a:fld>
            <a:endParaRPr lang="it-IT"/>
          </a:p>
        </p:txBody>
      </p:sp>
      <p:sp>
        <p:nvSpPr>
          <p:cNvPr id="3" name="Segnaposto piè di pagina 2">
            <a:extLst>
              <a:ext uri="{FF2B5EF4-FFF2-40B4-BE49-F238E27FC236}">
                <a16:creationId xmlns:a16="http://schemas.microsoft.com/office/drawing/2014/main" id="{0CA4E9CF-CC6B-C03B-4249-2155C69BFA60}"/>
              </a:ext>
            </a:extLst>
          </p:cNvPr>
          <p:cNvSpPr>
            <a:spLocks noGrp="1"/>
          </p:cNvSpPr>
          <p:nvPr>
            <p:ph type="ftr" sz="quarter" idx="11"/>
          </p:nvPr>
        </p:nvSpPr>
        <p:spPr/>
        <p:txBody>
          <a:bodyPr/>
          <a:lstStyle/>
          <a:p>
            <a:r>
              <a:rPr lang="it-IT"/>
              <a:t>iuris consultig</a:t>
            </a:r>
          </a:p>
        </p:txBody>
      </p:sp>
      <p:sp>
        <p:nvSpPr>
          <p:cNvPr id="4" name="Segnaposto numero diapositiva 3">
            <a:extLst>
              <a:ext uri="{FF2B5EF4-FFF2-40B4-BE49-F238E27FC236}">
                <a16:creationId xmlns:a16="http://schemas.microsoft.com/office/drawing/2014/main" id="{F22697A3-1A44-C3A9-5C87-2C05760DA2C0}"/>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2824061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D1CDA8-E301-C62B-3D85-A72E135CC31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E77446F-9960-A3B5-5A8F-FA23FDCEE9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5C80F4D-D8FE-81B1-D27E-F466EA276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40F070D-F109-408E-BA63-AF510839304E}"/>
              </a:ext>
            </a:extLst>
          </p:cNvPr>
          <p:cNvSpPr>
            <a:spLocks noGrp="1"/>
          </p:cNvSpPr>
          <p:nvPr>
            <p:ph type="dt" sz="half" idx="10"/>
          </p:nvPr>
        </p:nvSpPr>
        <p:spPr/>
        <p:txBody>
          <a:bodyPr/>
          <a:lstStyle/>
          <a:p>
            <a:fld id="{425CB099-74B7-4800-BC77-8D4E966E7B1D}" type="datetime1">
              <a:rPr lang="it-IT" smtClean="0"/>
              <a:pPr/>
              <a:t>29/01/24</a:t>
            </a:fld>
            <a:endParaRPr lang="it-IT"/>
          </a:p>
        </p:txBody>
      </p:sp>
      <p:sp>
        <p:nvSpPr>
          <p:cNvPr id="6" name="Segnaposto piè di pagina 5">
            <a:extLst>
              <a:ext uri="{FF2B5EF4-FFF2-40B4-BE49-F238E27FC236}">
                <a16:creationId xmlns:a16="http://schemas.microsoft.com/office/drawing/2014/main" id="{19955B50-042F-DB2A-C7BC-0F156C25D4C7}"/>
              </a:ext>
            </a:extLst>
          </p:cNvPr>
          <p:cNvSpPr>
            <a:spLocks noGrp="1"/>
          </p:cNvSpPr>
          <p:nvPr>
            <p:ph type="ftr" sz="quarter" idx="11"/>
          </p:nvPr>
        </p:nvSpPr>
        <p:spPr/>
        <p:txBody>
          <a:bodyPr/>
          <a:lstStyle/>
          <a:p>
            <a:r>
              <a:rPr lang="it-IT"/>
              <a:t>iuris consultig</a:t>
            </a:r>
          </a:p>
        </p:txBody>
      </p:sp>
      <p:sp>
        <p:nvSpPr>
          <p:cNvPr id="7" name="Segnaposto numero diapositiva 6">
            <a:extLst>
              <a:ext uri="{FF2B5EF4-FFF2-40B4-BE49-F238E27FC236}">
                <a16:creationId xmlns:a16="http://schemas.microsoft.com/office/drawing/2014/main" id="{4C9349F1-1B5F-F597-5C2C-969880C3533D}"/>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438077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54196D-8407-2C89-209F-5D2C38F0C4D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64E1D5A-1C2F-E0FB-F22A-CB5C586679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A61D144-1D43-9D08-545C-A3E1AB505A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06DB423-F874-E536-5CF9-6F89276C3020}"/>
              </a:ext>
            </a:extLst>
          </p:cNvPr>
          <p:cNvSpPr>
            <a:spLocks noGrp="1"/>
          </p:cNvSpPr>
          <p:nvPr>
            <p:ph type="dt" sz="half" idx="10"/>
          </p:nvPr>
        </p:nvSpPr>
        <p:spPr/>
        <p:txBody>
          <a:bodyPr/>
          <a:lstStyle/>
          <a:p>
            <a:fld id="{6F663062-2BA6-444C-A30E-B7CD141BBBB1}" type="datetime1">
              <a:rPr lang="it-IT" smtClean="0"/>
              <a:pPr/>
              <a:t>29/01/24</a:t>
            </a:fld>
            <a:endParaRPr lang="it-IT"/>
          </a:p>
        </p:txBody>
      </p:sp>
      <p:sp>
        <p:nvSpPr>
          <p:cNvPr id="6" name="Segnaposto piè di pagina 5">
            <a:extLst>
              <a:ext uri="{FF2B5EF4-FFF2-40B4-BE49-F238E27FC236}">
                <a16:creationId xmlns:a16="http://schemas.microsoft.com/office/drawing/2014/main" id="{85C29B3E-16CA-470E-1EDE-CF50949CF338}"/>
              </a:ext>
            </a:extLst>
          </p:cNvPr>
          <p:cNvSpPr>
            <a:spLocks noGrp="1"/>
          </p:cNvSpPr>
          <p:nvPr>
            <p:ph type="ftr" sz="quarter" idx="11"/>
          </p:nvPr>
        </p:nvSpPr>
        <p:spPr/>
        <p:txBody>
          <a:bodyPr/>
          <a:lstStyle/>
          <a:p>
            <a:r>
              <a:rPr lang="it-IT"/>
              <a:t>iuris consultig</a:t>
            </a:r>
          </a:p>
        </p:txBody>
      </p:sp>
      <p:sp>
        <p:nvSpPr>
          <p:cNvPr id="7" name="Segnaposto numero diapositiva 6">
            <a:extLst>
              <a:ext uri="{FF2B5EF4-FFF2-40B4-BE49-F238E27FC236}">
                <a16:creationId xmlns:a16="http://schemas.microsoft.com/office/drawing/2014/main" id="{BFCD8752-FF59-7DD6-A272-669A106A0434}"/>
              </a:ext>
            </a:extLst>
          </p:cNvPr>
          <p:cNvSpPr>
            <a:spLocks noGrp="1"/>
          </p:cNvSpPr>
          <p:nvPr>
            <p:ph type="sldNum" sz="quarter" idx="12"/>
          </p:nvPr>
        </p:nvSpPr>
        <p:spPr/>
        <p:txBody>
          <a:bodyPr/>
          <a:lstStyle/>
          <a:p>
            <a:fld id="{C93D2259-0E7E-4E01-8D7F-C50065DA361A}" type="slidenum">
              <a:rPr lang="it-IT" smtClean="0"/>
              <a:pPr/>
              <a:t>‹N›</a:t>
            </a:fld>
            <a:endParaRPr lang="it-IT"/>
          </a:p>
        </p:txBody>
      </p:sp>
    </p:spTree>
    <p:extLst>
      <p:ext uri="{BB962C8B-B14F-4D97-AF65-F5344CB8AC3E}">
        <p14:creationId xmlns:p14="http://schemas.microsoft.com/office/powerpoint/2010/main" val="1938685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AC30FB3-11B9-37EF-79D2-B73E90A83F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CEA2227-E7A3-1A6C-E1E8-9903809162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0D86701-9811-A289-E3FC-BFD9AC495C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56814-AA15-40EB-B362-66F34A145B45}" type="datetime1">
              <a:rPr lang="it-IT" smtClean="0"/>
              <a:pPr/>
              <a:t>29/01/24</a:t>
            </a:fld>
            <a:endParaRPr lang="it-IT"/>
          </a:p>
        </p:txBody>
      </p:sp>
      <p:sp>
        <p:nvSpPr>
          <p:cNvPr id="5" name="Segnaposto piè di pagina 4">
            <a:extLst>
              <a:ext uri="{FF2B5EF4-FFF2-40B4-BE49-F238E27FC236}">
                <a16:creationId xmlns:a16="http://schemas.microsoft.com/office/drawing/2014/main" id="{A40E86F7-5C17-B95F-0F73-8F45D6346D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iuris consultig</a:t>
            </a:r>
          </a:p>
        </p:txBody>
      </p:sp>
      <p:sp>
        <p:nvSpPr>
          <p:cNvPr id="6" name="Segnaposto numero diapositiva 5">
            <a:extLst>
              <a:ext uri="{FF2B5EF4-FFF2-40B4-BE49-F238E27FC236}">
                <a16:creationId xmlns:a16="http://schemas.microsoft.com/office/drawing/2014/main" id="{0D3DF742-E6A2-DEE4-21DC-B004E43D38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D2259-0E7E-4E01-8D7F-C50065DA361A}" type="slidenum">
              <a:rPr lang="it-IT" smtClean="0"/>
              <a:pPr/>
              <a:t>‹N›</a:t>
            </a:fld>
            <a:endParaRPr lang="it-IT"/>
          </a:p>
        </p:txBody>
      </p:sp>
    </p:spTree>
    <p:extLst>
      <p:ext uri="{BB962C8B-B14F-4D97-AF65-F5344CB8AC3E}">
        <p14:creationId xmlns:p14="http://schemas.microsoft.com/office/powerpoint/2010/main" val="3938328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up.altervista.org/la-guida-semplificata-sugli-appalti-pubblici/esecuzione-degli-appalti-pubblici/" TargetMode="External"/><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rup.altervista.org/collaudo-e-verifica-di-conformita/" TargetMode="External"/><Relationship Id="rId5" Type="http://schemas.openxmlformats.org/officeDocument/2006/relationships/hyperlink" Target="https://rup.altervista.org/la-risoluzione-dei-contratti-pubblici/" TargetMode="External"/><Relationship Id="rId4" Type="http://schemas.openxmlformats.org/officeDocument/2006/relationships/hyperlink" Target="https://rup.altervista.org/le-modifiche-dei-contratti/"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p:txBody>
          <a:bodyPr/>
          <a:lstStyle/>
          <a:p>
            <a:pPr algn="ctr"/>
            <a:r>
              <a:rPr lang="it-IT" b="1" dirty="0"/>
              <a:t>Argomenti da trattare</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p:txBody>
          <a:bodyPr>
            <a:normAutofit/>
          </a:bodyPr>
          <a:lstStyle/>
          <a:p>
            <a:r>
              <a:rPr lang="it-IT" sz="2200" b="0" i="0" u="none" strike="noStrike" baseline="0" dirty="0">
                <a:solidFill>
                  <a:srgbClr val="000000"/>
                </a:solidFill>
                <a:latin typeface="Calibri" panose="020F0502020204030204" pitchFamily="34" charset="0"/>
              </a:rPr>
              <a:t>Revisione prezzi</a:t>
            </a:r>
            <a:endParaRPr lang="it-IT" sz="2200" dirty="0">
              <a:solidFill>
                <a:srgbClr val="000000"/>
              </a:solidFill>
              <a:latin typeface="Calibri" panose="020F0502020204030204" pitchFamily="34" charset="0"/>
            </a:endParaRPr>
          </a:p>
          <a:p>
            <a:r>
              <a:rPr lang="it-IT" sz="2200" b="0" i="0" u="none" strike="noStrike" baseline="0" dirty="0">
                <a:solidFill>
                  <a:srgbClr val="000000"/>
                </a:solidFill>
                <a:latin typeface="Calibri" panose="020F0502020204030204" pitchFamily="34" charset="0"/>
              </a:rPr>
              <a:t>Modifica</a:t>
            </a:r>
            <a:r>
              <a:rPr lang="it-IT" sz="2200" b="0" i="0" u="none" strike="noStrike" dirty="0">
                <a:solidFill>
                  <a:srgbClr val="000000"/>
                </a:solidFill>
                <a:latin typeface="Calibri" panose="020F0502020204030204" pitchFamily="34" charset="0"/>
              </a:rPr>
              <a:t> dei contratti in </a:t>
            </a:r>
            <a:r>
              <a:rPr lang="it-IT" sz="2200" dirty="0">
                <a:solidFill>
                  <a:srgbClr val="000000"/>
                </a:solidFill>
                <a:latin typeface="Calibri" panose="020F0502020204030204" pitchFamily="34" charset="0"/>
              </a:rPr>
              <a:t>corso di esecuzione</a:t>
            </a:r>
          </a:p>
          <a:p>
            <a:r>
              <a:rPr lang="it-IT" sz="2200" b="0" i="0" u="none" strike="noStrike" baseline="0" dirty="0">
                <a:solidFill>
                  <a:srgbClr val="000000"/>
                </a:solidFill>
                <a:latin typeface="Calibri" panose="020F0502020204030204" pitchFamily="34" charset="0"/>
              </a:rPr>
              <a:t>Sospensione, risoluzione e recesso. Il fallimento dell’esecutore</a:t>
            </a:r>
          </a:p>
          <a:p>
            <a:r>
              <a:rPr lang="it-IT" sz="2200" dirty="0">
                <a:solidFill>
                  <a:srgbClr val="000000"/>
                </a:solidFill>
                <a:latin typeface="Calibri" panose="020F0502020204030204" pitchFamily="34" charset="0"/>
              </a:rPr>
              <a:t>Il collaudo e le contestazioni dell’impresa: le riserve</a:t>
            </a:r>
          </a:p>
          <a:p>
            <a:r>
              <a:rPr lang="it-IT" sz="2200" dirty="0">
                <a:solidFill>
                  <a:srgbClr val="000000"/>
                </a:solidFill>
                <a:latin typeface="Calibri" panose="020F0502020204030204" pitchFamily="34" charset="0"/>
              </a:rPr>
              <a:t>Verifica teorico-pratica</a:t>
            </a:r>
          </a:p>
          <a:p>
            <a:pPr>
              <a:buNone/>
            </a:pPr>
            <a:endParaRPr lang="it-IT" sz="2200" b="0" i="0" u="none" strike="noStrike" baseline="0" dirty="0">
              <a:solidFill>
                <a:srgbClr val="000000"/>
              </a:solidFill>
              <a:latin typeface="Calibri" panose="020F0502020204030204" pitchFamily="34" charset="0"/>
            </a:endParaRP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2288168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dirty="0"/>
              <a:t>Revisione Prezzi – presupposti per l’attivazione della clausola –  </a:t>
            </a:r>
          </a:p>
          <a:p>
            <a:pPr marL="0" indent="0" algn="just">
              <a:buNone/>
            </a:pPr>
            <a:r>
              <a:rPr lang="it-IT" sz="2400" dirty="0"/>
              <a:t>Il legislatore ha scelto il criterio dell’indicizzazione. Le revisioni si attivano al verificarsi di una variazione del costo dell’opera, della fornitura o del servizio- in aumento o in diminuzione – superiore al 5% dell’importo complessivo (</a:t>
            </a:r>
            <a:r>
              <a:rPr lang="it-IT" sz="2400" b="1" dirty="0"/>
              <a:t>c.d. soglia d’alea</a:t>
            </a:r>
            <a:r>
              <a:rPr lang="it-IT" sz="2400" dirty="0"/>
              <a:t>) e operano nella misura dell’ 80% della variazione stessa (c.d. percentuale di compensazione) in relazione alle prestazioni da eseguire.</a:t>
            </a:r>
          </a:p>
          <a:p>
            <a:pPr marL="0" indent="0" algn="just">
              <a:buNone/>
            </a:pPr>
            <a:r>
              <a:rPr lang="it-IT" sz="2400" dirty="0"/>
              <a:t>Sotto la soglia del 5% il legislatore ha ritenuto operare la normale alea contrattuale bloccando </a:t>
            </a:r>
            <a:r>
              <a:rPr lang="it-IT" sz="2400" i="1" dirty="0"/>
              <a:t>ex </a:t>
            </a:r>
            <a:r>
              <a:rPr lang="it-IT" sz="2400" i="1" dirty="0" err="1"/>
              <a:t>lege</a:t>
            </a:r>
            <a:r>
              <a:rPr lang="it-IT" sz="2400" dirty="0"/>
              <a:t> l’operatività di qualsiasi meccanismo revisionale.</a:t>
            </a:r>
          </a:p>
          <a:p>
            <a:pPr marL="0" indent="0" algn="just">
              <a:buNone/>
            </a:pPr>
            <a:r>
              <a:rPr lang="it-IT" sz="2400" dirty="0"/>
              <a:t>Il comma 5 dell’art. 60 prevede che il finanziamento di tali maggiori oneri dovranno essere reperiti: a) nel limite del 50% delle risorse accantonate come imprevisti nel quadro economico nonché nelle eventuali ulteriori somme a disposizione della S.A. stanziante annualmente; b) nelle somme derivanti dai ribassi d’asta; c) nelle somme disponibili relative ad altri interventi già ultimati.</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dirty="0"/>
              <a:t>Revisione Prezzi – Considerazioni</a:t>
            </a:r>
          </a:p>
          <a:p>
            <a:pPr marL="0" indent="0" algn="just">
              <a:buNone/>
            </a:pPr>
            <a:r>
              <a:rPr lang="it-IT" sz="2400" dirty="0"/>
              <a:t>La norma sulla c.d. revisione prezzi è immediato precipitato del principio di conservazione dell'equilibrio contrattuale di cui all’art. 9 del Codice dei Contratti</a:t>
            </a:r>
          </a:p>
          <a:p>
            <a:pPr marL="0" indent="0" algn="just">
              <a:buNone/>
            </a:pPr>
            <a:r>
              <a:rPr lang="it-IT" sz="2400" dirty="0"/>
              <a:t>Un principio che trae le sue origini a seguito della crisi pandemica e che ha portato il legislatore prima a delle misure di natura emergenziale e poi all'inserimento di alcune disposizioni volte a prendere in considerazione le influenze sul contratto da parte di "sopravvenienze atipiche»</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97456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dirty="0"/>
              <a:t>Revisione Prezzi – Considerazioni</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Relativamente alle clausole revisionale, viene evidenziato che ora l’inserimento delle clausole di revisione prezzi nei documenti di gara </a:t>
            </a:r>
            <a:r>
              <a:rPr lang="it-IT" sz="2400" b="1" kern="100" dirty="0">
                <a:effectLst/>
                <a:latin typeface="Calibri" panose="020F0502020204030204" pitchFamily="34" charset="0"/>
                <a:ea typeface="Calibri" panose="020F0502020204030204" pitchFamily="34" charset="0"/>
                <a:cs typeface="Times New Roman" panose="02020603050405020304" pitchFamily="18" charset="0"/>
              </a:rPr>
              <a:t>è obbligatorio</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 Ma cosa succede quando il bando nulla prevede? "</a:t>
            </a:r>
            <a:r>
              <a:rPr lang="it-IT" sz="2400" i="1" kern="100" dirty="0">
                <a:effectLst/>
                <a:latin typeface="Calibri" panose="020F0502020204030204" pitchFamily="34" charset="0"/>
                <a:ea typeface="Calibri" panose="020F0502020204030204" pitchFamily="34" charset="0"/>
                <a:cs typeface="Times New Roman" panose="02020603050405020304" pitchFamily="18" charset="0"/>
              </a:rPr>
              <a:t>Esclusa l'impugnazione immediata del bando per carenza di interesse - salvo ritenere che la mancata indicazione della clausola di revisione impedisca una consapevole formulazione dell’offerta - </a:t>
            </a:r>
            <a:r>
              <a:rPr lang="it-IT" sz="2400" b="1" i="1" kern="100" dirty="0">
                <a:effectLst/>
                <a:latin typeface="Calibri" panose="020F0502020204030204" pitchFamily="34" charset="0"/>
                <a:ea typeface="Calibri" panose="020F0502020204030204" pitchFamily="34" charset="0"/>
                <a:cs typeface="Times New Roman" panose="02020603050405020304" pitchFamily="18" charset="0"/>
              </a:rPr>
              <a:t>dovrebbe operare comunque un meccanismo di integrazione ex lege del contratto ex art. 1339 cc, trattandosi l’art. 60 di norma imperativa</a:t>
            </a:r>
            <a:r>
              <a:rPr lang="it-IT"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405073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Modifica dei contratti in corso di esecuzione</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sz="2400" b="0" i="0"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baseline="0" dirty="0">
                <a:solidFill>
                  <a:srgbClr val="000000"/>
                </a:solidFill>
                <a:effectLst/>
                <a:latin typeface="Calibri" panose="020F0502020204030204" pitchFamily="34" charset="0"/>
              </a:rPr>
              <a:t>La </a:t>
            </a:r>
            <a:r>
              <a:rPr lang="it-IT" sz="2400" b="1" i="0" baseline="0" dirty="0">
                <a:solidFill>
                  <a:srgbClr val="000000"/>
                </a:solidFill>
                <a:effectLst/>
                <a:latin typeface="Calibri" panose="020F0502020204030204" pitchFamily="34" charset="0"/>
              </a:rPr>
              <a:t>sottoscrizione del contratto </a:t>
            </a:r>
            <a:r>
              <a:rPr lang="it-IT" sz="2400" b="0" i="0" baseline="0" dirty="0">
                <a:solidFill>
                  <a:srgbClr val="000000"/>
                </a:solidFill>
                <a:effectLst/>
                <a:latin typeface="Calibri" panose="020F0502020204030204" pitchFamily="34" charset="0"/>
              </a:rPr>
              <a:t>è il primo snodo che segna il passaggio dalla fase pubblicistica (di scelta del contraente) a quella privatistica  (dell’esecuzione delle prestazioni oggetto di affidamento). </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baseline="0" dirty="0">
                <a:solidFill>
                  <a:srgbClr val="000000"/>
                </a:solidFill>
                <a:effectLst/>
                <a:latin typeface="Calibri" panose="020F0502020204030204" pitchFamily="34" charset="0"/>
              </a:rPr>
              <a:t>La dottrina, infatti, ha definito il contratto (</a:t>
            </a:r>
            <a:r>
              <a:rPr lang="it-IT" sz="2400" dirty="0">
                <a:solidFill>
                  <a:srgbClr val="000000"/>
                </a:solidFill>
                <a:latin typeface="Calibri" panose="020F0502020204030204" pitchFamily="34" charset="0"/>
              </a:rPr>
              <a:t>Caringella) </a:t>
            </a:r>
            <a:r>
              <a:rPr lang="it-IT" sz="2400" b="0" i="0" baseline="0" dirty="0">
                <a:solidFill>
                  <a:srgbClr val="000000"/>
                </a:solidFill>
                <a:effectLst/>
                <a:latin typeface="Calibri" panose="020F0502020204030204" pitchFamily="34" charset="0"/>
              </a:rPr>
              <a:t>un </a:t>
            </a:r>
            <a:r>
              <a:rPr lang="it-IT" sz="2400" b="1" i="0" baseline="0" dirty="0">
                <a:solidFill>
                  <a:srgbClr val="000000"/>
                </a:solidFill>
                <a:effectLst/>
                <a:latin typeface="Calibri" panose="020F0502020204030204" pitchFamily="34" charset="0"/>
              </a:rPr>
              <a:t>ossimoro meraviglioso </a:t>
            </a:r>
            <a:r>
              <a:rPr lang="it-IT" sz="2400" b="0" i="0" baseline="0" dirty="0">
                <a:solidFill>
                  <a:srgbClr val="000000"/>
                </a:solidFill>
                <a:effectLst/>
                <a:latin typeface="Calibri" panose="020F0502020204030204" pitchFamily="34" charset="0"/>
              </a:rPr>
              <a:t>in quanto si caratterizza per una stretta (inter)relazione tra il contenuto degli atti negoziali (di natura pubblicistica) e l’atto (di natura privatistica) sottoscritto dalle parti.</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Modifica dei contratti in corso di esecuzione</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sz="2400" b="0" i="0" baseline="0" dirty="0">
              <a:solidFill>
                <a:srgbClr val="000000"/>
              </a:solidFill>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baseline="0" dirty="0">
                <a:solidFill>
                  <a:srgbClr val="000000"/>
                </a:solidFill>
                <a:effectLst/>
                <a:latin typeface="Calibri" panose="020F0502020204030204" pitchFamily="34" charset="0"/>
              </a:rPr>
              <a:t>La Pubblica Amministrazione è infatti </a:t>
            </a:r>
            <a:r>
              <a:rPr lang="it-IT" sz="2400" b="1" i="0" baseline="0" dirty="0">
                <a:solidFill>
                  <a:srgbClr val="000000"/>
                </a:solidFill>
                <a:effectLst/>
                <a:latin typeface="Calibri" panose="020F0502020204030204" pitchFamily="34" charset="0"/>
              </a:rPr>
              <a:t>una e doppia, gode di due capacità</a:t>
            </a:r>
            <a:r>
              <a:rPr lang="it-IT" sz="2400" b="0" i="0" baseline="0" dirty="0">
                <a:solidFill>
                  <a:srgbClr val="000000"/>
                </a:solidFill>
                <a:effectLst/>
                <a:latin typeface="Calibri" panose="020F0502020204030204" pitchFamily="34" charset="0"/>
              </a:rPr>
              <a:t>. È, cioè, soggetto di diritto pubblico, un’autorità che utilizza gli strumenti autoritativi del diritto pubblico, ma anche soggetto di diritto privato. Ed al pari di ogni altro cittadino dell’ordinamento fa ricorso agli strumenti privatistici. </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baseline="0" dirty="0">
                <a:solidFill>
                  <a:srgbClr val="000000"/>
                </a:solidFill>
                <a:effectLst/>
                <a:latin typeface="Calibri" panose="020F0502020204030204" pitchFamily="34" charset="0"/>
              </a:rPr>
              <a:t>Tale seconda evenienza si realizza proprio quando l’Amministrazione stipula un contratto, ovvero quando dismette i comodi panni del potere pubblico ed agisce </a:t>
            </a:r>
            <a:r>
              <a:rPr lang="it-IT" sz="2400" b="0" i="1" baseline="0" dirty="0">
                <a:solidFill>
                  <a:srgbClr val="000000"/>
                </a:solidFill>
                <a:effectLst/>
                <a:latin typeface="Calibri" panose="020F0502020204030204" pitchFamily="34" charset="0"/>
              </a:rPr>
              <a:t>iure </a:t>
            </a:r>
            <a:r>
              <a:rPr lang="it-IT" sz="2400" b="0" i="1" baseline="0" dirty="0" err="1">
                <a:solidFill>
                  <a:srgbClr val="000000"/>
                </a:solidFill>
                <a:effectLst/>
                <a:latin typeface="Calibri" panose="020F0502020204030204" pitchFamily="34" charset="0"/>
              </a:rPr>
              <a:t>privatorum</a:t>
            </a:r>
            <a:r>
              <a:rPr lang="it-IT" sz="2400" b="0" i="0" baseline="0" dirty="0">
                <a:solidFill>
                  <a:srgbClr val="000000"/>
                </a:solidFill>
                <a:effectLst/>
                <a:latin typeface="Calibri" panose="020F0502020204030204" pitchFamily="34" charset="0"/>
              </a:rPr>
              <a:t>.</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baseline="0" dirty="0">
                <a:solidFill>
                  <a:srgbClr val="000000"/>
                </a:solidFill>
                <a:effectLst/>
                <a:latin typeface="Calibri" panose="020F0502020204030204" pitchFamily="34" charset="0"/>
              </a:rPr>
              <a:t>La disciplina dei contratti pubblici contempla, perciò, sia norme pubblicistiche sia regole di diritto comune in quanto, quando la P.A. sceglie il contraente e poi stipula il contratto, </a:t>
            </a:r>
            <a:r>
              <a:rPr lang="it-IT" sz="2400" b="1" i="0" baseline="0" dirty="0">
                <a:solidFill>
                  <a:srgbClr val="000000"/>
                </a:solidFill>
                <a:effectLst/>
                <a:latin typeface="Calibri" panose="020F0502020204030204" pitchFamily="34" charset="0"/>
              </a:rPr>
              <a:t>fa un contestuale uso di potere pubblico e di autonomia negoziale.</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888375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Modifica dei contratti in corso di esecuzione</a:t>
            </a:r>
          </a:p>
          <a:p>
            <a:pPr marL="0" indent="0" algn="just">
              <a:buNone/>
            </a:pPr>
            <a:r>
              <a:rPr lang="it-IT" sz="2400" dirty="0"/>
              <a:t>L’art. 120 del Codice – nel riprodurre l’art. 106 del </a:t>
            </a:r>
            <a:r>
              <a:rPr lang="it-IT" sz="2400" dirty="0" err="1"/>
              <a:t>D.lgs</a:t>
            </a:r>
            <a:r>
              <a:rPr lang="it-IT" sz="2400" dirty="0"/>
              <a:t> 50/2016 a sua volta di recepimento dell’art. 72 della Direttiva n. 2014/24/UE e dell’art. 89 della Direttiva n. 2015/25/UE – </a:t>
            </a:r>
            <a:r>
              <a:rPr lang="it-IT" sz="2400" b="1" dirty="0"/>
              <a:t>disciplina le ipotesi di modifica dei contratti di appalto già conclusi ed in corso di esecuzione senza la necessità di dover ricorrere ad una nuova procedura di affidamento.</a:t>
            </a:r>
          </a:p>
          <a:p>
            <a:pPr marL="0" indent="0" algn="just">
              <a:buNone/>
            </a:pPr>
            <a:r>
              <a:rPr lang="it-IT" sz="2400" b="1" dirty="0"/>
              <a:t>Le novità affrontate dalla novella sono sostanzialmente due: a) la prima la </a:t>
            </a:r>
            <a:r>
              <a:rPr lang="it-IT" sz="2400" b="1" u="sng" dirty="0"/>
              <a:t>definizione</a:t>
            </a:r>
            <a:r>
              <a:rPr lang="it-IT" sz="2400" b="1" dirty="0"/>
              <a:t> di </a:t>
            </a:r>
            <a:r>
              <a:rPr lang="it-IT" sz="2400" b="1" u="sng" dirty="0"/>
              <a:t>varianti sostanziali</a:t>
            </a:r>
            <a:r>
              <a:rPr lang="it-IT" sz="2400" dirty="0"/>
              <a:t>, vietate in via ordinaria; </a:t>
            </a:r>
            <a:r>
              <a:rPr lang="it-IT" sz="2400" b="1" dirty="0"/>
              <a:t>b) la seconda la </a:t>
            </a:r>
            <a:r>
              <a:rPr lang="it-IT" sz="2400" b="1" u="sng" dirty="0"/>
              <a:t>ridefinizione della disciplina delle c.d. varianti in corso d’opera </a:t>
            </a:r>
            <a:endParaRPr lang="it-IT" sz="2400" b="1"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63037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lnSpcReduction="10000"/>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Sintesi delle modifiche consentite</a:t>
            </a:r>
          </a:p>
          <a:p>
            <a:pPr marL="457200" indent="-457200" algn="just">
              <a:buAutoNum type="arabicParenR"/>
            </a:pPr>
            <a:r>
              <a:rPr lang="it-IT" sz="2400" dirty="0"/>
              <a:t>Al </a:t>
            </a:r>
            <a:r>
              <a:rPr lang="it-IT" sz="2400" b="1" dirty="0"/>
              <a:t>comma 1 </a:t>
            </a:r>
            <a:r>
              <a:rPr lang="it-IT" sz="2400" dirty="0"/>
              <a:t>(modifiche </a:t>
            </a:r>
            <a:r>
              <a:rPr lang="it-IT" sz="2400" u="sng" dirty="0"/>
              <a:t>qualitative</a:t>
            </a:r>
            <a:r>
              <a:rPr lang="it-IT" sz="2400" dirty="0"/>
              <a:t>) è stata prevista una sostanziale ammissibilità delle modifiche non sostanziali;</a:t>
            </a:r>
          </a:p>
          <a:p>
            <a:pPr marL="457200" indent="-457200" algn="just">
              <a:buAutoNum type="arabicParenR"/>
            </a:pPr>
            <a:r>
              <a:rPr lang="it-IT" sz="2400" dirty="0"/>
              <a:t>Al </a:t>
            </a:r>
            <a:r>
              <a:rPr lang="it-IT" sz="2400" b="1" dirty="0"/>
              <a:t>comma 2 </a:t>
            </a:r>
            <a:r>
              <a:rPr lang="it-IT" sz="2400" dirty="0"/>
              <a:t>(modifiche </a:t>
            </a:r>
            <a:r>
              <a:rPr lang="it-IT" sz="2400" u="sng" dirty="0"/>
              <a:t>quantitative</a:t>
            </a:r>
            <a:r>
              <a:rPr lang="it-IT" sz="2400" dirty="0"/>
              <a:t>) ovvero di modifiche “</a:t>
            </a:r>
            <a:r>
              <a:rPr lang="it-IT" sz="2400" i="1" dirty="0"/>
              <a:t>non snaturanti”</a:t>
            </a:r>
            <a:r>
              <a:rPr lang="it-IT" sz="2400" dirty="0"/>
              <a:t>;</a:t>
            </a:r>
          </a:p>
          <a:p>
            <a:pPr marL="457200" indent="-457200" algn="just">
              <a:buAutoNum type="arabicParenR"/>
            </a:pPr>
            <a:r>
              <a:rPr lang="it-IT" sz="2400" dirty="0"/>
              <a:t>Al </a:t>
            </a:r>
            <a:r>
              <a:rPr lang="it-IT" sz="2400" b="1" dirty="0"/>
              <a:t>comma 7</a:t>
            </a:r>
            <a:r>
              <a:rPr lang="it-IT" sz="2400" dirty="0"/>
              <a:t> </a:t>
            </a:r>
            <a:r>
              <a:rPr lang="it-IT" sz="2400" b="1" dirty="0"/>
              <a:t>le modifiche sempre ammesse se motivate in ragione di miglioramenti in termini di qualità dell’opera e/o di tempi di ultimazione: </a:t>
            </a:r>
            <a:r>
              <a:rPr lang="it-IT" sz="2400" dirty="0"/>
              <a:t>ovvero tutte quelle modifiche che trovano copertura nel quadro economico e non determinano aumenti di spesa;</a:t>
            </a:r>
          </a:p>
          <a:p>
            <a:pPr marL="457200" indent="-457200" algn="just">
              <a:buAutoNum type="arabicParenR"/>
            </a:pPr>
            <a:r>
              <a:rPr lang="it-IT" sz="2400" dirty="0"/>
              <a:t>Al </a:t>
            </a:r>
            <a:r>
              <a:rPr lang="it-IT" sz="2400" b="1" dirty="0"/>
              <a:t>comma 8 </a:t>
            </a:r>
            <a:r>
              <a:rPr lang="it-IT" sz="2400" dirty="0"/>
              <a:t>viene introdotto il principio di </a:t>
            </a:r>
            <a:r>
              <a:rPr lang="it-IT" sz="2400" b="1" dirty="0"/>
              <a:t>conservazione dell’equilibrio contrattuale rimandando, dunque, all’art. 9 del Codice;</a:t>
            </a:r>
            <a:endParaRPr lang="it-IT" sz="2400" dirty="0"/>
          </a:p>
          <a:p>
            <a:pPr marL="457200" indent="-457200" algn="just">
              <a:buAutoNum type="arabicParenR"/>
            </a:pPr>
            <a:r>
              <a:rPr lang="it-IT" sz="2400" dirty="0"/>
              <a:t>al </a:t>
            </a:r>
            <a:r>
              <a:rPr lang="it-IT" sz="2400" b="1" dirty="0"/>
              <a:t>comma 9 </a:t>
            </a:r>
            <a:r>
              <a:rPr lang="it-IT" sz="2400" dirty="0"/>
              <a:t>si disciplina il c.d. </a:t>
            </a:r>
            <a:r>
              <a:rPr lang="it-IT" sz="2400" b="1" dirty="0"/>
              <a:t>quinto d’obbligo</a:t>
            </a:r>
            <a:r>
              <a:rPr lang="it-IT" sz="2400" dirty="0"/>
              <a:t>;</a:t>
            </a:r>
          </a:p>
          <a:p>
            <a:pPr marL="457200" indent="-457200" algn="just">
              <a:buAutoNum type="arabicParenR"/>
            </a:pPr>
            <a:r>
              <a:rPr lang="it-IT" sz="2400" dirty="0"/>
              <a:t>Al</a:t>
            </a:r>
            <a:r>
              <a:rPr lang="it-IT" sz="2400" b="1" dirty="0"/>
              <a:t> comma 10 </a:t>
            </a:r>
            <a:r>
              <a:rPr lang="it-IT" sz="2400" dirty="0"/>
              <a:t> è disciplinata la proroga che si distingue dalla c.d. proroga tecnica (</a:t>
            </a:r>
            <a:r>
              <a:rPr lang="it-IT" sz="2400" b="1" dirty="0"/>
              <a:t>comma 11</a:t>
            </a:r>
            <a:r>
              <a:rPr lang="it-IT" sz="2400" dirty="0"/>
              <a:t>)</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Quadro di sintesi</a:t>
            </a:r>
          </a:p>
          <a:p>
            <a:pPr algn="ctr">
              <a:buNone/>
            </a:pPr>
            <a:r>
              <a:rPr lang="it-IT" sz="2400" b="1" u="sng" dirty="0"/>
              <a:t>Cfr. allegato</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851515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Il generale divieto di varianti e sue eccezioni</a:t>
            </a:r>
          </a:p>
          <a:p>
            <a:pPr marL="0" indent="0" algn="just">
              <a:buNone/>
            </a:pPr>
            <a:r>
              <a:rPr lang="it-IT" sz="2400" dirty="0"/>
              <a:t>Come visto dal quadro di sintesi, nell’art. 120 è marcata la </a:t>
            </a:r>
            <a:r>
              <a:rPr lang="it-IT" sz="2400" b="1" dirty="0"/>
              <a:t>dicotomia </a:t>
            </a:r>
            <a:r>
              <a:rPr lang="it-IT" sz="2400" dirty="0"/>
              <a:t>tra modifiche contrattuali consentite e quelle non consentite bilanciando il principio di </a:t>
            </a:r>
            <a:r>
              <a:rPr lang="it-IT" sz="2400" b="1" dirty="0" err="1"/>
              <a:t>immodificabilità</a:t>
            </a:r>
            <a:r>
              <a:rPr lang="it-IT" sz="2400" b="1" dirty="0"/>
              <a:t> del contratto </a:t>
            </a:r>
            <a:r>
              <a:rPr lang="it-IT" sz="2400" dirty="0"/>
              <a:t>con quello di </a:t>
            </a:r>
            <a:r>
              <a:rPr lang="it-IT" sz="2400" b="1" dirty="0"/>
              <a:t>modifica dei contratti </a:t>
            </a:r>
            <a:r>
              <a:rPr lang="it-IT" sz="2400" dirty="0"/>
              <a:t>senza modificare </a:t>
            </a:r>
            <a:r>
              <a:rPr lang="it-IT" sz="2400" i="1" dirty="0"/>
              <a:t>ex post </a:t>
            </a:r>
            <a:r>
              <a:rPr lang="it-IT" sz="2400" dirty="0"/>
              <a:t>la condizione di parità tra gli offerenti che hanno preso parte alla procedura.</a:t>
            </a:r>
          </a:p>
          <a:p>
            <a:pPr marL="0" indent="0" algn="just">
              <a:buNone/>
            </a:pPr>
            <a:r>
              <a:rPr lang="it-IT" sz="2400" dirty="0"/>
              <a:t>Tale equilibrio viene bilanciato dal Legislatore in sei distinte ipotesi.</a:t>
            </a:r>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lnSpcReduction="10000"/>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Il generale divieto di varianti e sue eccezioni</a:t>
            </a:r>
          </a:p>
          <a:p>
            <a:pPr marL="0" indent="0" algn="just">
              <a:buNone/>
            </a:pPr>
            <a:r>
              <a:rPr lang="it-IT" sz="2400" b="1" u="sng" dirty="0"/>
              <a:t>I Ipotesi</a:t>
            </a:r>
            <a:r>
              <a:rPr lang="it-IT" sz="2400" b="1" dirty="0"/>
              <a:t> [art. 120 comma 1 lett. a)]: </a:t>
            </a:r>
            <a:r>
              <a:rPr lang="it-IT" sz="2400" dirty="0"/>
              <a:t>sono varianti consentite quelle modifiche che, a prescindere al loro valore economico, sono previste nei documenti di gara iniziali.</a:t>
            </a:r>
          </a:p>
          <a:p>
            <a:pPr marL="0" indent="0" algn="just">
              <a:buNone/>
            </a:pPr>
            <a:r>
              <a:rPr lang="it-IT" sz="2400" b="1" u="sng" dirty="0"/>
              <a:t>II Ipotesi </a:t>
            </a:r>
            <a:r>
              <a:rPr lang="it-IT" sz="2400" b="1" dirty="0"/>
              <a:t>[art. 120 comma 1 lett. b)]: </a:t>
            </a:r>
            <a:r>
              <a:rPr lang="it-IT" sz="2400" dirty="0"/>
              <a:t>si riferisce ai lavori, servizi e forniture </a:t>
            </a:r>
            <a:r>
              <a:rPr lang="it-IT" sz="2400" u="sng" dirty="0"/>
              <a:t>supplementari</a:t>
            </a:r>
            <a:r>
              <a:rPr lang="it-IT" sz="2400" dirty="0"/>
              <a:t> non contemplati nel contratto ma divenuti necessari successivamente con un limite quantitativo massimo del 50% del valore dell’appalto.</a:t>
            </a:r>
            <a:endParaRPr lang="it-IT" sz="2400" b="1" u="sng" dirty="0"/>
          </a:p>
          <a:p>
            <a:pPr marL="0" indent="0" algn="just">
              <a:buNone/>
            </a:pPr>
            <a:r>
              <a:rPr lang="it-IT" sz="2400" b="1" u="sng" dirty="0"/>
              <a:t>III Ipotesi </a:t>
            </a:r>
            <a:r>
              <a:rPr lang="it-IT" sz="2400" b="1" dirty="0"/>
              <a:t>[art. 120 comma 1 lett. c)]: </a:t>
            </a:r>
            <a:r>
              <a:rPr lang="it-IT" sz="2400" dirty="0"/>
              <a:t>attiene alla c.d. varianti in corso d’opera (tipologica, strutturale e funzionale) circoscritte e limitate a modifiche derivanti da “</a:t>
            </a:r>
            <a:r>
              <a:rPr lang="it-IT" sz="2400" i="1" dirty="0"/>
              <a:t>circostanze imprevedibili”</a:t>
            </a:r>
            <a:r>
              <a:rPr lang="it-IT" sz="2400" dirty="0"/>
              <a:t> tra cui le sopravvenienze legislative, regolamentari o provvedimentali. Le variazioni di corrispettivo non configurano varianti (cfr. Cons. Stato, sez. </a:t>
            </a:r>
            <a:r>
              <a:rPr lang="it-IT" sz="2400" dirty="0" err="1"/>
              <a:t>VI</a:t>
            </a:r>
            <a:r>
              <a:rPr lang="it-IT" sz="2400" dirty="0"/>
              <a:t>, 1844/2023). Anche per esse si applica il limite del 50% del contratto iniziale</a:t>
            </a:r>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1317901"/>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855303"/>
            <a:ext cx="10515600" cy="4517215"/>
          </a:xfrm>
        </p:spPr>
        <p:txBody>
          <a:bodyPr>
            <a:normAutofit/>
          </a:bodyPr>
          <a:lstStyle/>
          <a:p>
            <a:pPr marL="0" indent="0" algn="just">
              <a:buNone/>
            </a:pPr>
            <a:r>
              <a:rPr lang="it-IT" sz="2400" dirty="0"/>
              <a:t>La fase di esecuzione degli appalti pubblici è la più importante di tutte in quanto si realizzano concretamente tutte le aspettative programmate dalle stazioni appaltanti con l’indizione della procedura.</a:t>
            </a:r>
          </a:p>
          <a:p>
            <a:pPr marL="0" indent="0" algn="just">
              <a:buNone/>
            </a:pPr>
            <a:r>
              <a:rPr lang="it-IT" sz="2400" dirty="0"/>
              <a:t>La fase di esecuzione è </a:t>
            </a:r>
            <a:r>
              <a:rPr lang="it-IT" sz="2400" b="1" dirty="0"/>
              <a:t>la quarta fase</a:t>
            </a:r>
            <a:r>
              <a:rPr lang="it-IT" sz="2400" dirty="0"/>
              <a:t> fondamentale degli appalti pubblici la quale ha inizio con </a:t>
            </a:r>
            <a:r>
              <a:rPr lang="it-IT" sz="2400" u="sng" dirty="0"/>
              <a:t>le attività preliminari all’avvio dell’esecuzione</a:t>
            </a:r>
            <a:r>
              <a:rPr lang="it-IT" sz="2400" dirty="0"/>
              <a:t> </a:t>
            </a:r>
            <a:r>
              <a:rPr lang="it-IT" sz="2400" u="sng" dirty="0"/>
              <a:t>del contratto</a:t>
            </a:r>
            <a:r>
              <a:rPr lang="it-IT" sz="2400" dirty="0"/>
              <a:t> e si conclude con l’approvazione del </a:t>
            </a:r>
            <a:r>
              <a:rPr lang="it-IT" sz="2400" u="sng" dirty="0"/>
              <a:t>collaudo</a:t>
            </a:r>
            <a:r>
              <a:rPr lang="it-IT" sz="2400" dirty="0"/>
              <a:t>, per i lavori, o con la </a:t>
            </a:r>
            <a:r>
              <a:rPr lang="it-IT" sz="2400" u="sng" dirty="0"/>
              <a:t>verifica di conformità per servizi e forniture</a:t>
            </a:r>
            <a:r>
              <a:rPr lang="it-IT" sz="2400" dirty="0"/>
              <a:t>.</a:t>
            </a:r>
          </a:p>
          <a:p>
            <a:pPr marL="0" indent="0" algn="just">
              <a:buNone/>
            </a:pPr>
            <a:endParaRPr lang="it-IT" sz="2400"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1569748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Il generale divieto di varianti e sue eccezioni</a:t>
            </a:r>
          </a:p>
          <a:p>
            <a:pPr marL="0" indent="0" algn="just">
              <a:buNone/>
            </a:pPr>
            <a:r>
              <a:rPr lang="it-IT" sz="2400" b="1" u="sng" dirty="0"/>
              <a:t>IV Ipotesi </a:t>
            </a:r>
            <a:r>
              <a:rPr lang="it-IT" sz="2400" b="1" dirty="0"/>
              <a:t>[art. 120 comma 1 lett. d)]: </a:t>
            </a:r>
            <a:r>
              <a:rPr lang="it-IT" sz="2400" dirty="0"/>
              <a:t>riguarda le </a:t>
            </a:r>
            <a:r>
              <a:rPr lang="it-IT" sz="2400" b="1" dirty="0"/>
              <a:t>modifiche di natura </a:t>
            </a:r>
            <a:r>
              <a:rPr lang="it-IT" sz="2400" dirty="0"/>
              <a:t>soggettiva che non richiedono l’espletamento di nuove procedure evidenziali</a:t>
            </a:r>
          </a:p>
          <a:p>
            <a:pPr marL="0" indent="0" algn="just">
              <a:buNone/>
            </a:pPr>
            <a:r>
              <a:rPr lang="it-IT" sz="2400" b="1" u="sng" dirty="0"/>
              <a:t>V Ipotesi </a:t>
            </a:r>
            <a:r>
              <a:rPr lang="it-IT" sz="2400" b="1" dirty="0"/>
              <a:t>[art. 120 comma 3]: </a:t>
            </a:r>
            <a:r>
              <a:rPr lang="it-IT" sz="2400" dirty="0"/>
              <a:t>riguarda le ipotesi di libera modifica del contratto quando il relativo valore: a) sia al di sotto della soglia di rilevanza comunitaria prevista per quella tipologia di contratto; b) sia al di sotto del 10% del valore iniziale del contratto per i servizi e le forniture o del 15% per i lavori.</a:t>
            </a:r>
          </a:p>
          <a:p>
            <a:pPr marL="0" indent="0" algn="just">
              <a:buNone/>
            </a:pPr>
            <a:r>
              <a:rPr lang="it-IT" sz="2400" b="1" u="sng" dirty="0" err="1"/>
              <a:t>VI</a:t>
            </a:r>
            <a:r>
              <a:rPr lang="it-IT" sz="2400" b="1" u="sng" dirty="0"/>
              <a:t> Ipotesi </a:t>
            </a:r>
            <a:r>
              <a:rPr lang="it-IT" sz="2400" b="1" dirty="0"/>
              <a:t>[art. 120 commi 5, 6 e 7]: </a:t>
            </a:r>
            <a:r>
              <a:rPr lang="it-IT" sz="2400" dirty="0"/>
              <a:t>riguarda le ipotesi di modifiche non sostanziali le quali sono definite, a contrario, tenuto conto di quelle che sono sostanziali (ovvero qualora “</a:t>
            </a:r>
            <a:r>
              <a:rPr lang="it-IT" sz="2400" i="1" dirty="0"/>
              <a:t>alteri considerevolmente la struttura del </a:t>
            </a:r>
            <a:r>
              <a:rPr lang="it-IT" sz="2400" i="1" dirty="0" err="1"/>
              <a:t>contratto…e</a:t>
            </a:r>
            <a:r>
              <a:rPr lang="it-IT" sz="2400" i="1" dirty="0"/>
              <a:t> l’operazione economica sottesa”</a:t>
            </a:r>
            <a:r>
              <a:rPr lang="it-IT" sz="2400" dirty="0"/>
              <a:t>)</a:t>
            </a:r>
            <a:r>
              <a:rPr lang="it-IT" sz="2400" i="1" dirty="0"/>
              <a:t> </a:t>
            </a: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3200" b="0" i="0" u="sng" baseline="0" dirty="0">
                <a:solidFill>
                  <a:srgbClr val="000000"/>
                </a:solidFill>
                <a:effectLst/>
                <a:latin typeface="Calibri" panose="020F0502020204030204" pitchFamily="34" charset="0"/>
              </a:rPr>
              <a:t>Differenze tra proposte migliorative e varianti:</a:t>
            </a:r>
            <a:r>
              <a:rPr lang="it-IT" sz="3200" b="0" i="0" u="none" baseline="0" dirty="0">
                <a:solidFill>
                  <a:srgbClr val="000000"/>
                </a:solidFill>
                <a:effectLst/>
                <a:latin typeface="Calibri" panose="020F0502020204030204" pitchFamily="34" charset="0"/>
              </a:rPr>
              <a:t> le prime possono liberamente esplicarsi in tutti i miglioramenti tecnici del progetto posto a base di gara (anche in ragione delle competenze </a:t>
            </a:r>
            <a:r>
              <a:rPr lang="it-IT" sz="3200" dirty="0">
                <a:solidFill>
                  <a:srgbClr val="000000"/>
                </a:solidFill>
                <a:latin typeface="Calibri" panose="020F0502020204030204" pitchFamily="34" charset="0"/>
              </a:rPr>
              <a:t>tecniche </a:t>
            </a:r>
            <a:r>
              <a:rPr lang="it-IT" sz="3200" b="0" i="0" u="none" baseline="0" dirty="0">
                <a:solidFill>
                  <a:srgbClr val="000000"/>
                </a:solidFill>
                <a:effectLst/>
                <a:latin typeface="Calibri" panose="020F0502020204030204" pitchFamily="34" charset="0"/>
              </a:rPr>
              <a:t>dell’offerente/esecutore) al fine di assicurare al meglio lo </a:t>
            </a:r>
            <a:r>
              <a:rPr lang="it-IT" sz="3200" b="1" i="0" u="sng" baseline="0" dirty="0">
                <a:solidFill>
                  <a:srgbClr val="000000"/>
                </a:solidFill>
                <a:effectLst/>
                <a:latin typeface="Calibri" panose="020F0502020204030204" pitchFamily="34" charset="0"/>
              </a:rPr>
              <a:t>scopo</a:t>
            </a:r>
            <a:r>
              <a:rPr lang="it-IT" sz="3200" i="0" baseline="0" dirty="0">
                <a:solidFill>
                  <a:srgbClr val="000000"/>
                </a:solidFill>
                <a:effectLst/>
                <a:latin typeface="Calibri" panose="020F0502020204030204" pitchFamily="34" charset="0"/>
              </a:rPr>
              <a:t> dell’appalto</a:t>
            </a:r>
            <a:r>
              <a:rPr lang="it-IT" sz="3200" b="0" i="0" u="none" baseline="0" dirty="0">
                <a:solidFill>
                  <a:srgbClr val="000000"/>
                </a:solidFill>
                <a:effectLst/>
                <a:latin typeface="Calibri" panose="020F0502020204030204" pitchFamily="34" charset="0"/>
              </a:rPr>
              <a:t>; laddove le seconde si sostanziano in modifiche tipologiche, funzionali e strutturali del progetto </a:t>
            </a:r>
            <a:r>
              <a:rPr lang="it-IT" sz="3200" b="1" i="0" u="none" baseline="0" dirty="0">
                <a:solidFill>
                  <a:srgbClr val="000000"/>
                </a:solidFill>
                <a:effectLst/>
                <a:latin typeface="Calibri" panose="020F0502020204030204" pitchFamily="34" charset="0"/>
              </a:rPr>
              <a:t>(cfr. giurisprudenza allegata).</a:t>
            </a:r>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644250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fontScale="92500"/>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Rinegoziazione del contratto</a:t>
            </a:r>
          </a:p>
          <a:p>
            <a:pPr marL="0" indent="0" algn="just">
              <a:buNone/>
            </a:pPr>
            <a:r>
              <a:rPr lang="it-IT" sz="2400" dirty="0"/>
              <a:t>La rinegoziazione del contratto è disciplinata dal comma 8 dell’art. 120 il quale non ne dà una definizione, ma si limita a delinearne solo il procedimento.</a:t>
            </a:r>
          </a:p>
          <a:p>
            <a:pPr marL="0" lvl="0" indent="0" algn="just">
              <a:buNone/>
            </a:pPr>
            <a:r>
              <a:rPr lang="it-IT" sz="2400" dirty="0"/>
              <a:t>Essa è immediato precipitato dell’art. 9 del Codice che mira a preservare l’equilibrio economico del contratto laddove </a:t>
            </a:r>
            <a:r>
              <a:rPr lang="it-IT" sz="2400" i="1" dirty="0"/>
              <a:t>sopravvengono circostanze straordinarie e imprevedibili, estranee alla normale alea</a:t>
            </a:r>
            <a:r>
              <a:rPr lang="it-IT" sz="2400" dirty="0"/>
              <a:t>, </a:t>
            </a:r>
            <a:r>
              <a:rPr lang="it-IT" sz="2400" i="1" dirty="0"/>
              <a:t>tali da alterare in maniera rilevante l’equilibrio originario del contratto.</a:t>
            </a:r>
          </a:p>
          <a:p>
            <a:pPr marL="0" lvl="0" indent="0" algn="just">
              <a:buNone/>
            </a:pPr>
            <a:r>
              <a:rPr lang="it-IT" sz="2400" dirty="0"/>
              <a:t>In tal caso, la parte svantaggiata </a:t>
            </a:r>
            <a:r>
              <a:rPr lang="it-IT" sz="2400" b="1" dirty="0"/>
              <a:t>ha diritto</a:t>
            </a:r>
            <a:r>
              <a:rPr lang="it-IT" sz="2400" dirty="0"/>
              <a:t> alla rinegoziazione secondo buona fede delle condizioni contrattuali i cui oneri sono riconosciuti all’esecutore a valere sulle somme a disposizione indicate nel quadro economico dell’intervento, alle voci imprevisti e accantonamenti e, se necessario, anche utilizzando le economie da ribasso d’asta.</a:t>
            </a:r>
          </a:p>
          <a:p>
            <a:pPr marL="0" lvl="0" indent="0" algn="just">
              <a:buNone/>
            </a:pPr>
            <a:r>
              <a:rPr lang="it-IT" sz="2400" dirty="0"/>
              <a:t>La rinegoziazione si limita al ripristino dell’originario equilibrio del contratto oggetto dell’affidamento, quale risultante dal bando e dal provvedimento di aggiudicazione, senza alterarne la sostanza economica.</a:t>
            </a:r>
          </a:p>
          <a:p>
            <a:pPr marL="0" lv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510702" y="900545"/>
            <a:ext cx="10827859" cy="5774575"/>
          </a:xfrm>
        </p:spPr>
        <p:txBody>
          <a:bodyPr>
            <a:normAutofit fontScale="25000" lnSpcReduction="20000"/>
          </a:bodyPr>
          <a:lstStyle/>
          <a:p>
            <a:pPr marL="0" lvl="0" indent="0" algn="just">
              <a:buNone/>
            </a:pPr>
            <a:endParaRPr lang="it-IT" sz="8000" dirty="0"/>
          </a:p>
          <a:p>
            <a:pPr marL="0" lvl="0" indent="0" algn="just">
              <a:buNone/>
            </a:pPr>
            <a:r>
              <a:rPr lang="it-IT" sz="8000" dirty="0"/>
              <a:t>Ma come si concilia infine la previsione di un obbligo di rinegoziazione con le esigenze di trasparenza e tutela della concorrenza?</a:t>
            </a:r>
          </a:p>
          <a:p>
            <a:pPr marL="0" lvl="0" indent="0" algn="just">
              <a:buNone/>
            </a:pPr>
            <a:r>
              <a:rPr lang="it-IT" sz="8000" dirty="0"/>
              <a:t>Attenta dottrina ha evidenziato che l'art. 120, al comma 14, prevede la pubblicazione sulla GUUE a cura della s.a. delle modifiche del contratto nonché sul sito dell’ANAC, a cura del RUP, previsti dall’Allegato II.14, la cui inosservanza è fonte di sanzioni amministrative pecuniarie di cui all’art. 222, comma 13. </a:t>
            </a:r>
          </a:p>
          <a:p>
            <a:pPr marL="0" lvl="0" indent="0" algn="just">
              <a:buNone/>
            </a:pPr>
            <a:r>
              <a:rPr lang="it-IT" sz="8000" dirty="0"/>
              <a:t>Ciò significa che il mancato rispetto delle regole sulla par condicio e sulla trasparenza è innanzitutto presidiato da meccanismi di controllo e vigilanza, sia europei sia nazionali. In secondo luogo, vi è sempre la possibilità di ricorrere al giudice per denunciare la violazione dei limiti posti alla modificabilità del contratto.</a:t>
            </a:r>
          </a:p>
          <a:p>
            <a:pPr marL="0" lvl="0" indent="0" algn="just">
              <a:buNone/>
            </a:pPr>
            <a:r>
              <a:rPr lang="it-IT" sz="8000" dirty="0"/>
              <a:t>Se mancano i presupposti dell’art. 120 e vi è comunque stata una modifica contrattuale (sostanziale) senza nuova gara, si verifica di fatto un illegittimo affidamento diretto, la cui contestazione è spettanza della giurisdizione esclusiva del </a:t>
            </a:r>
            <a:r>
              <a:rPr lang="it-IT" sz="8000" dirty="0" err="1"/>
              <a:t>g.a</a:t>
            </a:r>
            <a:r>
              <a:rPr lang="it-IT" sz="8000" dirty="0"/>
              <a:t>., vantando l’operatore che ricorre un interesse pretensivo alla corretta esplicazione delle condizioni concorrenziali di accesso alla gara (in tal senso anche Cass SSUU 28211/2019).</a:t>
            </a:r>
          </a:p>
          <a:p>
            <a:pPr marL="0" lvl="0" indent="0" algn="just">
              <a:buNone/>
            </a:pPr>
            <a:r>
              <a:rPr lang="it-IT" sz="8000" dirty="0"/>
              <a:t>La giurisdizione sulle vicende modificative del contratto viene quindi “spezzata” a seconda che la lite sia instaurata dalla parte contraente, spettando questa al </a:t>
            </a:r>
            <a:r>
              <a:rPr lang="it-IT" sz="8000" dirty="0" err="1"/>
              <a:t>g.o</a:t>
            </a:r>
            <a:r>
              <a:rPr lang="it-IT" sz="8000" dirty="0"/>
              <a:t>., ovvero dal terzo estraneo rispetto al contratto, e quindi </a:t>
            </a:r>
            <a:r>
              <a:rPr lang="it-IT" sz="8000" dirty="0" err="1"/>
              <a:t>g.a</a:t>
            </a:r>
            <a:r>
              <a:rPr lang="it-IT" sz="8000" dirty="0"/>
              <a:t>., per il quale dovrà poi valutarsi la legittimazione ad agire (solo se è partecipante non aggiudicatario, oppure del tutto estraneo alla gara purché provi che alle nuove condizioni avrebbe partecipato)".</a:t>
            </a:r>
          </a:p>
          <a:p>
            <a:pPr marL="0" lvl="0" indent="0" algn="just">
              <a:buNone/>
            </a:pPr>
            <a:endParaRPr lang="it-IT" sz="4800" dirty="0"/>
          </a:p>
          <a:p>
            <a:pPr marL="0" lv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251651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lnSpcReduction="10000"/>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Rinegoziazione del contratto</a:t>
            </a:r>
          </a:p>
          <a:p>
            <a:pPr marL="0" indent="0" algn="just">
              <a:buNone/>
            </a:pPr>
            <a:r>
              <a:rPr lang="it-IT" sz="2400" dirty="0"/>
              <a:t>La norma non dà una definizione di rinegoziazione del contratto, delineandone solo il procedimento.</a:t>
            </a:r>
          </a:p>
          <a:p>
            <a:pPr marL="0" indent="0" algn="just">
              <a:buNone/>
            </a:pPr>
            <a:r>
              <a:rPr lang="it-IT" sz="2400" dirty="0"/>
              <a:t>In particolare, tale richiesta va immediatamente proposta e non giustifica la sospensione dell’esecuzione; il RUP vi provvede entro 3 mesi; in mancanza l’esecutore può agire in giudizio per ottenere il riequilibrio del contratto salvo il risarcimento in ragione del rifiuto (anche silente) di rinegoziare.</a:t>
            </a:r>
          </a:p>
          <a:p>
            <a:pPr marL="0" indent="0" algn="just">
              <a:buNone/>
            </a:pPr>
            <a:r>
              <a:rPr lang="it-IT" sz="2400" dirty="0"/>
              <a:t>Diversa è l’ipotesi di rinegoziazione del contratto nella fase antecedente alla stipula del contratto da quella successiva: un primo orientamento (Cons. Stato, sez. IV, n. 9426/2022) non lo ritiene ammissibile in ragione del principio di parità di trattamento e dell’obbligo di trasparenza; a tale orientamento se ne contrappone un altro (Cons. Stato, sez. V, n. 2709/2022) che la ritiene ammissibile in presenza di particolari circostanze perché scongiurerebbe una riedizione della procedura che diversamente si imporrebbe in tutti i casi di modifica (cfr. giurisprudenza allegata).</a:t>
            </a:r>
          </a:p>
          <a:p>
            <a:pPr mar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011492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Il Quinto d’obbligo</a:t>
            </a:r>
          </a:p>
          <a:p>
            <a:pPr algn="just">
              <a:buNone/>
            </a:pPr>
            <a:r>
              <a:rPr lang="it-IT" sz="2400" dirty="0">
                <a:solidFill>
                  <a:srgbClr val="000000"/>
                </a:solidFill>
                <a:latin typeface="Calibri" panose="020F0502020204030204" pitchFamily="34" charset="0"/>
              </a:rPr>
              <a:t>Il quinto d’obbligo è disciplinato dal comma 9 dell’art. 120 secondo cui</a:t>
            </a:r>
            <a:r>
              <a:rPr lang="it-IT" sz="2400" b="0" i="0" u="none" strike="noStrike" dirty="0">
                <a:solidFill>
                  <a:srgbClr val="000000"/>
                </a:solidFill>
                <a:effectLst/>
                <a:latin typeface="Calibri" panose="020F0502020204030204" pitchFamily="34" charset="0"/>
              </a:rPr>
              <a:t> «</a:t>
            </a:r>
            <a:r>
              <a:rPr lang="it-IT" sz="2400" b="0" i="1" u="none" strike="noStrike" dirty="0">
                <a:solidFill>
                  <a:srgbClr val="000000"/>
                </a:solidFill>
                <a:effectLst/>
                <a:latin typeface="Calibri" panose="020F0502020204030204" pitchFamily="34" charset="0"/>
              </a:rPr>
              <a:t>nei documenti di gara iniziali può essere stabilito che, qualora in corso di esecuzione si renda necessario un aumento o una diminuzione delle prestazioni fino a concorrenza del quinto dell'importo del contratto, la stazione appaltante possa </a:t>
            </a:r>
            <a:r>
              <a:rPr lang="it-IT" sz="2400" b="1" i="1" u="none" strike="noStrike" dirty="0">
                <a:solidFill>
                  <a:srgbClr val="000000"/>
                </a:solidFill>
                <a:effectLst/>
                <a:latin typeface="Calibri" panose="020F0502020204030204" pitchFamily="34" charset="0"/>
              </a:rPr>
              <a:t>imporre</a:t>
            </a:r>
            <a:r>
              <a:rPr lang="it-IT" sz="2400" b="0" i="1" u="none" strike="noStrike" dirty="0">
                <a:solidFill>
                  <a:srgbClr val="000000"/>
                </a:solidFill>
                <a:effectLst/>
                <a:latin typeface="Calibri" panose="020F0502020204030204" pitchFamily="34" charset="0"/>
              </a:rPr>
              <a:t> all'appaltatore l'esecuzione alle condizioni originariamente previste. In tal caso l'appaltatore non può fare valere il diritto alla risoluzione del contratto»</a:t>
            </a:r>
            <a:r>
              <a:rPr lang="it-IT" sz="2400" b="0" i="0" u="none" strike="noStrike" dirty="0">
                <a:solidFill>
                  <a:srgbClr val="000000"/>
                </a:solidFill>
                <a:effectLst/>
                <a:latin typeface="Calibri" panose="020F0502020204030204" pitchFamily="34" charset="0"/>
              </a:rPr>
              <a:t>.</a:t>
            </a: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128746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Il Quinto d’obbligo</a:t>
            </a:r>
          </a:p>
          <a:p>
            <a:pPr algn="just">
              <a:buNone/>
            </a:pPr>
            <a:r>
              <a:rPr lang="it-IT" sz="2400" dirty="0"/>
              <a:t>Il quinto d’obbligo può essere sussunto nell’esigenza della S.A. di richiedere all’esecutore un aumento o una diminuzione delle prestazioni fino alla concorrenza del 1/5 dell’importo contrattuale alle medesime condizioni dell’appalto originario senza che l’appaltatore possa opporvisi e richiedere la risoluzione del contratto.</a:t>
            </a:r>
          </a:p>
          <a:p>
            <a:pPr algn="just">
              <a:buNone/>
            </a:pPr>
            <a:r>
              <a:rPr lang="it-IT" sz="2400" dirty="0"/>
              <a:t>Esso rappresenta un limite meramente quantitativo al diritto potestativo della P.A. di disporre varianti contrattuali; così come di delimitare il contenuto della prestazione a cui l’esecutore deve intendersi obbligato</a:t>
            </a:r>
          </a:p>
          <a:p>
            <a:pPr algn="just">
              <a:buNone/>
            </a:pPr>
            <a:r>
              <a:rPr lang="it-IT" sz="2400" dirty="0"/>
              <a:t>La giurisprudenza l’ha ritenuto una previsione che </a:t>
            </a:r>
            <a:r>
              <a:rPr lang="it-IT" sz="2400" dirty="0" err="1"/>
              <a:t>eterointegra</a:t>
            </a:r>
            <a:r>
              <a:rPr lang="it-IT" sz="2400" dirty="0"/>
              <a:t> il contratto ed aggiuntiva la quale non concorre a determinare la soglia di rilevanza comunitaria (cfr. Tar Lombardia Milano, sez. II, n. 284/2022)</a:t>
            </a:r>
          </a:p>
          <a:p>
            <a:pPr mar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988485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Clausole di opzione</a:t>
            </a:r>
          </a:p>
          <a:p>
            <a:pPr marL="0" indent="0" algn="just">
              <a:buNone/>
            </a:pPr>
            <a:r>
              <a:rPr lang="it-IT" sz="2400" dirty="0"/>
              <a:t>Nelle c.d. clausole di opzione, vanno ricomprese sono solo quelle di variazione qualitativa e quantitativa della prestazione, ma anche quelle relative alle opzioni di proroga la quale deve essere prevista </a:t>
            </a:r>
            <a:r>
              <a:rPr lang="it-IT" sz="2400" i="1" dirty="0"/>
              <a:t>ab origine </a:t>
            </a:r>
            <a:r>
              <a:rPr lang="it-IT" sz="2400" dirty="0"/>
              <a:t>nella </a:t>
            </a:r>
            <a:r>
              <a:rPr lang="it-IT" sz="2400" i="1" dirty="0" err="1"/>
              <a:t>lex</a:t>
            </a:r>
            <a:r>
              <a:rPr lang="it-IT" sz="2400" i="1" dirty="0"/>
              <a:t> </a:t>
            </a:r>
            <a:r>
              <a:rPr lang="it-IT" sz="2400" i="1" dirty="0" err="1"/>
              <a:t>specialis</a:t>
            </a:r>
            <a:r>
              <a:rPr lang="it-IT" sz="2400" i="1" dirty="0"/>
              <a:t> </a:t>
            </a:r>
            <a:r>
              <a:rPr lang="it-IT" sz="2400" dirty="0"/>
              <a:t>di gara.</a:t>
            </a:r>
          </a:p>
          <a:p>
            <a:pPr marL="0" indent="0" algn="just">
              <a:buNone/>
            </a:pPr>
            <a:r>
              <a:rPr lang="it-IT" sz="2400" dirty="0"/>
              <a:t>Come già chiarito la proroga va disposta : </a:t>
            </a:r>
          </a:p>
          <a:p>
            <a:pPr marL="457200" indent="-457200" algn="just">
              <a:buAutoNum type="alphaLcParenR"/>
            </a:pPr>
            <a:r>
              <a:rPr lang="it-IT" sz="2400" b="1" dirty="0"/>
              <a:t>prima della scadenza del termine contrattuale</a:t>
            </a:r>
            <a:r>
              <a:rPr lang="it-IT" sz="2400" dirty="0"/>
              <a:t>;</a:t>
            </a:r>
          </a:p>
          <a:p>
            <a:pPr marL="457200" indent="-457200" algn="just">
              <a:buAutoNum type="alphaLcParenR"/>
            </a:pPr>
            <a:r>
              <a:rPr lang="it-IT" sz="2400" b="1" dirty="0"/>
              <a:t>dopo la formale indizione della nuova procedura ad evidenza pubblica</a:t>
            </a:r>
            <a:r>
              <a:rPr lang="it-IT" sz="2400" dirty="0"/>
              <a:t>.</a:t>
            </a:r>
          </a:p>
          <a:p>
            <a:pPr marL="0" indent="0" algn="just">
              <a:buNone/>
            </a:pPr>
            <a:r>
              <a:rPr lang="it-IT" sz="2400" dirty="0"/>
              <a:t>Al riguardo, va operata una netta distinzione tra </a:t>
            </a:r>
            <a:r>
              <a:rPr lang="it-IT" sz="2400" b="1" u="sng" dirty="0"/>
              <a:t>proroga</a:t>
            </a:r>
            <a:r>
              <a:rPr lang="it-IT" sz="2400" dirty="0"/>
              <a:t> e </a:t>
            </a:r>
            <a:r>
              <a:rPr lang="it-IT" sz="2400" b="1" u="sng" dirty="0"/>
              <a:t>rinnovo</a:t>
            </a:r>
            <a:r>
              <a:rPr lang="it-IT" sz="2400" dirty="0"/>
              <a:t>: mentre la proroga ha mera funzione di spostare in avanti il termine contrattuale (rimanendo inalterato il regolamento negoziale), il rinnovo presuppone una nuova istruttoria e una nuova negoziazione e si conclude con una modifica delle condizioni contrattuali.</a:t>
            </a:r>
          </a:p>
          <a:p>
            <a:pPr mar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fontScale="85000" lnSpcReduction="20000"/>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Proroga Tecnica</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u="none" baseline="0" dirty="0">
                <a:solidFill>
                  <a:srgbClr val="000000"/>
                </a:solidFill>
                <a:effectLst/>
              </a:rPr>
              <a:t>”</a:t>
            </a:r>
            <a:r>
              <a:rPr lang="it-IT" sz="2400" b="0" i="1" u="none" baseline="0" dirty="0">
                <a:solidFill>
                  <a:srgbClr val="000000"/>
                </a:solidFill>
                <a:effectLst/>
              </a:rPr>
              <a:t>In casi eccezionali nei quali risultino oggettivi e insuperabili ritardi </a:t>
            </a:r>
            <a:r>
              <a:rPr lang="it-IT" sz="2400" b="1" i="1" u="none" baseline="0" dirty="0">
                <a:solidFill>
                  <a:srgbClr val="000000"/>
                </a:solidFill>
                <a:effectLst/>
              </a:rPr>
              <a:t>nella conclusione della procedura di affidamento del contratto</a:t>
            </a:r>
            <a:r>
              <a:rPr lang="it-IT" sz="2400" b="0" i="1" u="none" baseline="0" dirty="0">
                <a:solidFill>
                  <a:srgbClr val="000000"/>
                </a:solidFill>
                <a:effectLst/>
              </a:rPr>
              <a:t>, è consentito, per il tempo strettamente necessario alla conclusione della procedura, prorogare il contratto con l’appaltatore uscente qualora l’interruzione delle prestazioni possa determinare situazioni di pericolo oppure nei casi in cui l’interruzione della prestazione dedotta nella gara determinerebbe un grave danno all'interesse pubblico. </a:t>
            </a:r>
            <a:r>
              <a:rPr lang="it-IT" sz="2400" b="1" i="1" u="none" baseline="0" dirty="0">
                <a:solidFill>
                  <a:srgbClr val="000000"/>
                </a:solidFill>
                <a:effectLst/>
              </a:rPr>
              <a:t>In tale ipotesi il contraente originario è tenuto all’esecuzione delle prestazioni contrattuali ai prezzi, patti e condizioni previsti nel contratto”</a:t>
            </a:r>
            <a:r>
              <a:rPr lang="it-IT" sz="2400" b="0" i="1" u="none" baseline="0" dirty="0">
                <a:solidFill>
                  <a:srgbClr val="000000"/>
                </a:solidFill>
                <a:effectLst/>
              </a:rPr>
              <a:t>.</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sz="2400" b="0" i="0" u="none" baseline="0" dirty="0">
              <a:solidFill>
                <a:srgbClr val="000000"/>
              </a:solidFill>
              <a:effectLst/>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u="none" baseline="0" dirty="0">
                <a:solidFill>
                  <a:srgbClr val="000000"/>
                </a:solidFill>
                <a:effectLst/>
              </a:rPr>
              <a:t>La proroga tecnica è quel differimento del termine di conclusione del contratto che si rende necessaria a causa di eccezionali situazioni collegate alla c.d. successione degli affidamenti.</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u="none" baseline="0" dirty="0">
                <a:solidFill>
                  <a:srgbClr val="000000"/>
                </a:solidFill>
                <a:effectLst/>
              </a:rPr>
              <a:t>Al riguardo, la giurisprudenza è costante nel ritenere che l’istituto abbia carattere eccezionale e di temporaneità, nel senso che </a:t>
            </a:r>
            <a:r>
              <a:rPr lang="it-IT" sz="2400" dirty="0">
                <a:solidFill>
                  <a:srgbClr val="000000"/>
                </a:solidFill>
              </a:rPr>
              <a:t>è</a:t>
            </a:r>
            <a:r>
              <a:rPr lang="it-IT" sz="2400" b="0" i="0" u="none" baseline="0" dirty="0">
                <a:solidFill>
                  <a:srgbClr val="000000"/>
                </a:solidFill>
                <a:effectLst/>
              </a:rPr>
              <a:t> ammissibile per un periodo di tempo strettamente necessario per consentire l’individuazione del nuovo contraente in ragione del principio costituzionale di continuità dell’azione amministrativa (</a:t>
            </a:r>
            <a:r>
              <a:rPr lang="it-IT" sz="2400" b="1" i="0" u="none" baseline="0" dirty="0">
                <a:solidFill>
                  <a:srgbClr val="000000"/>
                </a:solidFill>
                <a:effectLst/>
              </a:rPr>
              <a:t>cfr. Tar Abruzzo, L’Aquila, sez. I, n. 14/2023 secondo cui affinché possa esservi proroga tecnica</a:t>
            </a:r>
            <a:r>
              <a:rPr lang="it-IT" sz="2400" b="1" kern="1200" baseline="0" dirty="0">
                <a:solidFill>
                  <a:schemeClr val="tx1"/>
                </a:solidFill>
                <a:ea typeface="+mn-ea"/>
                <a:cs typeface="+mn-cs"/>
              </a:rPr>
              <a:t>: - la stessa deve essere prevista nel contratto; - il contratto deve essere in corso per poterla disporre;- è necessario avviare le procedure per l’individuazione di un nuovo contraente</a:t>
            </a:r>
            <a:r>
              <a:rPr lang="it-IT" sz="2400" kern="1200" baseline="0" dirty="0">
                <a:solidFill>
                  <a:schemeClr val="tx1"/>
                </a:solidFill>
                <a:ea typeface="+mn-ea"/>
                <a:cs typeface="+mn-cs"/>
              </a:rPr>
              <a:t>).</a:t>
            </a: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sz="2400" b="0" i="0" u="none" kern="1200" baseline="0" dirty="0">
              <a:solidFill>
                <a:schemeClr val="tx1"/>
              </a:solidFill>
              <a:effectLs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u="none" kern="1200" baseline="0" dirty="0">
                <a:solidFill>
                  <a:schemeClr val="tx1"/>
                </a:solidFill>
                <a:effectLst/>
                <a:ea typeface="+mn-ea"/>
                <a:cs typeface="+mn-cs"/>
              </a:rPr>
              <a:t>Al riguardo, si cfr. </a:t>
            </a:r>
            <a:r>
              <a:rPr lang="it-IT" sz="2400" b="1" i="0" u="none" kern="1200" baseline="0" dirty="0">
                <a:solidFill>
                  <a:schemeClr val="tx1"/>
                </a:solidFill>
                <a:effectLst/>
                <a:ea typeface="+mn-ea"/>
                <a:cs typeface="+mn-cs"/>
              </a:rPr>
              <a:t>Deliberazione </a:t>
            </a:r>
            <a:r>
              <a:rPr lang="it-IT" sz="2400" b="1" i="0" u="none" kern="1200" baseline="0" dirty="0" err="1">
                <a:solidFill>
                  <a:schemeClr val="tx1"/>
                </a:solidFill>
                <a:effectLst/>
                <a:ea typeface="+mn-ea"/>
                <a:cs typeface="+mn-cs"/>
              </a:rPr>
              <a:t>Anac</a:t>
            </a:r>
            <a:r>
              <a:rPr lang="it-IT" sz="2400" b="1" i="0" u="none" kern="1200" baseline="0" dirty="0">
                <a:solidFill>
                  <a:schemeClr val="tx1"/>
                </a:solidFill>
                <a:effectLst/>
                <a:ea typeface="+mn-ea"/>
                <a:cs typeface="+mn-cs"/>
              </a:rPr>
              <a:t> n. 576/2021</a:t>
            </a:r>
            <a:endParaRPr lang="it-IT" sz="2400" b="1" i="0" u="none" baseline="0" dirty="0">
              <a:solidFill>
                <a:srgbClr val="000000"/>
              </a:solidFill>
              <a:effectLst/>
            </a:endParaRPr>
          </a:p>
          <a:p>
            <a:pPr mar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520144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120 </a:t>
            </a:r>
            <a:r>
              <a:rPr lang="it-IT" sz="2400" b="1" u="sng" dirty="0" err="1"/>
              <a:t>D.lgs</a:t>
            </a:r>
            <a:r>
              <a:rPr lang="it-IT" sz="2400" b="1" u="sng" dirty="0"/>
              <a:t> 36/2023</a:t>
            </a:r>
          </a:p>
          <a:p>
            <a:pPr algn="ctr">
              <a:buNone/>
            </a:pPr>
            <a:r>
              <a:rPr lang="it-IT" sz="2400" b="1" u="sng" dirty="0"/>
              <a:t>Le modifiche al contratto e gli obblighi di comunicazione</a:t>
            </a:r>
          </a:p>
          <a:p>
            <a:pPr marL="0" indent="0" algn="just">
              <a:buNone/>
            </a:pPr>
            <a:r>
              <a:rPr lang="it-IT" sz="2400" dirty="0"/>
              <a:t>Per quanto concerne le prestazioni supplementari e le varianti in corso d’opera, è previsto un sistema di adempimenti pubblicitari consistenti:</a:t>
            </a:r>
          </a:p>
          <a:p>
            <a:pPr marL="457200" indent="-457200" algn="just">
              <a:buAutoNum type="alphaLcParenR"/>
            </a:pPr>
            <a:r>
              <a:rPr lang="it-IT" sz="2400" dirty="0"/>
              <a:t>Nella pubblicazione in Gazzetta Ufficiale di un avviso secondo quanto stabilito dall’Allegato II.16;</a:t>
            </a:r>
          </a:p>
          <a:p>
            <a:pPr marL="457200" indent="-457200" algn="just">
              <a:buAutoNum type="alphaLcParenR"/>
            </a:pPr>
            <a:r>
              <a:rPr lang="it-IT" sz="2400" dirty="0"/>
              <a:t>Nella comunicazione all’ANAC che, laddove non effettuata, comporta una sanzione amministrativa compresa tra i 500 € ed i 5.000 € </a:t>
            </a:r>
          </a:p>
          <a:p>
            <a:pPr mar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999849"/>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537252"/>
            <a:ext cx="10515600" cy="4890051"/>
          </a:xfrm>
        </p:spPr>
        <p:txBody>
          <a:bodyPr>
            <a:normAutofit/>
          </a:bodyPr>
          <a:lstStyle/>
          <a:p>
            <a:pPr algn="just">
              <a:buNone/>
            </a:pPr>
            <a:r>
              <a:rPr lang="it-IT" sz="3800" b="1" dirty="0"/>
              <a:t>La fase di esecuzione del contratto può distinguersi in varie </a:t>
            </a:r>
            <a:r>
              <a:rPr lang="it-IT" sz="3800" b="1"/>
              <a:t>e articolate </a:t>
            </a:r>
            <a:r>
              <a:rPr lang="it-IT" sz="3800" b="1" dirty="0"/>
              <a:t>sotto-fasi, ma quelle in trattazione sono:</a:t>
            </a:r>
          </a:p>
          <a:p>
            <a:r>
              <a:rPr lang="it-IT" sz="2900" b="1" u="sng" dirty="0">
                <a:hlinkClick r:id="rId3"/>
              </a:rPr>
              <a:t>Attività operative</a:t>
            </a:r>
            <a:r>
              <a:rPr lang="it-IT" sz="2900" dirty="0"/>
              <a:t> </a:t>
            </a:r>
          </a:p>
          <a:p>
            <a:pPr lvl="1"/>
            <a:r>
              <a:rPr lang="it-IT" sz="2900" u="sng" dirty="0">
                <a:hlinkClick r:id="rId4"/>
              </a:rPr>
              <a:t>Modifica dei contratti</a:t>
            </a:r>
            <a:endParaRPr lang="it-IT" sz="2900" dirty="0"/>
          </a:p>
          <a:p>
            <a:pPr lvl="1"/>
            <a:r>
              <a:rPr lang="it-IT" sz="2900" u="sng" dirty="0">
                <a:hlinkClick r:id="rId5"/>
              </a:rPr>
              <a:t>Risoluzione</a:t>
            </a:r>
            <a:endParaRPr lang="it-IT" sz="2900" dirty="0"/>
          </a:p>
          <a:p>
            <a:pPr lvl="1"/>
            <a:r>
              <a:rPr lang="it-IT" sz="2900" dirty="0"/>
              <a:t>Recesso</a:t>
            </a:r>
          </a:p>
          <a:p>
            <a:r>
              <a:rPr lang="it-IT" sz="2900" b="1" u="sng" dirty="0">
                <a:hlinkClick r:id="rId3"/>
              </a:rPr>
              <a:t>Attività conclusive</a:t>
            </a:r>
            <a:r>
              <a:rPr lang="it-IT" sz="2900" dirty="0"/>
              <a:t> del contratto</a:t>
            </a:r>
          </a:p>
          <a:p>
            <a:pPr lvl="1"/>
            <a:r>
              <a:rPr lang="it-IT" sz="2900" u="sng" dirty="0">
                <a:hlinkClick r:id="rId6"/>
              </a:rPr>
              <a:t>Collaudo e verifica di conformità</a:t>
            </a:r>
            <a:endParaRPr lang="it-IT" sz="2900" dirty="0"/>
          </a:p>
          <a:p>
            <a:pPr marL="0" indent="0" algn="just">
              <a:buNone/>
            </a:pPr>
            <a:endParaRPr lang="it-IT" sz="2400" b="1" i="1"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7"/>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10099129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121 </a:t>
            </a:r>
            <a:r>
              <a:rPr lang="it-IT" sz="2400" b="1" u="sng" dirty="0" err="1"/>
              <a:t>D.lgs</a:t>
            </a:r>
            <a:r>
              <a:rPr lang="it-IT" sz="2400" b="1" u="sng" dirty="0"/>
              <a:t> 36/2023</a:t>
            </a:r>
          </a:p>
          <a:p>
            <a:pPr algn="ctr">
              <a:buNone/>
            </a:pPr>
            <a:r>
              <a:rPr lang="it-IT" sz="2400" b="1" u="sng" dirty="0"/>
              <a:t>Sospensione dell’esecuzione</a:t>
            </a:r>
          </a:p>
          <a:p>
            <a:pPr marL="0" indent="0" algn="just">
              <a:buNone/>
            </a:pPr>
            <a:r>
              <a:rPr lang="it-IT" sz="2400" dirty="0"/>
              <a:t>La sospensione dell’esecuzione del contratto rientra tra le ipotesi di c.d. autotutela privatistica della S.A. (cfr. Cons. Stato, Ad. </a:t>
            </a:r>
            <a:r>
              <a:rPr lang="it-IT" sz="2400" dirty="0" err="1"/>
              <a:t>Plen</a:t>
            </a:r>
            <a:r>
              <a:rPr lang="it-IT" sz="2400" dirty="0"/>
              <a:t>. n. 6/2014) in cui l’attività dell’amministrazione, seppur esercitata secondo moduli privatistici, è sempre volta al fine primario dell’interesse pubblico con la conseguente previsione di regole specifiche e distinte (cfr. Cons. Stato, Ad. </a:t>
            </a:r>
            <a:r>
              <a:rPr lang="it-IT" sz="2400" dirty="0" err="1"/>
              <a:t>Plen</a:t>
            </a:r>
            <a:r>
              <a:rPr lang="it-IT" sz="2400" dirty="0"/>
              <a:t>. n. 14/2014)</a:t>
            </a:r>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121 </a:t>
            </a:r>
            <a:r>
              <a:rPr lang="it-IT" sz="2400" b="1" u="sng" dirty="0" err="1"/>
              <a:t>D.lgs</a:t>
            </a:r>
            <a:r>
              <a:rPr lang="it-IT" sz="2400" b="1" u="sng" dirty="0"/>
              <a:t> 36/2023</a:t>
            </a:r>
          </a:p>
          <a:p>
            <a:pPr algn="ctr">
              <a:buNone/>
            </a:pPr>
            <a:r>
              <a:rPr lang="it-IT" sz="2400" b="1" u="sng" dirty="0"/>
              <a:t>Sospensione dell’esecuzione</a:t>
            </a:r>
          </a:p>
          <a:p>
            <a:pPr marL="14288" indent="0" algn="just">
              <a:buNone/>
            </a:pPr>
            <a:r>
              <a:rPr lang="it-IT" sz="2400" dirty="0"/>
              <a:t>L’art. 121 prevede la sospensione dell’esecuzione del contratto al ricorrere di circostanze speciali ed imprevedibili che impediscono temporaneamente la prosecuzione dei lavori o a fronte di ragione di necessità o di pubblico interesse. </a:t>
            </a:r>
          </a:p>
          <a:p>
            <a:pPr marL="0" lvl="0" indent="0" algn="just">
              <a:buNone/>
            </a:pPr>
            <a:r>
              <a:rPr lang="it-IT" sz="2400" dirty="0"/>
              <a:t>Tale disposizione è applicabile ai contratti per i servizi e le forniture ma non anche alle concessioni di servizi ossia a quei contratti a titolo oneroso in virtù dei quali le stazioni appaltanti affidano all’operatore economico la fornitura o la gestione di un servizio riconoscendo a titolo di corrispettivo unicamente il diritto di gestire i servizi oggetto del contratto o tale diritto accompagnato da un prezzo con assunzione in capo al concessionario del rischio operativo legato alla gestione dei servizi stessi (per un approfondimento sul tema cfr. Tar Lazio Roma, sez. I bis, 13454/2021).</a:t>
            </a:r>
          </a:p>
          <a:p>
            <a:pPr marL="0" lvl="0" indent="0" algn="just">
              <a:buNone/>
            </a:pPr>
            <a:endParaRPr lang="it-IT" sz="2400" dirty="0"/>
          </a:p>
          <a:p>
            <a:pPr marL="0" lvl="0" indent="0" algn="just">
              <a:buNone/>
            </a:pPr>
            <a:endParaRPr lang="it-IT" sz="2400" dirty="0"/>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573636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983674"/>
            <a:ext cx="10345784" cy="5691446"/>
          </a:xfrm>
        </p:spPr>
        <p:txBody>
          <a:bodyPr>
            <a:normAutofit fontScale="92500" lnSpcReduction="20000"/>
          </a:bodyPr>
          <a:lstStyle/>
          <a:p>
            <a:pPr algn="ctr">
              <a:buNone/>
            </a:pPr>
            <a:r>
              <a:rPr lang="it-IT" sz="2400" b="1" u="sng" dirty="0"/>
              <a:t>Art. 121 </a:t>
            </a:r>
            <a:r>
              <a:rPr lang="it-IT" sz="2400" b="1" u="sng" dirty="0" err="1"/>
              <a:t>D.lgs</a:t>
            </a:r>
            <a:r>
              <a:rPr lang="it-IT" sz="2400" b="1" u="sng" dirty="0"/>
              <a:t> 36/2023</a:t>
            </a:r>
          </a:p>
          <a:p>
            <a:pPr algn="ctr">
              <a:buNone/>
            </a:pPr>
            <a:r>
              <a:rPr lang="it-IT" sz="2400" b="1" u="sng" dirty="0"/>
              <a:t>Sospensione dell’esecuzione – novità e differenze </a:t>
            </a:r>
          </a:p>
          <a:p>
            <a:pPr marL="0" indent="0" algn="just">
              <a:buNone/>
            </a:pPr>
            <a:r>
              <a:rPr lang="it-IT" sz="2400" b="1" u="sng" dirty="0"/>
              <a:t>La sospensione del contratto</a:t>
            </a:r>
            <a:r>
              <a:rPr lang="it-IT" sz="2400" dirty="0"/>
              <a:t>:</a:t>
            </a:r>
          </a:p>
          <a:p>
            <a:pPr marL="457200" indent="-457200" algn="just">
              <a:buAutoNum type="alphaLcParenR"/>
            </a:pPr>
            <a:r>
              <a:rPr lang="it-IT" sz="2400" dirty="0"/>
              <a:t>È disposta dal Direttore dei Lavori – mediante la compilazione di un verbale – da inviarsi entro 5 giorni al RUP (la norma non prescrive né l’intervento dell’esecutore; né le indicazioni delle motivazioni; né la redazione dello stato di avanzamento; né il verbale di consistenza); in caso di servizi e forniture dal RUP che assorbe le funzioni del Diretto dell’Esecuzione</a:t>
            </a:r>
          </a:p>
          <a:p>
            <a:pPr marL="457200" indent="-457200" algn="just">
              <a:buAutoNum type="alphaLcParenR"/>
            </a:pPr>
            <a:r>
              <a:rPr lang="it-IT" sz="2400" dirty="0"/>
              <a:t>Il RUP può disporla direttamente solo per ragioni di necessità o di pubblico interesse (nel caso di necessità di approvazione di una variante, tale esigenza non deve dipendere da inesattezze progettuali: cfr. Cass. Civ. sez. I, n. 38188/2021);</a:t>
            </a:r>
          </a:p>
          <a:p>
            <a:pPr marL="457200" indent="-457200" algn="just">
              <a:buAutoNum type="alphaLcParenR"/>
            </a:pPr>
            <a:r>
              <a:rPr lang="it-IT" sz="2400" dirty="0"/>
              <a:t>Sussiste una fase di coordinamento con il Collegio Consultivo Tecnico (che rende il proprio parere preventivo) per le sospensioni inerenti le opere pubblici di importo pari o superiore alla soglia comunitaria, per le istanze di proroga avanzate dall’esecutore;</a:t>
            </a:r>
          </a:p>
          <a:p>
            <a:pPr marL="457200" indent="-457200" algn="just">
              <a:buAutoNum type="alphaLcParenR"/>
            </a:pPr>
            <a:r>
              <a:rPr lang="it-IT" sz="2400" dirty="0"/>
              <a:t>La disciplina concreta è contenuta, seconda la tecnica della delegificazione, nell’All. II.14;</a:t>
            </a:r>
          </a:p>
          <a:p>
            <a:pPr marL="457200" indent="-457200" algn="just">
              <a:buAutoNum type="alphaLcParenR"/>
            </a:pPr>
            <a:r>
              <a:rPr lang="it-IT" sz="2400" dirty="0"/>
              <a:t>Ingloba la disciplina delle c.d. riserve determinate dalla sospensione </a:t>
            </a:r>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121 </a:t>
            </a:r>
            <a:r>
              <a:rPr lang="it-IT" sz="2400" b="1" u="sng" dirty="0" err="1"/>
              <a:t>D.lgs</a:t>
            </a:r>
            <a:r>
              <a:rPr lang="it-IT" sz="2400" b="1" u="sng" dirty="0"/>
              <a:t> 36/2023</a:t>
            </a:r>
          </a:p>
          <a:p>
            <a:pPr algn="ctr">
              <a:buNone/>
            </a:pPr>
            <a:r>
              <a:rPr lang="it-IT" sz="2400" b="1" u="sng" dirty="0"/>
              <a:t>Sospensione dell’esecuzione – questioni applicative</a:t>
            </a:r>
          </a:p>
          <a:p>
            <a:pPr marL="0" indent="0" algn="just">
              <a:buNone/>
            </a:pPr>
            <a:r>
              <a:rPr lang="it-IT" sz="2400" dirty="0"/>
              <a:t>Oltre i casi di sospensione totale, vi è un </a:t>
            </a:r>
            <a:r>
              <a:rPr lang="it-IT" sz="2400" i="1" dirty="0" err="1"/>
              <a:t>tertium</a:t>
            </a:r>
            <a:r>
              <a:rPr lang="it-IT" sz="2400" i="1" dirty="0"/>
              <a:t> </a:t>
            </a:r>
            <a:r>
              <a:rPr lang="it-IT" sz="2400" i="1" dirty="0" err="1"/>
              <a:t>genus</a:t>
            </a:r>
            <a:r>
              <a:rPr lang="it-IT" sz="2400" i="1" dirty="0"/>
              <a:t> </a:t>
            </a:r>
            <a:r>
              <a:rPr lang="it-IT" sz="2400" dirty="0"/>
              <a:t>ovvero quelle delle sospensioni parziali che si verificano allorquando, dopo la consegna, insorgono cause imprevedibili o di forza maggiore che impediscono solo parzialmente il regolare svolgimento dei lavori. In tale situazione viene differita l’esecuzione solo di alcune prestazioni con esclusione delle altre che l’esecutore è tenuto ad eseguire.</a:t>
            </a:r>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121 </a:t>
            </a:r>
            <a:r>
              <a:rPr lang="it-IT" sz="2400" b="1" u="sng" dirty="0" err="1"/>
              <a:t>D.lgs</a:t>
            </a:r>
            <a:r>
              <a:rPr lang="it-IT" sz="2400" b="1" u="sng" dirty="0"/>
              <a:t> 36/2023</a:t>
            </a:r>
          </a:p>
          <a:p>
            <a:pPr algn="ctr">
              <a:buNone/>
            </a:pPr>
            <a:r>
              <a:rPr lang="it-IT" sz="2400" b="1" u="sng" dirty="0"/>
              <a:t>Sospensione dell’esecuzione – Presupposti</a:t>
            </a:r>
          </a:p>
          <a:p>
            <a:pPr marL="0" indent="0" algn="just">
              <a:buNone/>
            </a:pPr>
            <a:r>
              <a:rPr lang="it-IT" sz="2400" dirty="0"/>
              <a:t>I presupposti per disporre la sospensione sono riconducibili:</a:t>
            </a:r>
          </a:p>
          <a:p>
            <a:pPr marL="457200" indent="-457200" algn="just">
              <a:buAutoNum type="alphaLcParenR"/>
            </a:pPr>
            <a:r>
              <a:rPr lang="it-IT" sz="2400" dirty="0"/>
              <a:t>ad aspetti </a:t>
            </a:r>
            <a:r>
              <a:rPr lang="it-IT" sz="2400" b="1" dirty="0"/>
              <a:t>squisitamente tecnici</a:t>
            </a:r>
            <a:r>
              <a:rPr lang="it-IT" sz="2400" dirty="0"/>
              <a:t> che si rendono necessari per assicurare che le prestazioni procedano a regola d’arte ed utilmente (il D.L. ha l’onere di redigere apposito verbale e di inviarlo al RUP entro 5 giorni);</a:t>
            </a:r>
          </a:p>
          <a:p>
            <a:pPr marL="457200" indent="-457200" algn="just">
              <a:buAutoNum type="alphaLcParenR"/>
            </a:pPr>
            <a:r>
              <a:rPr lang="it-IT" sz="2400" dirty="0"/>
              <a:t>ad aspetti </a:t>
            </a:r>
            <a:r>
              <a:rPr lang="it-IT" sz="2400" b="1" dirty="0" err="1"/>
              <a:t>atecnici</a:t>
            </a:r>
            <a:r>
              <a:rPr lang="it-IT" sz="2400" dirty="0"/>
              <a:t> nel quale vengono in rilievo ragioni di necessità o di pubblico interesse;</a:t>
            </a:r>
          </a:p>
          <a:p>
            <a:pPr marL="457200" indent="-457200" algn="just">
              <a:buAutoNum type="alphaLcParenR"/>
            </a:pPr>
            <a:r>
              <a:rPr lang="it-IT" sz="2400" dirty="0"/>
              <a:t>ad eventi </a:t>
            </a:r>
            <a:r>
              <a:rPr lang="it-IT" sz="2400" b="1" dirty="0"/>
              <a:t>straordinari ed imprevedibili </a:t>
            </a:r>
            <a:r>
              <a:rPr lang="it-IT" sz="2400" dirty="0"/>
              <a:t>estranei, cioè, alla sfera d’azione dell’esecutore/debitore</a:t>
            </a:r>
            <a:endParaRPr lang="it-IT" sz="2400" b="1"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fontScale="92500" lnSpcReduction="20000"/>
          </a:bodyPr>
          <a:lstStyle/>
          <a:p>
            <a:pPr algn="ctr">
              <a:buNone/>
            </a:pPr>
            <a:r>
              <a:rPr lang="it-IT" sz="2400" b="1" u="sng" dirty="0"/>
              <a:t>Art. 121 </a:t>
            </a:r>
            <a:r>
              <a:rPr lang="it-IT" sz="2400" b="1" u="sng" dirty="0" err="1"/>
              <a:t>D.lgs</a:t>
            </a:r>
            <a:r>
              <a:rPr lang="it-IT" sz="2400" b="1" u="sng" dirty="0"/>
              <a:t> 36/2023</a:t>
            </a:r>
          </a:p>
          <a:p>
            <a:pPr algn="ctr">
              <a:buNone/>
            </a:pPr>
            <a:r>
              <a:rPr lang="it-IT" sz="2400" b="1" u="sng" dirty="0"/>
              <a:t>Sospensione dell’esecuzione – Durata</a:t>
            </a:r>
          </a:p>
          <a:p>
            <a:pPr marL="0" indent="0" algn="just">
              <a:buNone/>
            </a:pPr>
            <a:r>
              <a:rPr lang="it-IT" sz="2400" dirty="0"/>
              <a:t>Quanto alla durata della sospensione la stessa:</a:t>
            </a:r>
          </a:p>
          <a:p>
            <a:pPr marL="0" indent="0" algn="just">
              <a:buNone/>
            </a:pPr>
            <a:r>
              <a:rPr lang="it-IT" sz="2400" dirty="0"/>
              <a:t>a) Deve essere disposta per il tempo strettamente necessario;</a:t>
            </a:r>
          </a:p>
          <a:p>
            <a:pPr marL="0" indent="0" algn="just">
              <a:buNone/>
            </a:pPr>
            <a:r>
              <a:rPr lang="it-IT" sz="2400" dirty="0"/>
              <a:t>b) Una volta cessate le cause deve essere immediatamente disposta dal RUP la ripresa il quale indica anche il termine ultimo contrattuale.</a:t>
            </a:r>
          </a:p>
          <a:p>
            <a:pPr marL="0" indent="0" algn="just">
              <a:buNone/>
            </a:pPr>
            <a:r>
              <a:rPr lang="it-IT" sz="2400" dirty="0"/>
              <a:t>c) Il comma 9 stabilisce che l’esecutore non ha diritto ad alcuna indennità se i lavori, per causa non imputabile alla S.A., non siano ultimati entro i tempi contrattuali;</a:t>
            </a:r>
          </a:p>
          <a:p>
            <a:pPr marL="0" indent="0" algn="just">
              <a:buNone/>
            </a:pPr>
            <a:r>
              <a:rPr lang="it-IT" sz="2400" dirty="0"/>
              <a:t>d) Se supera ¼ della durata contrattuale o il termine di 6 mesi complessivo, l’esecutore può formalizzare una richiesta di risoluzione del contratto </a:t>
            </a:r>
          </a:p>
          <a:p>
            <a:pPr marL="0" indent="0" algn="just">
              <a:buNone/>
            </a:pPr>
            <a:endParaRPr lang="it-IT" sz="2400" dirty="0"/>
          </a:p>
          <a:p>
            <a:pPr marL="0" indent="0" algn="just">
              <a:buNone/>
            </a:pPr>
            <a:r>
              <a:rPr lang="it-IT" sz="2400" dirty="0"/>
              <a:t>Nel caso in cui l’esecutore ritenga illegittima la sospensione:</a:t>
            </a:r>
          </a:p>
          <a:p>
            <a:pPr marL="457200" indent="-457200" algn="just">
              <a:buAutoNum type="alphaLcParenR"/>
            </a:pPr>
            <a:r>
              <a:rPr lang="it-IT" sz="2400" dirty="0"/>
              <a:t>A pena di decadenza deve iscrivere riserva nel verbale di sospensione e di ripresa lavori;</a:t>
            </a:r>
          </a:p>
          <a:p>
            <a:pPr marL="457200" indent="-457200" algn="just">
              <a:buAutoNum type="alphaLcParenR"/>
            </a:pPr>
            <a:r>
              <a:rPr lang="it-IT" sz="2400" dirty="0"/>
              <a:t>Solo nel verbale di ripresa lavori laddove la sospensione sia originariamente legittima</a:t>
            </a:r>
          </a:p>
          <a:p>
            <a:pPr marL="0" indent="0" algn="just">
              <a:buNone/>
            </a:pPr>
            <a:endParaRPr lang="it-IT" sz="2400" dirty="0"/>
          </a:p>
          <a:p>
            <a:pPr algn="ctr">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455118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121 </a:t>
            </a:r>
            <a:r>
              <a:rPr lang="it-IT" sz="2400" b="1" u="sng" dirty="0" err="1"/>
              <a:t>D.lgs</a:t>
            </a:r>
            <a:r>
              <a:rPr lang="it-IT" sz="2400" b="1" u="sng" dirty="0"/>
              <a:t> 36/2023</a:t>
            </a:r>
          </a:p>
          <a:p>
            <a:pPr algn="ctr">
              <a:buNone/>
            </a:pPr>
            <a:r>
              <a:rPr lang="it-IT" sz="2400" b="1" u="sng" dirty="0"/>
              <a:t>Sospensione dell’esecuzione – il Termine Suppletivo</a:t>
            </a:r>
          </a:p>
          <a:p>
            <a:pPr algn="just">
              <a:buNone/>
            </a:pPr>
            <a:r>
              <a:rPr lang="it-IT" sz="2400" dirty="0"/>
              <a:t>La norma in esame disciplina anche l’ipotesi in cui i lavori non possono essere ultimati nel termine preventivato per cause non imputabili all’esecutore. In tale caso quest’ultimo può chiedere una proroga con congruo anticipo rispetto alla scadenza del termine contrattuale.</a:t>
            </a:r>
          </a:p>
          <a:p>
            <a:pPr algn="just">
              <a:buNone/>
            </a:pPr>
            <a:r>
              <a:rPr lang="it-IT" sz="2400" dirty="0"/>
              <a:t>Sull’istanza di proroga decide il RUP sentito il Direttore dei Lavori entro 30 giorni dal suo ricevimento. Nel caso di lavori sopra soglia occorre acquisire il parere del Collegio Tecnico Consultivo</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122 </a:t>
            </a:r>
            <a:r>
              <a:rPr lang="it-IT" sz="2400" b="1" u="sng" dirty="0" err="1"/>
              <a:t>D.lgs</a:t>
            </a:r>
            <a:r>
              <a:rPr lang="it-IT" sz="2400" b="1" u="sng" dirty="0"/>
              <a:t> 36/2023</a:t>
            </a:r>
          </a:p>
          <a:p>
            <a:pPr algn="ctr">
              <a:buNone/>
            </a:pPr>
            <a:r>
              <a:rPr lang="it-IT" sz="2400" b="1" u="sng" dirty="0"/>
              <a:t>Risoluzione del contratto</a:t>
            </a:r>
          </a:p>
          <a:p>
            <a:pPr algn="just">
              <a:buNone/>
            </a:pPr>
            <a:r>
              <a:rPr lang="it-IT" sz="2400" dirty="0"/>
              <a:t>L’articolo in esame disciplina l’ipotesi della risoluzione del contratto per fatto dell’esecutore e per iniziativa della stazione appaltante contemplando una serie di ipotesi non tutte riconducibili esclusivamente all’inadempimento da parte dell’appaltatore alle prestazioni oggetto del contratto</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122 </a:t>
            </a:r>
            <a:r>
              <a:rPr lang="it-IT" sz="2400" b="1" u="sng" dirty="0" err="1"/>
              <a:t>D.lgs</a:t>
            </a:r>
            <a:r>
              <a:rPr lang="it-IT" sz="2400" b="1" u="sng" dirty="0"/>
              <a:t> 36/2023</a:t>
            </a:r>
          </a:p>
          <a:p>
            <a:pPr algn="ctr">
              <a:buNone/>
            </a:pPr>
            <a:r>
              <a:rPr lang="it-IT" sz="2400" b="1" u="sng" dirty="0"/>
              <a:t>Le ipotesi di risoluzione del contratto</a:t>
            </a:r>
          </a:p>
          <a:p>
            <a:pPr algn="just">
              <a:buNone/>
            </a:pPr>
            <a:r>
              <a:rPr lang="it-IT" sz="2400" dirty="0"/>
              <a:t>Nell’ambito delle ipotesi risolutorie possiamo distinguere alcune ipotesi di natura pubblicistica ed altre di natura civilistica</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fontScale="62500" lnSpcReduction="20000"/>
          </a:bodyPr>
          <a:lstStyle/>
          <a:p>
            <a:pPr algn="ctr">
              <a:buNone/>
            </a:pPr>
            <a:r>
              <a:rPr lang="it-IT" sz="2400" b="1" u="sng" dirty="0"/>
              <a:t>Art. 122 </a:t>
            </a:r>
            <a:r>
              <a:rPr lang="it-IT" sz="2400" b="1" u="sng" dirty="0" err="1"/>
              <a:t>D.lgs</a:t>
            </a:r>
            <a:r>
              <a:rPr lang="it-IT" sz="2400" b="1" u="sng" dirty="0"/>
              <a:t> 36/2023</a:t>
            </a:r>
          </a:p>
          <a:p>
            <a:pPr algn="ctr">
              <a:buNone/>
            </a:pPr>
            <a:r>
              <a:rPr lang="it-IT" sz="2400" b="1" u="sng" dirty="0"/>
              <a:t>Le ipotesi di risoluzione del contratto</a:t>
            </a:r>
          </a:p>
          <a:p>
            <a:pPr algn="just">
              <a:buNone/>
            </a:pPr>
            <a:r>
              <a:rPr lang="it-IT" sz="3000" b="1" u="sng" dirty="0"/>
              <a:t>Ipotesi pubblicistiche</a:t>
            </a:r>
          </a:p>
          <a:p>
            <a:pPr algn="just">
              <a:buNone/>
            </a:pPr>
            <a:r>
              <a:rPr lang="it-IT" sz="3000" dirty="0"/>
              <a:t>Tra le ipotesi pubblicistiche possono includersi tutte quelle che </a:t>
            </a:r>
            <a:r>
              <a:rPr lang="it-IT" sz="3000" dirty="0" err="1"/>
              <a:t>facultizzano</a:t>
            </a:r>
            <a:r>
              <a:rPr lang="it-IT" sz="3000" dirty="0"/>
              <a:t> la S.A. a risolvere il contratto in ragione di circostanze legate alle peculiarità della contrattualistica pubblica.</a:t>
            </a:r>
          </a:p>
          <a:p>
            <a:pPr algn="just">
              <a:buNone/>
            </a:pPr>
            <a:r>
              <a:rPr lang="it-IT" sz="3000" dirty="0"/>
              <a:t>La prima ipotesi è quella riconducibile al verificarsi di una modifica sostanziale del contratto che imporrebbe una nuova procedura ad evidenzia pubblica. In tale ipotesi la modifica altererebbe gli elementi essenziali del contratto originariamente pattuiti </a:t>
            </a:r>
            <a:r>
              <a:rPr lang="it-IT" sz="3000" dirty="0" err="1"/>
              <a:t>facultizzando</a:t>
            </a:r>
            <a:r>
              <a:rPr lang="it-IT" sz="3000" dirty="0"/>
              <a:t>, per tale via, la P.A. a risolvere il contratto.</a:t>
            </a:r>
          </a:p>
          <a:p>
            <a:pPr algn="just">
              <a:buNone/>
            </a:pPr>
            <a:r>
              <a:rPr lang="it-IT" sz="3000" dirty="0"/>
              <a:t>La seconda ipotesi si snoda in due distinti casi di potenziale risoluzione: a) il primo legato alla sopravvenuta necessità di lavori, servizi o forniture supplementari non previsti nell’appalto iniziale ovvero nell’esigenza di effettuare varianti in corso d’opera; b) il secondo in modificazioni ovvero varianti che superano determinate soglie e sono idonee ad alterare la natura stessa del contratto; </a:t>
            </a:r>
          </a:p>
          <a:p>
            <a:pPr algn="just">
              <a:buNone/>
            </a:pPr>
            <a:r>
              <a:rPr lang="it-IT" sz="3000" dirty="0"/>
              <a:t>La terza ipotesi riguarda il caso in cui l’aggiudicatario si sia trovato, al momento dell’aggiudicazione dell’appalto in una delle situazioni che comporterebbero l’esclusione automatica dalla procedura;</a:t>
            </a:r>
          </a:p>
          <a:p>
            <a:pPr algn="just">
              <a:buNone/>
            </a:pPr>
            <a:r>
              <a:rPr lang="it-IT" sz="3000" dirty="0"/>
              <a:t>La quarta ipotesi si verifica quando l’appalto non avrebbe dovuto essere aggiudicato in ragione di una grave violazione degli obblighi derivanti dai trattati.</a:t>
            </a:r>
          </a:p>
          <a:p>
            <a:pPr algn="just">
              <a:buNone/>
            </a:pPr>
            <a:r>
              <a:rPr lang="it-IT" sz="3000" dirty="0"/>
              <a:t>La quinta ipotesi rappresenta una ipotesi obbligata di risoluzione che si verifica quando: a) l’appaltatore abbia perso l’attestazione di qualificazione per false dichiarazioni; b) quando l’appaltatore sia stato attinto da un provvedimento definitivo che dispone l’applicazione di una o più misure di prevenzione oppure da una sentenza di condanna passata in  giudicato.</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620399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320040" y="969818"/>
            <a:ext cx="11464290" cy="5705301"/>
          </a:xfrm>
        </p:spPr>
        <p:txBody>
          <a:bodyPr>
            <a:normAutofit/>
          </a:bodyPr>
          <a:lstStyle/>
          <a:p>
            <a:pPr algn="ctr">
              <a:buNone/>
            </a:pPr>
            <a:r>
              <a:rPr lang="it-IT" sz="3200" b="1" u="sng" dirty="0"/>
              <a:t>Revisione Prezzi – Inquadramento generale – evoluzione </a:t>
            </a:r>
          </a:p>
          <a:p>
            <a:pPr algn="ctr">
              <a:buNone/>
            </a:pPr>
            <a:r>
              <a:rPr lang="it-IT" sz="3200" b="1" u="sng" dirty="0"/>
              <a:t>Art. 60 Dlgs n. 36/2023</a:t>
            </a:r>
            <a:endParaRPr lang="it-IT" sz="3200" u="sng" dirty="0"/>
          </a:p>
          <a:p>
            <a:pPr marL="0" indent="0" algn="just">
              <a:buNone/>
            </a:pPr>
            <a:r>
              <a:rPr lang="it-IT" sz="3200" dirty="0"/>
              <a:t>La revisione prezzi costituisce una modifica del corrispettivo economico di un contratto pubblico in corso di esecuzione.</a:t>
            </a:r>
          </a:p>
          <a:p>
            <a:pPr marL="0" indent="0" algn="just">
              <a:buNone/>
            </a:pPr>
            <a:r>
              <a:rPr lang="it-IT" sz="3200" dirty="0"/>
              <a:t>I suoi precedenti normativi sono da rinvenire nell’art. 106 del </a:t>
            </a:r>
            <a:r>
              <a:rPr lang="it-IT" sz="3200" dirty="0" err="1"/>
              <a:t>D.lgs</a:t>
            </a:r>
            <a:r>
              <a:rPr lang="it-IT" sz="3200" dirty="0"/>
              <a:t> 50/2016, nell’art. 29 del D.L. 4/2022 e nell’art. 1 comma 2 lett. g) della Legge 78/2022</a:t>
            </a:r>
          </a:p>
          <a:p>
            <a:pPr algn="just">
              <a:buNone/>
            </a:pPr>
            <a:endParaRPr lang="it-IT" sz="2400" b="1" u="sng" dirty="0"/>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122 </a:t>
            </a:r>
            <a:r>
              <a:rPr lang="it-IT" sz="2400" b="1" u="sng" dirty="0" err="1"/>
              <a:t>D.lgs</a:t>
            </a:r>
            <a:r>
              <a:rPr lang="it-IT" sz="2400" b="1" u="sng" dirty="0"/>
              <a:t> 36/2023</a:t>
            </a:r>
          </a:p>
          <a:p>
            <a:pPr algn="ctr">
              <a:buNone/>
            </a:pPr>
            <a:r>
              <a:rPr lang="it-IT" sz="2400" b="1" u="sng" dirty="0"/>
              <a:t>Le ipotesi di risoluzione del contratto</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1" i="0" u="sng" baseline="0" dirty="0">
                <a:solidFill>
                  <a:srgbClr val="000000"/>
                </a:solidFill>
                <a:effectLst/>
                <a:latin typeface="Calibri" panose="020F0502020204030204" pitchFamily="34" charset="0"/>
              </a:rPr>
              <a:t>Ipotesi civilistiche</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u="none" baseline="0" dirty="0">
                <a:solidFill>
                  <a:srgbClr val="000000"/>
                </a:solidFill>
                <a:effectLst/>
                <a:latin typeface="Calibri" panose="020F0502020204030204" pitchFamily="34" charset="0"/>
              </a:rPr>
              <a:t>a) Una prima ipotesi si verifica allorquando la P.A. accerti un grave inadempimento, ex art. 1453 c.c., delle obbligazioni contrattualmente assunte dall’esecutore (aspetti operativi della risoluzione sono disciplinate II. 14);</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r>
              <a:rPr lang="it-IT" sz="2400" b="0" i="0" u="none" baseline="0" dirty="0">
                <a:solidFill>
                  <a:srgbClr val="000000"/>
                </a:solidFill>
                <a:effectLst/>
                <a:latin typeface="Calibri" panose="020F0502020204030204" pitchFamily="34" charset="0"/>
              </a:rPr>
              <a:t>b) Una seconda ipotesi è collegata al mancato rispetto dei tempi di esecuzione della commessa correlata alla negligenza dell’appaltatore rispetto alla previsione del contratto. In tal caso il D.L. assegna un termine che salvo i casi di urgenza non può essere inferiore ai dieci giorni entro i quali l’appaltatore deve eseguire la prestazione. Scaduto tale termine e redatto verbale in contraddittorio con l’appaltatore la S.A. risolve il contratto fermo restando il pagamento delle penali</a:t>
            </a:r>
          </a:p>
          <a:p>
            <a:pPr marL="228600" marR="0" lvl="0" indent="-228600" algn="just" defTabSz="914400" rtl="0" eaLnBrk="1" fontAlgn="auto" latinLnBrk="0" hangingPunct="1">
              <a:lnSpc>
                <a:spcPct val="100000"/>
              </a:lnSpc>
              <a:spcBef>
                <a:spcPts val="0"/>
              </a:spcBef>
              <a:spcAft>
                <a:spcPts val="0"/>
              </a:spcAft>
              <a:buClrTx/>
              <a:buSzTx/>
              <a:buFont typeface="Arial" pitchFamily="34" charset="0"/>
              <a:buNone/>
              <a:tabLst/>
              <a:defRPr/>
            </a:pPr>
            <a:endParaRPr lang="it-IT" sz="1400" b="0" i="0" u="none" baseline="0" dirty="0">
              <a:solidFill>
                <a:srgbClr val="000000"/>
              </a:solidFill>
              <a:effectLst/>
              <a:latin typeface="Calibri" panose="020F0502020204030204" pitchFamily="34" charset="0"/>
            </a:endParaRP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8342826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122 </a:t>
            </a:r>
            <a:r>
              <a:rPr lang="it-IT" sz="2400" b="1" u="sng" dirty="0" err="1"/>
              <a:t>D.lgs</a:t>
            </a:r>
            <a:r>
              <a:rPr lang="it-IT" sz="2400" b="1" u="sng" dirty="0"/>
              <a:t> 36/2023</a:t>
            </a:r>
          </a:p>
          <a:p>
            <a:pPr algn="ctr">
              <a:buNone/>
            </a:pPr>
            <a:r>
              <a:rPr lang="it-IT" sz="2400" b="1" u="sng" dirty="0"/>
              <a:t>La fase successiva alla risoluzione del contratto</a:t>
            </a:r>
          </a:p>
          <a:p>
            <a:pPr algn="just">
              <a:buNone/>
            </a:pPr>
            <a:r>
              <a:rPr lang="it-IT" sz="2400" dirty="0"/>
              <a:t>Le fasi successive alla risoluzione del contratto sono disciplinate dall’allegato II. 14, il quale ripropone integralmente quanto previsto dall’art. 108 del </a:t>
            </a:r>
            <a:r>
              <a:rPr lang="it-IT" sz="2400" dirty="0" err="1"/>
              <a:t>D.lgs</a:t>
            </a:r>
            <a:r>
              <a:rPr lang="it-IT" sz="2400" dirty="0"/>
              <a:t> 50/2016.</a:t>
            </a:r>
          </a:p>
          <a:p>
            <a:pPr algn="just">
              <a:buNone/>
            </a:pPr>
            <a:r>
              <a:rPr lang="it-IT" sz="2400" dirty="0"/>
              <a:t>In particolare se il Direttore dei lavori accerta che l’inadempimento è tale da compromettere la buona riuscita delle prestazioni trasmette al RUP una relazione particolareggiata indicando la stima dei lavori eseguiti il cui importo va riconosciuto all’appaltatore.</a:t>
            </a:r>
          </a:p>
          <a:p>
            <a:pPr algn="just">
              <a:buNone/>
            </a:pPr>
            <a:r>
              <a:rPr lang="it-IT" sz="2400" dirty="0"/>
              <a:t>Nella stessa relazione si formula la contestazione degli addebiti assegnando all’appaltatore un termine non inferiore a 15 giorni per la presentazione delle controdeduzioni.</a:t>
            </a:r>
          </a:p>
          <a:p>
            <a:pPr algn="just">
              <a:buNone/>
            </a:pPr>
            <a:r>
              <a:rPr lang="it-IT" sz="2400" dirty="0"/>
              <a:t>Laddove queste ultime siano valutate negativamente la S.A. su proposta del RUP dichiara risolto il contratto, il quale ha natura meramente dichiarativa</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fontScale="92500" lnSpcReduction="10000"/>
          </a:bodyPr>
          <a:lstStyle/>
          <a:p>
            <a:pPr algn="ctr">
              <a:buNone/>
            </a:pPr>
            <a:r>
              <a:rPr lang="it-IT" sz="2400" b="1" u="sng" dirty="0"/>
              <a:t>Art. 122 </a:t>
            </a:r>
            <a:r>
              <a:rPr lang="it-IT" sz="2400" b="1" u="sng" dirty="0" err="1"/>
              <a:t>D.lgs</a:t>
            </a:r>
            <a:r>
              <a:rPr lang="it-IT" sz="2400" b="1" u="sng" dirty="0"/>
              <a:t> 36/2023</a:t>
            </a:r>
          </a:p>
          <a:p>
            <a:pPr algn="ctr">
              <a:buNone/>
            </a:pPr>
            <a:r>
              <a:rPr lang="it-IT" sz="2400" b="1" u="sng" dirty="0"/>
              <a:t>La fase successiva alla risoluzione del contratto</a:t>
            </a:r>
          </a:p>
          <a:p>
            <a:pPr algn="just">
              <a:buNone/>
            </a:pPr>
            <a:r>
              <a:rPr lang="it-IT" sz="2400" dirty="0"/>
              <a:t>Il RUP: </a:t>
            </a:r>
          </a:p>
          <a:p>
            <a:pPr algn="just">
              <a:buNone/>
            </a:pPr>
            <a:r>
              <a:rPr lang="it-IT" sz="2400" dirty="0"/>
              <a:t>Dispone con preavviso di venti giorni che il D.L. curi la redazione dello stato di consistenza e l’inventario dei materiali; </a:t>
            </a:r>
          </a:p>
          <a:p>
            <a:pPr algn="just">
              <a:buNone/>
            </a:pPr>
            <a:r>
              <a:rPr lang="it-IT" sz="2400" dirty="0"/>
              <a:t>In ragione da quanto emerso dai documenti valuta l’irrogazione delle penali.</a:t>
            </a:r>
          </a:p>
          <a:p>
            <a:pPr algn="just">
              <a:buNone/>
            </a:pPr>
            <a:r>
              <a:rPr lang="it-IT" sz="2400" dirty="0"/>
              <a:t>La determinazione di risoluzione va comunicata all’organo di collaudo se nominato, il quale attraverso la redazione di un verbale accerta la corrispondenza tra quanto eseguito fino alla risoluzione e quanto previsto in progetto.</a:t>
            </a:r>
          </a:p>
          <a:p>
            <a:pPr algn="just">
              <a:buNone/>
            </a:pPr>
            <a:r>
              <a:rPr lang="it-IT" sz="2400" dirty="0"/>
              <a:t>L’ appaltatore ha diritto soltanto al pagamento dei lavori, servizi e forniture regolarmente eseguiti fino al momento della risoluzione a cui vanno decurtati gli oneri aggiuntivi derivanti alla S.A. dallo scioglimento del contratto nonché quelle in relazione al maggior costo sostenuto per affidare a terzi la commessa.</a:t>
            </a:r>
          </a:p>
          <a:p>
            <a:pPr algn="just">
              <a:buNone/>
            </a:pPr>
            <a:r>
              <a:rPr lang="it-IT" sz="2400" dirty="0"/>
              <a:t>L’ appaltatore dal canto suo deve provvedere al ripiegamento del cantiere e allo sgombero delle aree di lavoro, pena l’esecuzione in danno.</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lnSpcReduction="10000"/>
          </a:bodyPr>
          <a:lstStyle/>
          <a:p>
            <a:pPr algn="ctr">
              <a:buNone/>
            </a:pPr>
            <a:r>
              <a:rPr lang="it-IT" sz="2400" b="1" u="sng" dirty="0"/>
              <a:t>Art. 123 </a:t>
            </a:r>
            <a:r>
              <a:rPr lang="it-IT" sz="2400" b="1" u="sng" dirty="0" err="1"/>
              <a:t>D.lgs</a:t>
            </a:r>
            <a:r>
              <a:rPr lang="it-IT" sz="2400" b="1" u="sng" dirty="0"/>
              <a:t> 36/2023</a:t>
            </a:r>
          </a:p>
          <a:p>
            <a:pPr algn="ctr">
              <a:buNone/>
            </a:pPr>
            <a:r>
              <a:rPr lang="it-IT" sz="2400" b="1" u="sng" dirty="0"/>
              <a:t>Il recesso </a:t>
            </a:r>
          </a:p>
          <a:p>
            <a:pPr algn="just">
              <a:buNone/>
            </a:pPr>
            <a:r>
              <a:rPr lang="it-IT" sz="2400" dirty="0"/>
              <a:t>La stazione appaltante </a:t>
            </a:r>
            <a:r>
              <a:rPr lang="it-IT" sz="2400" b="1" dirty="0"/>
              <a:t>può recedere</a:t>
            </a:r>
            <a:r>
              <a:rPr lang="it-IT" sz="2400" dirty="0"/>
              <a:t> dal contratto in qualunque momento </a:t>
            </a:r>
            <a:r>
              <a:rPr lang="it-IT" sz="2400" b="1" dirty="0"/>
              <a:t>purché tenga indenne l’appaltatore mediante il pagamento dei lavori eseguiti o delle prestazioni relative ai servizi e alle forniture eseguiti</a:t>
            </a:r>
            <a:r>
              <a:rPr lang="it-IT" sz="2400" dirty="0"/>
              <a:t> nonché del valore dei materiali utili esistenti in cantiere nel caso di lavori o in magazzino nel caso di servizi o forniture, </a:t>
            </a:r>
            <a:r>
              <a:rPr lang="it-IT" sz="2400" b="1" dirty="0"/>
              <a:t>oltre al decimo dell'importo delle opere, dei servizi o delle forniture non eseguite</a:t>
            </a:r>
            <a:r>
              <a:rPr lang="it-IT" sz="2400" dirty="0"/>
              <a:t>, calcolato secondo quanto previsto dell’allegato II.14.</a:t>
            </a:r>
          </a:p>
          <a:p>
            <a:pPr algn="just">
              <a:buNone/>
            </a:pPr>
            <a:r>
              <a:rPr lang="it-IT" sz="2400" dirty="0"/>
              <a:t>L'esercizio del diritto di recesso è manifestato dalla stazione appaltante mediante una </a:t>
            </a:r>
            <a:r>
              <a:rPr lang="it-IT" sz="2400" b="1" dirty="0"/>
              <a:t>formale comunicazione all'appaltatore da darsi per iscritto con un preavviso non inferiore a venti giorni</a:t>
            </a:r>
            <a:r>
              <a:rPr lang="it-IT" sz="2400" dirty="0"/>
              <a:t>, decorsi i quali la stazione appaltante prende in consegna i lavori, servizi o forniture ed effettua il collaudo definitivo o verifica la regolarità dei servizi e delle forniture.</a:t>
            </a:r>
          </a:p>
          <a:p>
            <a:pPr algn="just">
              <a:buNone/>
            </a:pPr>
            <a:r>
              <a:rPr lang="it-IT" sz="2400" dirty="0"/>
              <a:t>L’allegato II.14 disciplina il rimborso dei materiali, la facoltà di ritenzione della stazione appaltante e gli obblighi di rimozione e sgombero dell’appaltatore.</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123 </a:t>
            </a:r>
            <a:r>
              <a:rPr lang="it-IT" sz="2400" b="1" u="sng" dirty="0" err="1"/>
              <a:t>D.lgs</a:t>
            </a:r>
            <a:r>
              <a:rPr lang="it-IT" sz="2400" b="1" u="sng" dirty="0"/>
              <a:t> 36/2023</a:t>
            </a:r>
          </a:p>
          <a:p>
            <a:pPr algn="ctr">
              <a:buNone/>
            </a:pPr>
            <a:r>
              <a:rPr lang="it-IT" sz="2400" b="1" u="sng" dirty="0"/>
              <a:t>Il recesso </a:t>
            </a:r>
          </a:p>
          <a:p>
            <a:pPr algn="just">
              <a:buNone/>
            </a:pPr>
            <a:r>
              <a:rPr lang="it-IT" sz="2400" dirty="0"/>
              <a:t>La norma in esame disciplina il diritto di recesso allorquando la S.A. alla luce di una rinnovata valutazione di opportunità ritenga di sciogliersi unilateralmente dal vincolo contrattuale (cfr. per tutte Cons. Stato, Sez. III, n. 2274/2022)</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1660494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123 </a:t>
            </a:r>
            <a:r>
              <a:rPr lang="it-IT" sz="2400" b="1" u="sng" dirty="0" err="1"/>
              <a:t>D.lgs</a:t>
            </a:r>
            <a:r>
              <a:rPr lang="it-IT" sz="2400" b="1" u="sng" dirty="0"/>
              <a:t> 36/2023</a:t>
            </a:r>
          </a:p>
          <a:p>
            <a:pPr algn="ctr">
              <a:buNone/>
            </a:pPr>
            <a:r>
              <a:rPr lang="it-IT" sz="2400" b="1" u="sng" dirty="0"/>
              <a:t>Annullamento di ufficio, revoca e  recesso </a:t>
            </a:r>
          </a:p>
          <a:p>
            <a:pPr algn="just">
              <a:buNone/>
            </a:pPr>
            <a:r>
              <a:rPr lang="it-IT" sz="2400" dirty="0"/>
              <a:t>La ricostruzione dei rapporti tra l’istituto del recesso e quelli pubblicistici dell’autotutela (annullamento di ufficio/revoca) ha consentito una distinzione dogmatica tra c.d. </a:t>
            </a:r>
            <a:r>
              <a:rPr lang="it-IT" sz="2400" b="1" dirty="0"/>
              <a:t>autotutela esterna</a:t>
            </a:r>
            <a:r>
              <a:rPr lang="it-IT" sz="2400" dirty="0"/>
              <a:t> e </a:t>
            </a:r>
            <a:r>
              <a:rPr lang="it-IT" sz="2400" b="1" dirty="0"/>
              <a:t>interna</a:t>
            </a:r>
            <a:r>
              <a:rPr lang="it-IT" sz="2400" dirty="0"/>
              <a:t> al fine di indicare i provvedimenti di secondo grado che incidono su gli atti di gara e quelli che incidono sul contratto. </a:t>
            </a:r>
          </a:p>
          <a:p>
            <a:pPr algn="just">
              <a:buNone/>
            </a:pPr>
            <a:r>
              <a:rPr lang="it-IT" sz="2400" dirty="0"/>
              <a:t>Quanto alla autotutela esterna non sembrano esservi ostacoli di ordine sistematico alla loro ammissibilità nella fase anteriore la stipula del contratto.</a:t>
            </a:r>
          </a:p>
          <a:p>
            <a:pPr algn="just">
              <a:buNone/>
            </a:pPr>
            <a:r>
              <a:rPr lang="it-IT" sz="2400" dirty="0"/>
              <a:t>Nella fase successiva alla conclusione del contratto si è ritenuta ammissibile (cfr. Cons. Stato, Sez. V n. 590/2022), l’annullamento ex art. 21 </a:t>
            </a:r>
            <a:r>
              <a:rPr lang="it-IT" sz="2400" dirty="0" err="1"/>
              <a:t>nonies</a:t>
            </a:r>
            <a:r>
              <a:rPr lang="it-IT" sz="2400" dirty="0"/>
              <a:t> L.241/90 al fine di rimuovere il provvedimento affetto da vizi; laddove si è ritenuta inammissibile la revoca dell’aggiudicazione in quanto nella fase contrattuale sussiste lo specifico potere del recesso (cfr. Cons. Stato, Sez. II n. 2247/2022).</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123 </a:t>
            </a:r>
            <a:r>
              <a:rPr lang="it-IT" sz="2400" b="1" u="sng" dirty="0" err="1"/>
              <a:t>D.lgs</a:t>
            </a:r>
            <a:r>
              <a:rPr lang="it-IT" sz="2400" b="1" u="sng" dirty="0"/>
              <a:t> 36/2023</a:t>
            </a:r>
          </a:p>
          <a:p>
            <a:pPr algn="ctr">
              <a:buNone/>
            </a:pPr>
            <a:r>
              <a:rPr lang="it-IT" sz="2400" b="1" u="sng" dirty="0"/>
              <a:t>Ipotesi recesso e </a:t>
            </a:r>
            <a:r>
              <a:rPr lang="it-IT" sz="2400" b="1" u="sng" dirty="0" err="1"/>
              <a:t>interdittiva</a:t>
            </a:r>
            <a:r>
              <a:rPr lang="it-IT" sz="2400" b="1" u="sng" dirty="0"/>
              <a:t> antimafia </a:t>
            </a:r>
          </a:p>
          <a:p>
            <a:pPr algn="just">
              <a:buNone/>
            </a:pPr>
            <a:r>
              <a:rPr lang="it-IT" sz="2400" dirty="0"/>
              <a:t>In merito a tali ipotesi la giurisprudenza si è divisa sulla possibilità di sussumere la sopraggiunta </a:t>
            </a:r>
            <a:r>
              <a:rPr lang="it-IT" sz="2400" dirty="0" err="1"/>
              <a:t>interdittiva</a:t>
            </a:r>
            <a:r>
              <a:rPr lang="it-IT" sz="2400" dirty="0"/>
              <a:t> antimafia nella nozione di inadempimento contrattuale e, per l’effetto, sulla insorgenza del diritto in capo alla stazione appaltante di </a:t>
            </a:r>
            <a:r>
              <a:rPr lang="it-IT" sz="2400" b="1" dirty="0"/>
              <a:t>incamerare la cauzione definitiva</a:t>
            </a:r>
            <a:r>
              <a:rPr lang="it-IT" sz="2400" dirty="0"/>
              <a:t>.</a:t>
            </a:r>
          </a:p>
          <a:p>
            <a:pPr algn="just">
              <a:buNone/>
            </a:pPr>
            <a:r>
              <a:rPr lang="it-IT" sz="2400" dirty="0"/>
              <a:t>In particolare:</a:t>
            </a:r>
          </a:p>
          <a:p>
            <a:pPr marL="457200" indent="-457200" algn="just">
              <a:buAutoNum type="arabicParenR"/>
            </a:pPr>
            <a:r>
              <a:rPr lang="it-IT" sz="2400" dirty="0"/>
              <a:t>Per un primo orientamento nella inadempimento rientra anche la sopravvenuta interdittiva antimafia con conseguente diritto della stazione appaltante di trattenere la cauzione definitiva (Cons. Stato, Sez. III n. 5093/2022)</a:t>
            </a:r>
          </a:p>
          <a:p>
            <a:pPr marL="457200" indent="-457200" algn="just">
              <a:buAutoNum type="arabicParenR"/>
            </a:pPr>
            <a:r>
              <a:rPr lang="it-IT" sz="2400" dirty="0"/>
              <a:t>Per un secondo orientamento l’</a:t>
            </a:r>
            <a:r>
              <a:rPr lang="it-IT" sz="2400" dirty="0" err="1"/>
              <a:t>interdittiva</a:t>
            </a:r>
            <a:r>
              <a:rPr lang="it-IT" sz="2400" dirty="0"/>
              <a:t> antimafia non può integrare un inadempimento contrattuale imponendo alla S.A. di liberare la cauzione definitiva (cfr. Tar Puglia, Bari, Sez. II, n. 291/2023)</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a:bodyPr>
          <a:lstStyle/>
          <a:p>
            <a:pPr algn="ctr">
              <a:buNone/>
            </a:pPr>
            <a:r>
              <a:rPr lang="it-IT" sz="2400" b="1" u="sng" dirty="0"/>
              <a:t>Art. 124 </a:t>
            </a:r>
            <a:r>
              <a:rPr lang="it-IT" sz="2400" b="1" u="sng" dirty="0" err="1"/>
              <a:t>D.lgs</a:t>
            </a:r>
            <a:r>
              <a:rPr lang="it-IT" sz="2400" b="1" u="sng" dirty="0"/>
              <a:t> 36/2023</a:t>
            </a:r>
          </a:p>
          <a:p>
            <a:pPr algn="ctr">
              <a:buNone/>
            </a:pPr>
            <a:r>
              <a:rPr lang="it-IT" sz="2000" b="1" u="sng" dirty="0"/>
              <a:t>Esecuzione o completamento dei lavori, servizi o forniture nel caso di procedura di insolvenza o di impedimento alla prosecuzione dell’affidamento con l’esecutore designato</a:t>
            </a:r>
          </a:p>
          <a:p>
            <a:pPr algn="just">
              <a:buNone/>
            </a:pPr>
            <a:r>
              <a:rPr lang="it-IT" sz="2400" dirty="0"/>
              <a:t>Le previsioni in argomento hanno la finalità di salvaguardare l’interesse pubblico sotteso alla corretta esecuzione del contratto nell’evenienza in cui si verifichino determinate situazioni patologiche in ordine alle vicende dell’appaltatore.</a:t>
            </a:r>
          </a:p>
          <a:p>
            <a:pPr algn="just">
              <a:buNone/>
            </a:pPr>
            <a:r>
              <a:rPr lang="it-IT" sz="2400" dirty="0"/>
              <a:t>La norma infatti prende in esame l’ipotesi della liquidazione giudiziale della liquidazione coatta e del concordato preventivo che intervengano a carico dell’esecutore prima della sottoscrizione del contratto ovvero nel corso dell’esecuzione dello stesso. </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40526" y="1188720"/>
            <a:ext cx="10345784" cy="5669280"/>
          </a:xfrm>
        </p:spPr>
        <p:txBody>
          <a:bodyPr>
            <a:normAutofit/>
          </a:bodyPr>
          <a:lstStyle/>
          <a:p>
            <a:pPr algn="ctr">
              <a:buNone/>
            </a:pPr>
            <a:r>
              <a:rPr lang="it-IT" sz="2400" b="1" u="sng" dirty="0"/>
              <a:t>Art. 124 </a:t>
            </a:r>
            <a:r>
              <a:rPr lang="it-IT" sz="2400" b="1" u="sng" dirty="0" err="1"/>
              <a:t>D.lgs</a:t>
            </a:r>
            <a:r>
              <a:rPr lang="it-IT" sz="2400" b="1" u="sng" dirty="0"/>
              <a:t> 36/2023</a:t>
            </a:r>
          </a:p>
          <a:p>
            <a:pPr algn="ctr">
              <a:buNone/>
            </a:pPr>
            <a:r>
              <a:rPr lang="it-IT" sz="2400" b="1" u="sng" dirty="0"/>
              <a:t>Sintesi normativa </a:t>
            </a:r>
          </a:p>
          <a:p>
            <a:pPr algn="just">
              <a:buNone/>
            </a:pPr>
            <a:r>
              <a:rPr lang="it-IT" sz="1900" dirty="0"/>
              <a:t>Le principali novità della disposizione in esame possono cosi sintetizzarsi:</a:t>
            </a:r>
          </a:p>
          <a:p>
            <a:pPr marL="457200" indent="-457200" algn="just">
              <a:buAutoNum type="alphaLcParenR"/>
            </a:pPr>
            <a:r>
              <a:rPr lang="it-IT" sz="1900" dirty="0"/>
              <a:t>In caso di liquidazione giudiziale, liquidazione coatta o concordato preventivo oppure di risoluzione del contratto o di recesso dello stesso ovvero in caso di dichiarazione di inefficacia del contratto, le stazioni appaltanti devono interpellare progressivamente i soggetti partecipanti all’originaria procedura al fine di stipulare un nuovo contratto qualora ciò risulti tecnicamente possibile.</a:t>
            </a:r>
          </a:p>
          <a:p>
            <a:pPr marL="457200" indent="-457200" algn="just">
              <a:buNone/>
            </a:pPr>
            <a:r>
              <a:rPr lang="it-IT" sz="1900" dirty="0"/>
              <a:t>La previsione contempla la facoltà per la stazione appaltante di disporre nei documenti di gara che in caso di subentro di scorrimento della graduatoria le condizioni economiche del contratto possano essere quelle proposte dal subentrante;</a:t>
            </a:r>
          </a:p>
          <a:p>
            <a:pPr marL="457200" indent="-457200" algn="just">
              <a:buNone/>
            </a:pPr>
            <a:r>
              <a:rPr lang="it-IT" sz="1900" dirty="0"/>
              <a:t>b) La sopravvenienza della liquidazione giudiziale dopo il provvedimento di aggiudicazione non comporta automaticamente la decadenza dell’aggiudicazione potendo invece la S.A. stipulare il contratto con il Curatore fallimentare autorizzato all’esercizio dell’impresa, previa autorizzazione del Giudice delegato.</a:t>
            </a:r>
          </a:p>
          <a:p>
            <a:pPr marL="457200" indent="-457200" algn="just">
              <a:buNone/>
            </a:pPr>
            <a:r>
              <a:rPr lang="it-IT" sz="2000" dirty="0"/>
              <a:t>c) Nel caso di contratti già stipulati il Curatore è autorizzato all’esercizio provvisorio dell’impresa.</a:t>
            </a:r>
            <a:endParaRPr lang="it-IT" sz="1900" dirty="0"/>
          </a:p>
          <a:p>
            <a:pPr marL="457200" indent="-457200" algn="just">
              <a:buNone/>
            </a:pPr>
            <a:endParaRPr lang="it-IT" sz="2400" dirty="0"/>
          </a:p>
          <a:p>
            <a:pPr marL="457200" indent="-457200" algn="just">
              <a:buNone/>
            </a:pPr>
            <a:endParaRPr lang="it-IT" sz="2400" dirty="0"/>
          </a:p>
          <a:p>
            <a:pPr marL="457200" indent="-457200" algn="just">
              <a:buNone/>
            </a:pPr>
            <a:endParaRPr lang="it-IT" sz="2400"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fontScale="92500" lnSpcReduction="20000"/>
          </a:bodyPr>
          <a:lstStyle/>
          <a:p>
            <a:pPr algn="ctr">
              <a:buNone/>
            </a:pPr>
            <a:r>
              <a:rPr lang="it-IT" sz="2400" b="1" u="sng" dirty="0"/>
              <a:t>Art. 124 </a:t>
            </a:r>
            <a:r>
              <a:rPr lang="it-IT" sz="2400" b="1" u="sng" dirty="0" err="1"/>
              <a:t>D.lgs</a:t>
            </a:r>
            <a:r>
              <a:rPr lang="it-IT" sz="2400" b="1" u="sng" dirty="0"/>
              <a:t> 36/2023</a:t>
            </a:r>
          </a:p>
          <a:p>
            <a:pPr algn="ctr">
              <a:buNone/>
            </a:pPr>
            <a:r>
              <a:rPr lang="it-IT" sz="2400" b="1" u="sng" dirty="0"/>
              <a:t>Coordinamento con il codice della Crisi di Impresa e dell’insolvenza</a:t>
            </a:r>
          </a:p>
          <a:p>
            <a:pPr algn="just">
              <a:buNone/>
            </a:pPr>
            <a:r>
              <a:rPr lang="it-IT" sz="2400" dirty="0"/>
              <a:t>La norma in esame provvede a coordinare la disciplina </a:t>
            </a:r>
            <a:r>
              <a:rPr lang="it-IT" sz="2400" dirty="0" err="1"/>
              <a:t>codicistica</a:t>
            </a:r>
            <a:r>
              <a:rPr lang="it-IT" sz="2400" dirty="0"/>
              <a:t> con il codice della crisi di impresa. In particolare:</a:t>
            </a:r>
          </a:p>
          <a:p>
            <a:pPr marL="457200" indent="-457200" algn="just">
              <a:buAutoNum type="alphaLcParenR"/>
            </a:pPr>
            <a:r>
              <a:rPr lang="it-IT" sz="2400" dirty="0"/>
              <a:t>Alle imprese che abbiano depositato una domanda di accesso al concordato preventivo per i contratti in corso di esecuzione, gli stessi non si risolvono per effetto del deposito della domanda (sono inefficaci ex </a:t>
            </a:r>
            <a:r>
              <a:rPr lang="it-IT" sz="2400" dirty="0" err="1"/>
              <a:t>lege</a:t>
            </a:r>
            <a:r>
              <a:rPr lang="it-IT" sz="2400" dirty="0"/>
              <a:t> gli eventuali patti contrari)</a:t>
            </a:r>
          </a:p>
          <a:p>
            <a:pPr marL="457200" indent="-457200" algn="just">
              <a:buAutoNum type="alphaLcParenR"/>
            </a:pPr>
            <a:r>
              <a:rPr lang="it-IT" sz="2400" dirty="0"/>
              <a:t>La presentazione della domanda di accesso al concordato preventivo non impedisce la continuazione dei contratti con le Pubbliche Amministrazioni se il professionista indipendente, nominato in seno alla procedura attesta la conformità al piano e la ragionevole capacità di adempimento alle previsioni contrattuali.</a:t>
            </a:r>
          </a:p>
          <a:p>
            <a:pPr marL="457200" indent="-457200" algn="just">
              <a:buAutoNum type="alphaLcParenR"/>
            </a:pPr>
            <a:r>
              <a:rPr lang="it-IT" sz="2400" dirty="0"/>
              <a:t>Nel caso in cui la domanda di accesso al concordato preventivo sia stata depositata dopo l’aggiudicazione, la stipulazione del contratto deve essere autorizzata entro 60 giorni da quando l’aggiudicazione è divenuta efficace.</a:t>
            </a:r>
          </a:p>
          <a:p>
            <a:pPr marL="457200" indent="-457200" algn="just">
              <a:buAutoNum type="alphaLcParenR"/>
            </a:pPr>
            <a:r>
              <a:rPr lang="it-IT" sz="2400" dirty="0"/>
              <a:t>E’ ammessa la partecipazione alle gare per le imprese che hanno presentato domanda di concordato in bianco, riservandosi di presentare la proposta concordataria e il relativo piano.</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320040" y="969818"/>
            <a:ext cx="11464290" cy="5705301"/>
          </a:xfrm>
        </p:spPr>
        <p:txBody>
          <a:bodyPr>
            <a:normAutofit fontScale="92500" lnSpcReduction="20000"/>
          </a:bodyPr>
          <a:lstStyle/>
          <a:p>
            <a:pPr algn="ctr">
              <a:buNone/>
            </a:pPr>
            <a:r>
              <a:rPr lang="it-IT" sz="3200" b="1" u="sng" dirty="0"/>
              <a:t>Revisione Prezzi – Evoluzione storica</a:t>
            </a:r>
            <a:endParaRPr lang="it-IT" sz="3200" dirty="0"/>
          </a:p>
          <a:p>
            <a:pPr marL="0" indent="0" algn="just">
              <a:buNone/>
            </a:pPr>
            <a:endParaRPr lang="it-IT" sz="1600" b="1" u="sng" dirty="0"/>
          </a:p>
          <a:p>
            <a:pPr marL="0" indent="0" algn="just">
              <a:buNone/>
            </a:pPr>
            <a:r>
              <a:rPr lang="it-IT" sz="3200" dirty="0"/>
              <a:t>L’istituto della revisione dei prezzi ha attraversato negli ultimi decenni una fase di “crisi” per la sua incidenza negativa sull’andamento dei costi gestionali delle amministrazioni.</a:t>
            </a:r>
          </a:p>
          <a:p>
            <a:pPr marL="0" indent="0" algn="just">
              <a:buNone/>
            </a:pPr>
            <a:r>
              <a:rPr lang="it-IT" sz="3200" dirty="0"/>
              <a:t>La Legge n. 2248/1865 </a:t>
            </a:r>
            <a:r>
              <a:rPr lang="it-IT" sz="3200" dirty="0" err="1"/>
              <a:t>All</a:t>
            </a:r>
            <a:r>
              <a:rPr lang="it-IT" sz="3200" dirty="0"/>
              <a:t>. </a:t>
            </a:r>
            <a:r>
              <a:rPr lang="it-IT" sz="3200" dirty="0" err="1"/>
              <a:t>F</a:t>
            </a:r>
            <a:r>
              <a:rPr lang="it-IT" sz="3200" dirty="0"/>
              <a:t> per gli appalti di lavori sottendeva la logica  dell’invariabilità del corrispettivo, collegata ad eccezionali meccanismi revisionali e compensativi.</a:t>
            </a:r>
          </a:p>
          <a:p>
            <a:pPr marL="0" indent="0" algn="just">
              <a:buNone/>
            </a:pPr>
            <a:r>
              <a:rPr lang="it-IT" sz="3200" dirty="0"/>
              <a:t>Con la Legge Merloni (art. 26, legge n. 109/1994) si è manutenuta la logica del “prezzo chiuso” contemplando, tuttavia, una clausola di revisione dei prezzi obbligatoriamente prevista per i soli contratti ad esecuzione continuata o periodica di servizi e forniture. </a:t>
            </a:r>
          </a:p>
          <a:p>
            <a:pPr marL="0" indent="0" algn="just">
              <a:buNone/>
            </a:pPr>
            <a:r>
              <a:rPr lang="it-IT" sz="3200" dirty="0"/>
              <a:t>L’art. 115 del d.lgs. n. 163 del 2006, prevedeva l’obbligatorio inserimento nei contratti a esecuzione periodica o continuativa relativi a servizi o forniture di una clausola di revisione periodica del prezzo. </a:t>
            </a:r>
          </a:p>
          <a:p>
            <a:pPr marL="0" indent="0" algn="just">
              <a:buNone/>
            </a:pPr>
            <a:endParaRPr lang="it-IT" sz="3200"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2468886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fontScale="92500" lnSpcReduction="10000"/>
          </a:bodyPr>
          <a:lstStyle/>
          <a:p>
            <a:pPr algn="ctr">
              <a:buNone/>
            </a:pPr>
            <a:r>
              <a:rPr lang="it-IT" sz="2400" b="1" u="sng" dirty="0"/>
              <a:t>Art. 124 </a:t>
            </a:r>
            <a:r>
              <a:rPr lang="it-IT" sz="2400" b="1" u="sng" dirty="0" err="1"/>
              <a:t>D.lgs</a:t>
            </a:r>
            <a:r>
              <a:rPr lang="it-IT" sz="2400" b="1" u="sng" dirty="0"/>
              <a:t> 36/2023</a:t>
            </a:r>
          </a:p>
          <a:p>
            <a:pPr algn="ctr">
              <a:buNone/>
            </a:pPr>
            <a:r>
              <a:rPr lang="it-IT" sz="2400" b="1" u="sng" dirty="0"/>
              <a:t>Il concordato in bianco</a:t>
            </a:r>
          </a:p>
          <a:p>
            <a:pPr algn="just">
              <a:buNone/>
            </a:pPr>
            <a:r>
              <a:rPr lang="it-IT" sz="2400" dirty="0"/>
              <a:t>Come anticipato il concordato in bianco è quella domanda di concordato preventivo nella quale il proponente si riservi di presentare la proposta concordataria ed il relativo piano in un momento successivo.</a:t>
            </a:r>
          </a:p>
          <a:p>
            <a:pPr algn="just">
              <a:buNone/>
            </a:pPr>
            <a:r>
              <a:rPr lang="it-IT" sz="2400" dirty="0"/>
              <a:t>In giurisprudenza si è a lungo dibattuto sugli effetti della proposizione di una siffatta domanda, l’Ad. </a:t>
            </a:r>
            <a:r>
              <a:rPr lang="it-IT" sz="2400" dirty="0" err="1"/>
              <a:t>Plen</a:t>
            </a:r>
            <a:r>
              <a:rPr lang="it-IT" sz="2400" dirty="0"/>
              <a:t>. del Consiglio di Stato con le tre sentenze gemelle </a:t>
            </a:r>
            <a:r>
              <a:rPr lang="it-IT" sz="2400" dirty="0" err="1"/>
              <a:t>nn</a:t>
            </a:r>
            <a:r>
              <a:rPr lang="it-IT" sz="2400" dirty="0"/>
              <a:t>. 9,10,11/2021 ha fissato i seguenti principi:</a:t>
            </a:r>
          </a:p>
          <a:p>
            <a:pPr marL="457200" indent="-457200" algn="just">
              <a:buAutoNum type="alphaUcParenR"/>
            </a:pPr>
            <a:r>
              <a:rPr lang="it-IT" sz="2400" dirty="0"/>
              <a:t>La presentazione di una domanda di concordato in bianco ex art. 161, comma 6 L.F. non integra una causa di esclusione dalle gare per perdita dei requisiti generali essendo rimessa al Giudice fallimentare valutare la compatibilità della partecipazione alla procedura con la continuità aziendale;</a:t>
            </a:r>
          </a:p>
          <a:p>
            <a:pPr marL="457200" indent="-457200" algn="just">
              <a:buAutoNum type="alphaUcParenR"/>
            </a:pPr>
            <a:r>
              <a:rPr lang="it-IT" sz="2400" dirty="0"/>
              <a:t>La partecipazione alla gara deve essere comunque autorizzata dal Tribunale acquisito il parere del Commissario giudiziale ex art. 186 bis, comma 4 L.F.</a:t>
            </a:r>
          </a:p>
          <a:p>
            <a:pPr marL="457200" indent="-457200" algn="just">
              <a:buAutoNum type="alphaUcParenR"/>
            </a:pPr>
            <a:r>
              <a:rPr lang="it-IT" sz="2400" dirty="0"/>
              <a:t>L’autorizzazione giudiziale alla partecipazione alla gara deve intervenire entro il momento dell’aggiudicazione.  </a:t>
            </a:r>
          </a:p>
          <a:p>
            <a:pPr algn="just">
              <a:buNone/>
            </a:pPr>
            <a:endParaRPr lang="it-IT" sz="2400"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92777" y="1306286"/>
            <a:ext cx="10345784" cy="5368833"/>
          </a:xfrm>
        </p:spPr>
        <p:txBody>
          <a:bodyPr>
            <a:normAutofit lnSpcReduction="10000"/>
          </a:bodyPr>
          <a:lstStyle/>
          <a:p>
            <a:pPr algn="ctr">
              <a:buNone/>
            </a:pPr>
            <a:r>
              <a:rPr lang="it-IT" sz="2400" b="1" u="sng" dirty="0"/>
              <a:t>Art. 124 </a:t>
            </a:r>
            <a:r>
              <a:rPr lang="it-IT" sz="2400" b="1" u="sng" dirty="0" err="1"/>
              <a:t>D.lgs</a:t>
            </a:r>
            <a:r>
              <a:rPr lang="it-IT" sz="2400" b="1" u="sng" dirty="0"/>
              <a:t> 36/2023</a:t>
            </a:r>
          </a:p>
          <a:p>
            <a:pPr algn="ctr">
              <a:buNone/>
            </a:pPr>
            <a:r>
              <a:rPr lang="it-IT" sz="2400" b="1" u="sng" dirty="0"/>
              <a:t>La Giurisprudenza successiva</a:t>
            </a:r>
          </a:p>
          <a:p>
            <a:pPr algn="just">
              <a:buNone/>
            </a:pPr>
            <a:r>
              <a:rPr lang="it-IT" sz="2400" dirty="0"/>
              <a:t>La Giurisprudenza formatasi successivamente ha ritenuto nonostante la novella legislativa comunque applicabili i principi di diritto affermate dalle sentenze gemelle nel senso della </a:t>
            </a:r>
            <a:r>
              <a:rPr lang="it-IT" sz="2400" dirty="0" err="1"/>
              <a:t>necessarietà</a:t>
            </a:r>
            <a:r>
              <a:rPr lang="it-IT" sz="2400" dirty="0"/>
              <a:t> del Giudice delegato per l’impresa ammessa al concordato con continuità aziendale ai fini della partecipazione ad una gara di appalto.</a:t>
            </a:r>
          </a:p>
          <a:p>
            <a:pPr algn="just">
              <a:buNone/>
            </a:pPr>
            <a:r>
              <a:rPr lang="it-IT" sz="2400" dirty="0"/>
              <a:t>L’autorizzazione consente infatti la partecipazione alla gara, previo deposito del professionista indipendente che attesta la conformità del piano e la ragionevole capacità di adempimento del contratto.</a:t>
            </a:r>
          </a:p>
          <a:p>
            <a:pPr algn="just">
              <a:buNone/>
            </a:pPr>
            <a:r>
              <a:rPr lang="it-IT" sz="2400" dirty="0"/>
              <a:t>Nel caso in cui già vi sia stata l’omologazione al concordato, l’autorizzazione non occorre, come non occorre che la partecipazione sia accompagnata dal deposito della relazione di un professionista indipendente attestante la conformità al piano concordatario e la capacità dell’impresa di adempiere al contratto (cfr. Tar. Toscana, Firenze, Sez. III n. 286/2023).</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928304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1039605"/>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590261"/>
            <a:ext cx="10515600" cy="4586702"/>
          </a:xfrm>
        </p:spPr>
        <p:txBody>
          <a:bodyPr>
            <a:normAutofit lnSpcReduction="10000"/>
          </a:bodyPr>
          <a:lstStyle/>
          <a:p>
            <a:pPr algn="ctr">
              <a:buNone/>
            </a:pPr>
            <a:r>
              <a:rPr lang="it-IT" sz="2400" b="1" u="sng" dirty="0"/>
              <a:t>LE RISERVE</a:t>
            </a:r>
          </a:p>
          <a:p>
            <a:pPr algn="just"/>
            <a:r>
              <a:rPr lang="it-IT" sz="2400" dirty="0"/>
              <a:t>Le riserve dell’appaltatore – secondo le medesime tecnica della c.d. delegificazione – sono disciplinate dall’art. 115 comma 2 le quali devono essere iscritte </a:t>
            </a:r>
            <a:r>
              <a:rPr lang="it-IT" sz="2400" b="1" dirty="0"/>
              <a:t>a pena di decadenza</a:t>
            </a:r>
            <a:r>
              <a:rPr lang="it-IT" sz="2400" dirty="0"/>
              <a:t> secondo le modalità dell’All. II.14 (cfr. Allegato);</a:t>
            </a:r>
          </a:p>
          <a:p>
            <a:pPr algn="just"/>
            <a:r>
              <a:rPr lang="it-IT" sz="2400" dirty="0"/>
              <a:t>Sul </a:t>
            </a:r>
            <a:r>
              <a:rPr lang="it-IT" sz="2400" b="1" dirty="0"/>
              <a:t>piano processuale </a:t>
            </a:r>
            <a:r>
              <a:rPr lang="it-IT" sz="2400" dirty="0"/>
              <a:t>l’eccezione di intervenuta decadenza dell’appaltatore dal diritto di proporre e/o di esplicitare le riserve deve essere </a:t>
            </a:r>
            <a:r>
              <a:rPr lang="it-IT" sz="2400" b="1" dirty="0"/>
              <a:t>provata ed allegata </a:t>
            </a:r>
            <a:r>
              <a:rPr lang="it-IT" sz="2400" dirty="0"/>
              <a:t>dalla S.A. “</a:t>
            </a:r>
            <a:r>
              <a:rPr lang="it-IT" sz="2400" i="1" dirty="0"/>
              <a:t>comprovando i relativi fatti costitutivi”</a:t>
            </a:r>
            <a:r>
              <a:rPr lang="it-IT" sz="2400" dirty="0"/>
              <a:t> (Cass. Sez. I, 281/2017; Cass. Sez. I, n. 27451/2022): </a:t>
            </a:r>
            <a:r>
              <a:rPr lang="it-IT" sz="2400" b="1" dirty="0"/>
              <a:t>pertanto, occorre precostituirsi sempre la prova dell’avvenuta decadenza</a:t>
            </a:r>
            <a:r>
              <a:rPr lang="it-IT" sz="2400" dirty="0"/>
              <a:t>;</a:t>
            </a:r>
          </a:p>
          <a:p>
            <a:pPr algn="just"/>
            <a:r>
              <a:rPr lang="it-IT" sz="2400" dirty="0"/>
              <a:t>Aspetto di novità è costituito dal necessario utilizzo delle piattaforme digitali di approvvigionamento di cui all’art. 25 del Codice al fine di digitalizzare l’intero ciclo di vita dei contratti pubblici ed </a:t>
            </a:r>
            <a:r>
              <a:rPr lang="it-IT" sz="2400" dirty="0" err="1"/>
              <a:t>interoperare</a:t>
            </a:r>
            <a:r>
              <a:rPr lang="it-IT" sz="2400" dirty="0"/>
              <a:t> con la Piattaforma Nazionale degli Appalti   </a:t>
            </a:r>
          </a:p>
          <a:p>
            <a:pPr algn="just"/>
            <a:endParaRPr lang="it-IT" sz="2400" dirty="0"/>
          </a:p>
          <a:p>
            <a:pPr algn="just"/>
            <a:endParaRPr lang="it-IT" sz="2400" b="1" u="sng" dirty="0"/>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24656674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734805"/>
          </a:xfrm>
        </p:spPr>
        <p:txBody>
          <a:bodyPr>
            <a:normAutofit/>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272209"/>
            <a:ext cx="10515600" cy="4904754"/>
          </a:xfrm>
        </p:spPr>
        <p:txBody>
          <a:bodyPr>
            <a:normAutofit lnSpcReduction="10000"/>
          </a:bodyPr>
          <a:lstStyle/>
          <a:p>
            <a:pPr marL="0" indent="0" algn="ctr">
              <a:buNone/>
            </a:pPr>
            <a:r>
              <a:rPr lang="it-IT" sz="2400" b="1" u="sng" dirty="0"/>
              <a:t>Le riserve: aspetti innovativi</a:t>
            </a:r>
          </a:p>
          <a:p>
            <a:pPr algn="just"/>
            <a:r>
              <a:rPr lang="it-IT" sz="2400" dirty="0"/>
              <a:t>le riserve devono essere iscritte a pena di decadenza sul primo atto dell’appalto </a:t>
            </a:r>
            <a:r>
              <a:rPr lang="it-IT" sz="2400" b="1" dirty="0"/>
              <a:t>idoneo a riceverle</a:t>
            </a:r>
            <a:r>
              <a:rPr lang="it-IT" sz="2400" dirty="0"/>
              <a:t>, successivo all’insorgenza o alla cessazione del fatto che ha determinato il pregiudizio dell’esecutore;</a:t>
            </a:r>
          </a:p>
          <a:p>
            <a:pPr algn="just"/>
            <a:r>
              <a:rPr lang="it-IT" sz="2400" dirty="0"/>
              <a:t>sempre a pena di decadenza, </a:t>
            </a:r>
            <a:r>
              <a:rPr lang="it-IT" sz="2400" b="1" dirty="0"/>
              <a:t>le riserve devono essere iscritte anche nel registro di contabilità all’atto della firma immediatamente successiva al verificarsi o al cessare del fatto pregiudizievole </a:t>
            </a:r>
            <a:r>
              <a:rPr lang="it-IT" sz="2400" dirty="0"/>
              <a:t>(ora però anche all’atto della sottoscrizione del certificato di collaudo);</a:t>
            </a:r>
          </a:p>
          <a:p>
            <a:pPr algn="just"/>
            <a:r>
              <a:rPr lang="it-IT" sz="2400" b="1" dirty="0"/>
              <a:t>le riserve non espressamente confermate sul conto finale si intendono rinunciate</a:t>
            </a:r>
            <a:r>
              <a:rPr lang="it-IT" sz="2400" dirty="0"/>
              <a:t>;</a:t>
            </a:r>
          </a:p>
          <a:p>
            <a:pPr algn="just"/>
            <a:r>
              <a:rPr lang="it-IT" sz="2400" dirty="0"/>
              <a:t>le riserve devono essere formulate in modo specifico e indicare con precisione le ragioni sulle quali si fondano;</a:t>
            </a:r>
          </a:p>
          <a:p>
            <a:pPr algn="just"/>
            <a:r>
              <a:rPr lang="it-IT" sz="2400" b="1" dirty="0"/>
              <a:t>le riserve devono contenere, a pena di inammissibilità, la precisa e definitiva quantificazione delle somme che l'esecutore ritiene gli siano dovute</a:t>
            </a:r>
            <a:r>
              <a:rPr lang="it-IT" sz="2400" dirty="0"/>
              <a:t>.</a:t>
            </a:r>
          </a:p>
          <a:p>
            <a:pPr algn="just">
              <a:buNone/>
            </a:pPr>
            <a:endParaRPr lang="it-IT" sz="2400" b="1" u="sng" dirty="0"/>
          </a:p>
          <a:p>
            <a:pPr algn="just"/>
            <a:endParaRPr lang="it-IT" sz="2400" b="1" u="sng" dirty="0"/>
          </a:p>
          <a:p>
            <a:pPr algn="just"/>
            <a:endParaRPr lang="it-IT" sz="2400" b="1" u="sng" dirty="0"/>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29904529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734805"/>
          </a:xfrm>
        </p:spPr>
        <p:txBody>
          <a:bodyPr>
            <a:normAutofit/>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272209"/>
            <a:ext cx="10515600" cy="4904754"/>
          </a:xfrm>
        </p:spPr>
        <p:txBody>
          <a:bodyPr>
            <a:normAutofit lnSpcReduction="10000"/>
          </a:bodyPr>
          <a:lstStyle/>
          <a:p>
            <a:pPr marL="0" indent="0" algn="ctr">
              <a:buNone/>
            </a:pPr>
            <a:r>
              <a:rPr lang="it-IT" sz="2400" b="1" u="sng" dirty="0"/>
              <a:t>Le riserve: fatti continuativi</a:t>
            </a:r>
          </a:p>
          <a:p>
            <a:pPr marL="0" indent="0" algn="just">
              <a:buNone/>
            </a:pPr>
            <a:r>
              <a:rPr lang="it-IT" sz="2400" kern="1200" dirty="0">
                <a:solidFill>
                  <a:schemeClr val="tx1"/>
                </a:solidFill>
                <a:latin typeface="+mn-lt"/>
                <a:ea typeface="+mn-ea"/>
                <a:cs typeface="+mn-cs"/>
              </a:rPr>
              <a:t>L a norma in esame ha chiarito espressamente come ci si dovrà comportare per il caso di riserve dovute </a:t>
            </a:r>
            <a:r>
              <a:rPr lang="it-IT" sz="2400" b="1" u="sng" kern="1200" dirty="0">
                <a:solidFill>
                  <a:schemeClr val="tx1"/>
                </a:solidFill>
                <a:latin typeface="+mn-lt"/>
                <a:ea typeface="+mn-ea"/>
                <a:cs typeface="+mn-cs"/>
              </a:rPr>
              <a:t>a fatti continuativi</a:t>
            </a:r>
            <a:r>
              <a:rPr lang="it-IT" sz="2400" kern="1200" dirty="0">
                <a:solidFill>
                  <a:schemeClr val="tx1"/>
                </a:solidFill>
                <a:latin typeface="+mn-lt"/>
                <a:ea typeface="+mn-ea"/>
                <a:cs typeface="+mn-cs"/>
              </a:rPr>
              <a:t>.</a:t>
            </a:r>
          </a:p>
          <a:p>
            <a:pPr marL="0" indent="0" algn="just">
              <a:buNone/>
            </a:pPr>
            <a:r>
              <a:rPr lang="it-IT" sz="2400" kern="1200" dirty="0">
                <a:solidFill>
                  <a:schemeClr val="tx1"/>
                </a:solidFill>
                <a:latin typeface="+mn-lt"/>
                <a:ea typeface="+mn-ea"/>
                <a:cs typeface="+mn-cs"/>
              </a:rPr>
              <a:t>I fatti continuativi sono quei fatti che provocano pregiudizi all’appaltatore che non si esauriscono in un preciso momento storico, ma si protraggono nel tempo, anche a cavallo di più stati di avanzamento e non sono di immediata rilevanza onerosa.</a:t>
            </a:r>
          </a:p>
          <a:p>
            <a:pPr marL="0" indent="0" algn="just">
              <a:buNone/>
            </a:pPr>
            <a:r>
              <a:rPr lang="it-IT" sz="2400" kern="1200" dirty="0">
                <a:solidFill>
                  <a:schemeClr val="tx1"/>
                </a:solidFill>
                <a:latin typeface="+mn-lt"/>
                <a:ea typeface="+mn-ea"/>
                <a:cs typeface="+mn-cs"/>
              </a:rPr>
              <a:t>La giurisprudenza, in passato, aveva ritenuto che non vi fosse un onere di riserva in caso di fatti c.d. continuativi, quando l'appaltatore non avesse potuto ancora trarre dal ripetersi degli episodi a lui pregiudizievoli la percezione della loro incidenza economica (cfr. Cass., Sez. I, 9/07/1976, n. 2613; 18/07/1975, n. 2841; 12/03/1973, n. 677).</a:t>
            </a:r>
          </a:p>
          <a:p>
            <a:pPr marL="0" indent="0">
              <a:buNone/>
            </a:pPr>
            <a:r>
              <a:rPr lang="it-IT" sz="2400" kern="1200" dirty="0">
                <a:solidFill>
                  <a:schemeClr val="tx1"/>
                </a:solidFill>
                <a:latin typeface="+mn-lt"/>
                <a:ea typeface="+mn-ea"/>
                <a:cs typeface="+mn-cs"/>
              </a:rPr>
              <a:t>Ora la norma, giustamente, ha chiarito che </a:t>
            </a:r>
            <a:r>
              <a:rPr lang="it-IT" sz="2400" b="1" kern="1200" dirty="0">
                <a:solidFill>
                  <a:schemeClr val="tx1"/>
                </a:solidFill>
                <a:latin typeface="+mn-lt"/>
                <a:ea typeface="+mn-ea"/>
                <a:cs typeface="+mn-cs"/>
              </a:rPr>
              <a:t>anche i fatti continuativi devono essere oggetto di iscrizione, ma </a:t>
            </a:r>
            <a:r>
              <a:rPr lang="it-IT" sz="2400" b="1" u="sng" kern="1200" dirty="0">
                <a:solidFill>
                  <a:schemeClr val="tx1"/>
                </a:solidFill>
                <a:latin typeface="+mn-lt"/>
                <a:ea typeface="+mn-ea"/>
                <a:cs typeface="+mn-cs"/>
              </a:rPr>
              <a:t>non è necessaria la quantificazione in via definitiva della riserva “se motivata con riferimento a fatti continuativi</a:t>
            </a:r>
            <a:r>
              <a:rPr lang="it-IT" sz="2400" b="1" kern="1200" dirty="0">
                <a:solidFill>
                  <a:schemeClr val="tx1"/>
                </a:solidFill>
                <a:latin typeface="+mn-lt"/>
                <a:ea typeface="+mn-ea"/>
                <a:cs typeface="+mn-cs"/>
              </a:rPr>
              <a:t>”.</a:t>
            </a:r>
          </a:p>
          <a:p>
            <a:pPr algn="just"/>
            <a:endParaRPr lang="it-IT" sz="2400" b="1" u="sng" dirty="0"/>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15999465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734805"/>
          </a:xfrm>
        </p:spPr>
        <p:txBody>
          <a:bodyPr>
            <a:normAutofit/>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272209"/>
            <a:ext cx="10515600" cy="4904754"/>
          </a:xfrm>
        </p:spPr>
        <p:txBody>
          <a:bodyPr>
            <a:normAutofit fontScale="92500" lnSpcReduction="20000"/>
          </a:bodyPr>
          <a:lstStyle/>
          <a:p>
            <a:pPr marL="0" indent="0" algn="ctr">
              <a:buNone/>
            </a:pPr>
            <a:r>
              <a:rPr lang="it-IT" sz="2400" b="1" u="sng" kern="1200" dirty="0">
                <a:solidFill>
                  <a:schemeClr val="tx1"/>
                </a:solidFill>
                <a:latin typeface="+mn-lt"/>
                <a:ea typeface="+mn-ea"/>
                <a:cs typeface="+mn-cs"/>
              </a:rPr>
              <a:t>Le riserve nei contratti di forniture e servizi</a:t>
            </a:r>
          </a:p>
          <a:p>
            <a:pPr marL="0" indent="0" algn="just">
              <a:buNone/>
            </a:pPr>
            <a:r>
              <a:rPr lang="it-IT" sz="2400" kern="1200" dirty="0">
                <a:solidFill>
                  <a:schemeClr val="tx1"/>
                </a:solidFill>
                <a:latin typeface="+mn-lt"/>
                <a:ea typeface="+mn-ea"/>
                <a:cs typeface="+mn-cs"/>
              </a:rPr>
              <a:t>L’art. 115 del nuovo Codice Appalti 2023, per quanto riguarda i contratti di servizi e forniture, ha confermato in parte quanto previsto dal citato D.M. 49/2018, </a:t>
            </a:r>
            <a:r>
              <a:rPr lang="it-IT" sz="2400" b="1" kern="1200" dirty="0">
                <a:solidFill>
                  <a:schemeClr val="tx1"/>
                </a:solidFill>
                <a:latin typeface="+mn-lt"/>
                <a:ea typeface="+mn-ea"/>
                <a:cs typeface="+mn-cs"/>
              </a:rPr>
              <a:t>lasciando al capitolato speciale d’appalto la disciplina delle contestazioni in corso di esecuzione. </a:t>
            </a:r>
          </a:p>
          <a:p>
            <a:pPr marL="0" indent="0" algn="just">
              <a:buNone/>
            </a:pPr>
            <a:r>
              <a:rPr lang="it-IT" sz="2400" kern="1200" dirty="0">
                <a:solidFill>
                  <a:schemeClr val="tx1"/>
                </a:solidFill>
                <a:latin typeface="+mn-lt"/>
                <a:ea typeface="+mn-ea"/>
                <a:cs typeface="+mn-cs"/>
              </a:rPr>
              <a:t>La norma però ha precisato che è “fatta salva l’iscrizione delle riserve”, chiarendo quindi che i capitolati non potranno vietare l’iscrizione delle riserve.</a:t>
            </a:r>
          </a:p>
          <a:p>
            <a:pPr marL="0" indent="0" algn="just">
              <a:buNone/>
            </a:pPr>
            <a:r>
              <a:rPr lang="it-IT" sz="2400" kern="1200" dirty="0">
                <a:solidFill>
                  <a:schemeClr val="tx1"/>
                </a:solidFill>
                <a:latin typeface="+mn-lt"/>
                <a:ea typeface="+mn-ea"/>
                <a:cs typeface="+mn-cs"/>
              </a:rPr>
              <a:t>Altre disposizioni a tale scopo dedicate sono previste nel Capo II dell’Allegato II.14, che sancisce anche per questi settori  l’obbligo per esecutore di iscrivere la riserva nei documenti contabili, a pena di decadenza, “fermo restando quanto previsto nei documenti contrattuali sulle contestazioni in corso di esecuzione”.</a:t>
            </a:r>
          </a:p>
          <a:p>
            <a:pPr marL="0" indent="0" algn="just">
              <a:buNone/>
            </a:pPr>
            <a:r>
              <a:rPr lang="it-IT" sz="2400" kern="1200" dirty="0">
                <a:solidFill>
                  <a:schemeClr val="tx1"/>
                </a:solidFill>
                <a:latin typeface="+mn-lt"/>
                <a:ea typeface="+mn-ea"/>
                <a:cs typeface="+mn-cs"/>
              </a:rPr>
              <a:t>Da segnalare, inoltre, l’articolo 39, a chiusura dell’Allegato II.14, secondo il quale all’esecuzione dei contratti di servizi e forniture si applicano le norme dettate per l’esecuzione dei contratti di lavori, in quanto compatibili, compreso quindi anche l’art. 7 sulle riserve.</a:t>
            </a:r>
          </a:p>
          <a:p>
            <a:pPr marL="0" indent="0" algn="just">
              <a:buNone/>
            </a:pPr>
            <a:r>
              <a:rPr lang="it-IT" sz="2400" kern="1200" dirty="0">
                <a:solidFill>
                  <a:schemeClr val="tx1"/>
                </a:solidFill>
                <a:latin typeface="+mn-lt"/>
                <a:ea typeface="+mn-ea"/>
                <a:cs typeface="+mn-cs"/>
              </a:rPr>
              <a:t>Sarà quindi compito delle Stazioni Appaltanti dettare dettagliatamente nel capitolato la disciplina delle riserve, dopo aver svolto un attento coordinamento tra le norme del Capo II e del Capo I del citato allegato. </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10495798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6"/>
            <a:ext cx="10515600" cy="960092"/>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391478"/>
            <a:ext cx="10515600" cy="4785485"/>
          </a:xfrm>
        </p:spPr>
        <p:txBody>
          <a:bodyPr>
            <a:normAutofit/>
          </a:bodyPr>
          <a:lstStyle/>
          <a:p>
            <a:pPr algn="ctr">
              <a:buNone/>
            </a:pPr>
            <a:r>
              <a:rPr lang="it-IT" sz="2400" b="1" dirty="0"/>
              <a:t>Art. 116</a:t>
            </a:r>
          </a:p>
          <a:p>
            <a:pPr algn="ctr">
              <a:buNone/>
            </a:pPr>
            <a:r>
              <a:rPr lang="it-IT" sz="2400" b="1" dirty="0"/>
              <a:t>Collaudo e verifica di conformità </a:t>
            </a:r>
          </a:p>
          <a:p>
            <a:pPr algn="just">
              <a:buNone/>
            </a:pPr>
            <a:r>
              <a:rPr lang="it-IT" sz="2400" dirty="0"/>
              <a:t>Il </a:t>
            </a:r>
            <a:r>
              <a:rPr lang="it-IT" sz="2400" b="1" dirty="0"/>
              <a:t>Collaudo </a:t>
            </a:r>
            <a:r>
              <a:rPr lang="it-IT" sz="2400" dirty="0"/>
              <a:t>e la </a:t>
            </a:r>
            <a:r>
              <a:rPr lang="it-IT" sz="2400" b="1" dirty="0"/>
              <a:t>verifica di conformità </a:t>
            </a:r>
            <a:r>
              <a:rPr lang="it-IT" sz="2400" dirty="0"/>
              <a:t>hanno lo scopo di certificare che l’appalto sia stato realizzato ed eseguito a regola d’arte (in termini di </a:t>
            </a:r>
            <a:r>
              <a:rPr lang="it-IT" sz="2400" b="1" dirty="0"/>
              <a:t>prestazioni</a:t>
            </a:r>
            <a:r>
              <a:rPr lang="it-IT" sz="2400" dirty="0"/>
              <a:t>, </a:t>
            </a:r>
            <a:r>
              <a:rPr lang="it-IT" sz="2400" b="1" dirty="0"/>
              <a:t>obiettivi</a:t>
            </a:r>
            <a:r>
              <a:rPr lang="it-IT" sz="2400" dirty="0"/>
              <a:t>, </a:t>
            </a:r>
            <a:r>
              <a:rPr lang="it-IT" sz="2400" b="1" dirty="0"/>
              <a:t>caratteristiche tecniche</a:t>
            </a:r>
            <a:r>
              <a:rPr lang="it-IT" sz="2400" dirty="0"/>
              <a:t>, </a:t>
            </a:r>
            <a:r>
              <a:rPr lang="it-IT" sz="2400" b="1" dirty="0"/>
              <a:t>economiche</a:t>
            </a:r>
            <a:r>
              <a:rPr lang="it-IT" sz="2400" dirty="0"/>
              <a:t> e </a:t>
            </a:r>
            <a:r>
              <a:rPr lang="it-IT" sz="2400" b="1" dirty="0"/>
              <a:t>qualitative</a:t>
            </a:r>
            <a:r>
              <a:rPr lang="it-IT" sz="2400" dirty="0"/>
              <a:t>). Gli stessi, inoltre, sono funzionali </a:t>
            </a:r>
            <a:r>
              <a:rPr lang="it-IT" sz="2400" b="1" dirty="0"/>
              <a:t>a controllare che i dati risultanti dalla contabilità coincidano con le risultanze di fatto</a:t>
            </a:r>
            <a:r>
              <a:rPr lang="it-IT" sz="2400" dirty="0"/>
              <a:t>. Le verifiche in questione, inoltre, comprendono l’esame delle riserve dell’appaltatore sulle quali non sia ancora intervenuta una risoluzione definitiva in via amministrativa se iscritte nel registro di contabilità e nel conto finale nei tempi e nei modi stabiliti dalla Legge (Cass. Sez. I, n. 2075/2022)</a:t>
            </a:r>
          </a:p>
          <a:p>
            <a:pPr algn="just"/>
            <a:endParaRPr lang="it-IT" sz="2400" b="1" u="sng" dirty="0"/>
          </a:p>
          <a:p>
            <a:pPr algn="just"/>
            <a:endParaRPr lang="it-IT" sz="2400" b="1" u="sng" dirty="0"/>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31439450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880579"/>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404730"/>
            <a:ext cx="10515600" cy="4772233"/>
          </a:xfrm>
        </p:spPr>
        <p:txBody>
          <a:bodyPr>
            <a:normAutofit/>
          </a:bodyPr>
          <a:lstStyle/>
          <a:p>
            <a:pPr marL="0" indent="0" algn="ctr">
              <a:buNone/>
            </a:pPr>
            <a:r>
              <a:rPr lang="it-IT" sz="2400" b="1" dirty="0"/>
              <a:t>Fasi del collaudo e della verifica di conformità </a:t>
            </a:r>
          </a:p>
          <a:p>
            <a:pPr marL="0" indent="0" algn="just">
              <a:buNone/>
            </a:pPr>
            <a:r>
              <a:rPr lang="it-IT" sz="2400" dirty="0"/>
              <a:t>Il collaudo finale o la verifica di conformità devono essere completati </a:t>
            </a:r>
            <a:r>
              <a:rPr lang="it-IT" sz="2400" b="1" dirty="0"/>
              <a:t>non oltre sei mesi</a:t>
            </a:r>
            <a:r>
              <a:rPr lang="it-IT" sz="2400" dirty="0"/>
              <a:t> dall'ultimazione dei lavori o delle prestazioni, </a:t>
            </a:r>
            <a:r>
              <a:rPr lang="it-IT" sz="2400" b="1" dirty="0"/>
              <a:t>salvi i casi, di particolare complessità, per i quali il termine può essere elevato sino ad un anno</a:t>
            </a:r>
            <a:r>
              <a:rPr lang="it-IT" sz="2400" dirty="0"/>
              <a:t>. Nella lettera d’incarico, in presenza di opere o servizi di limitata complessità, </a:t>
            </a:r>
            <a:r>
              <a:rPr lang="it-IT" sz="2400" b="1" dirty="0"/>
              <a:t>i tempi possono essere ridotti</a:t>
            </a:r>
            <a:r>
              <a:rPr lang="it-IT" sz="2400" dirty="0"/>
              <a:t>. </a:t>
            </a:r>
            <a:r>
              <a:rPr lang="it-IT" sz="2400" b="1" dirty="0"/>
              <a:t>Il certificato di collaudo ha carattere provvisorio e assume carattere definitivo dopo due anni dalla sua emissione</a:t>
            </a:r>
            <a:r>
              <a:rPr lang="it-IT" sz="2400" dirty="0"/>
              <a:t>. Decorso tale termine, il collaudo si intende tacitamente approvato ancorché l'atto formale di approvazione non sia stato emesso entro due mesi dalla scadenza del medesimo termine.</a:t>
            </a:r>
          </a:p>
          <a:p>
            <a:pPr marL="0" indent="0" algn="just">
              <a:buNone/>
            </a:pPr>
            <a:endParaRPr lang="it-IT" sz="2400" b="1" i="1"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4118810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5"/>
            <a:ext cx="10515600" cy="973345"/>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989028" y="1444487"/>
            <a:ext cx="10515600" cy="4768266"/>
          </a:xfrm>
        </p:spPr>
        <p:txBody>
          <a:bodyPr>
            <a:normAutofit fontScale="92500"/>
          </a:bodyPr>
          <a:lstStyle/>
          <a:p>
            <a:pPr marL="0" indent="0" algn="ctr">
              <a:buNone/>
            </a:pPr>
            <a:r>
              <a:rPr lang="it-IT" sz="2400" b="1" dirty="0"/>
              <a:t>Novità della fase di collaudo e di verifica di conformità </a:t>
            </a:r>
          </a:p>
          <a:p>
            <a:pPr marL="0" indent="0" algn="just"/>
            <a:r>
              <a:rPr lang="it-IT" sz="2400" b="1" dirty="0"/>
              <a:t> al comma 1 </a:t>
            </a:r>
            <a:r>
              <a:rPr lang="it-IT" sz="2400" dirty="0"/>
              <a:t>viene aggiunto il riferimento alla </a:t>
            </a:r>
            <a:r>
              <a:rPr lang="it-IT" sz="2400" b="1" dirty="0"/>
              <a:t>tempistica dell’esecuzione </a:t>
            </a:r>
            <a:r>
              <a:rPr lang="it-IT" sz="2400" dirty="0"/>
              <a:t>quale elemento soggetto al controllo/verifica eliminando il riferimento ai contratti sotto soglia;</a:t>
            </a:r>
          </a:p>
          <a:p>
            <a:pPr marL="0" indent="0" algn="just"/>
            <a:r>
              <a:rPr lang="it-IT" sz="2400" b="1" dirty="0"/>
              <a:t> al comma 2 </a:t>
            </a:r>
            <a:r>
              <a:rPr lang="it-IT" sz="2400" dirty="0"/>
              <a:t>è stata data la possibilità alla S.A. di ridurre o di aumentare (fino ad un anno) i tempi di completamento del collaudo o della verifica</a:t>
            </a:r>
          </a:p>
          <a:p>
            <a:pPr marL="0" indent="0" algn="just"/>
            <a:r>
              <a:rPr lang="it-IT" sz="2400" b="1" dirty="0"/>
              <a:t> al comma 3 </a:t>
            </a:r>
            <a:r>
              <a:rPr lang="it-IT" sz="2400" u="sng" dirty="0"/>
              <a:t>le difformità ed i vizi dell’opera possono essere denunziati dalla S.A. fino all’intervenuta </a:t>
            </a:r>
            <a:r>
              <a:rPr lang="it-IT" sz="2400" u="sng" dirty="0" err="1"/>
              <a:t>definitività</a:t>
            </a:r>
            <a:r>
              <a:rPr lang="it-IT" sz="2400" u="sng" dirty="0"/>
              <a:t> del certificato di collaudo</a:t>
            </a:r>
            <a:r>
              <a:rPr lang="it-IT" sz="2400" dirty="0"/>
              <a:t>;</a:t>
            </a:r>
          </a:p>
          <a:p>
            <a:pPr marL="0" indent="0" algn="just"/>
            <a:r>
              <a:rPr lang="it-IT" sz="2400" b="1" dirty="0"/>
              <a:t> ai commi 4 e 5 </a:t>
            </a:r>
            <a:r>
              <a:rPr lang="it-IT" sz="2400" dirty="0"/>
              <a:t>si è precisato che la nomina a collaudatori interni alla S.A. debba essere effettuata con riferimento a “</a:t>
            </a:r>
            <a:r>
              <a:rPr lang="it-IT" sz="2400" i="1" dirty="0"/>
              <a:t>strutture funzionalmente indipendenti”</a:t>
            </a:r>
            <a:r>
              <a:rPr lang="it-IT" sz="2400" dirty="0"/>
              <a:t> onde evitare ipotesi di incompatibilità;</a:t>
            </a:r>
          </a:p>
          <a:p>
            <a:pPr marL="0" indent="0" algn="just"/>
            <a:r>
              <a:rPr lang="it-IT" sz="2400" b="1" dirty="0"/>
              <a:t> al comma 7 </a:t>
            </a:r>
            <a:r>
              <a:rPr lang="it-IT" sz="2400" dirty="0"/>
              <a:t>viene dettata una disciplina diversa tra il collaudo (i cui modi e tempi sono dettati dall’All. II.14) e la verifica di conformità (da disciplinare nel capitolato speciale di appalto);</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23502303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6"/>
            <a:ext cx="10515600" cy="933588"/>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325217"/>
            <a:ext cx="10515600" cy="4851746"/>
          </a:xfrm>
        </p:spPr>
        <p:txBody>
          <a:bodyPr>
            <a:normAutofit/>
          </a:bodyPr>
          <a:lstStyle/>
          <a:p>
            <a:pPr marL="0" indent="0" algn="ctr">
              <a:buNone/>
            </a:pPr>
            <a:r>
              <a:rPr lang="it-IT" sz="2400" b="1" dirty="0"/>
              <a:t>Novità della fase di collaudo e di verifica di conformità </a:t>
            </a:r>
          </a:p>
          <a:p>
            <a:pPr marL="0" indent="0" algn="just"/>
            <a:r>
              <a:rPr lang="it-IT" sz="2400" b="1" dirty="0"/>
              <a:t> al comma 10 </a:t>
            </a:r>
            <a:r>
              <a:rPr lang="it-IT" sz="2400" dirty="0"/>
              <a:t>è stato aggiunto il riferimento all’eventuale </a:t>
            </a:r>
            <a:r>
              <a:rPr lang="it-IT" sz="2400" b="1" dirty="0"/>
              <a:t>modellazione informativa </a:t>
            </a:r>
            <a:r>
              <a:rPr lang="it-IT" sz="2400" dirty="0"/>
              <a:t>dell’opera realizzata introducendosi uno specifico riferimento agli interventi archeologici con obbligo di nominare archeologi qualificati;</a:t>
            </a:r>
          </a:p>
          <a:p>
            <a:pPr marL="0" indent="0" algn="just"/>
            <a:r>
              <a:rPr lang="it-IT" sz="2400" b="1" dirty="0"/>
              <a:t> al comma 11 </a:t>
            </a:r>
            <a:r>
              <a:rPr lang="it-IT" sz="2400" dirty="0"/>
              <a:t>sono stati introdotti gli accertamenti di laboratorio e le verifiche tecniche obbligatorie legale al collaudo </a:t>
            </a:r>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532778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320040" y="969818"/>
            <a:ext cx="11464290" cy="5705301"/>
          </a:xfrm>
        </p:spPr>
        <p:txBody>
          <a:bodyPr>
            <a:normAutofit fontScale="77500" lnSpcReduction="20000"/>
          </a:bodyPr>
          <a:lstStyle/>
          <a:p>
            <a:pPr algn="ctr">
              <a:buNone/>
            </a:pPr>
            <a:r>
              <a:rPr lang="it-IT" sz="3200" b="1" u="sng" dirty="0"/>
              <a:t>Revisione Prezzi – Evoluzione storica</a:t>
            </a:r>
            <a:endParaRPr lang="it-IT" sz="3200" dirty="0"/>
          </a:p>
          <a:p>
            <a:pPr marL="0" indent="0" algn="just">
              <a:buNone/>
            </a:pPr>
            <a:endParaRPr lang="it-IT" sz="1600" b="1" u="sng" dirty="0"/>
          </a:p>
          <a:p>
            <a:pPr marL="0" indent="0" algn="just">
              <a:buNone/>
            </a:pPr>
            <a:r>
              <a:rPr lang="it-IT" sz="3200" dirty="0"/>
              <a:t>Il Codice del 2016, invece, si è limitato, nell’art. 106, a </a:t>
            </a:r>
            <a:r>
              <a:rPr lang="it-IT" sz="3200" dirty="0" err="1"/>
              <a:t>facultizzare</a:t>
            </a:r>
            <a:r>
              <a:rPr lang="it-IT" sz="3200" dirty="0"/>
              <a:t> l’inserimento della previsione nei documenti di gara, ma solo a condizione che la modifica del contratto durante il suo periodo di efficacia non fosse tale da alterare le condizioni della gara, dovendo altrimenti essere esperita una nuova procedura di affidamento. </a:t>
            </a:r>
          </a:p>
          <a:p>
            <a:pPr marL="0" indent="0" algn="just">
              <a:buNone/>
            </a:pPr>
            <a:r>
              <a:rPr lang="it-IT" sz="3200" dirty="0"/>
              <a:t>La logica del Codice del 2016, era quella di evitare che la clausola revisionale potesse alterare in modo sostanziale il contratto riflettendosi negativamente sulla effettività delle condizioni concorrenziali della gara esperita; sicché la regola generale era il divieto di clausola revisionale salvi i casi derogatori tassativamente previsti, nei quali fosse possibile una revisione “</a:t>
            </a:r>
            <a:r>
              <a:rPr lang="it-IT" sz="3200" i="1" dirty="0"/>
              <a:t>senza una nuova procedura di affidamento</a:t>
            </a:r>
            <a:r>
              <a:rPr lang="it-IT" sz="3200" dirty="0"/>
              <a:t>”, a condizione che tale revisione non apportasse “</a:t>
            </a:r>
            <a:r>
              <a:rPr lang="it-IT" sz="3200" i="1" dirty="0"/>
              <a:t>modifiche che avrebbero l’effetto di alterare la natura generale del contratto o dell'accordo quadro</a:t>
            </a:r>
            <a:r>
              <a:rPr lang="it-IT" sz="3200" dirty="0"/>
              <a:t>”. </a:t>
            </a:r>
          </a:p>
          <a:p>
            <a:pPr marL="0" indent="0" algn="just">
              <a:buNone/>
            </a:pPr>
            <a:r>
              <a:rPr lang="it-IT" sz="3200" dirty="0"/>
              <a:t>La norma del 2016, infatti, si raccorda al diritto dell’Unione europea che, a tutela della concorrenza, limita i meccanismi di revisione dei prezzi degli appalti pubblici per evitarne i potenziali effetti elusivi del meccanismo della gara pubblica (art. 72 della direttiva 2014/24/UE del 26 febbraio 2014; Corte di Giustizia 19 giugno 2008, C454/06, 17 settembre 2016, C-549/14, 19 aprile 2018, causa C-152/17). </a:t>
            </a: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4155985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365126"/>
            <a:ext cx="10515600" cy="933588"/>
          </a:xfrm>
        </p:spPr>
        <p:txBody>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838200" y="1325217"/>
            <a:ext cx="10515600" cy="4851746"/>
          </a:xfrm>
        </p:spPr>
        <p:txBody>
          <a:bodyPr>
            <a:normAutofit fontScale="92500" lnSpcReduction="10000"/>
          </a:bodyPr>
          <a:lstStyle/>
          <a:p>
            <a:pPr marL="0" indent="0" algn="ctr">
              <a:buNone/>
            </a:pPr>
            <a:r>
              <a:rPr lang="it-IT" sz="2400" b="1" u="sng" dirty="0"/>
              <a:t>CONCLUSIONI</a:t>
            </a:r>
          </a:p>
          <a:p>
            <a:pPr marL="0" indent="0" algn="just">
              <a:buNone/>
            </a:pPr>
            <a:r>
              <a:rPr lang="it-IT" sz="2400" dirty="0"/>
              <a:t>Il certificato di collaudo rappresenta il giudizio che l’organo di collaudo esprime circa la conformità dell’opera alle previsioni contrattuali; esso è </a:t>
            </a:r>
            <a:r>
              <a:rPr lang="it-IT" sz="2400" b="1" dirty="0"/>
              <a:t>un atto giuridico unilaterale</a:t>
            </a:r>
            <a:r>
              <a:rPr lang="it-IT" sz="2400" dirty="0"/>
              <a:t> che rappresenta un accertamento tecnico sulla corretta realizzazione dell’opera solo all’esito del quale la S.A. è tenuta a procedere allo svincolo immediato della cauzione definitiva prestata dall’appaltatore.</a:t>
            </a:r>
          </a:p>
          <a:p>
            <a:pPr marL="0" indent="0" algn="just">
              <a:buNone/>
            </a:pPr>
            <a:r>
              <a:rPr lang="it-IT" sz="2400" dirty="0"/>
              <a:t>Sul punto si segnala Tar Puglia, Lecce, Sez. I, n. 1002/2022 il quale ha chiarito che “</a:t>
            </a:r>
            <a:r>
              <a:rPr lang="it-IT" sz="2400" i="1" dirty="0"/>
              <a:t>il certificato di collaudo rappresenta il giudizio che, sulla base dei risultati della verifica, l’organo di collaudo esprime sulla conformità dell’opera alle previsioni contrattuali….in ordine alla funzione del collaudo, è stato </a:t>
            </a:r>
            <a:r>
              <a:rPr lang="it-IT" sz="2400" i="1" dirty="0" err="1"/>
              <a:t>condivisibilmente</a:t>
            </a:r>
            <a:r>
              <a:rPr lang="it-IT" sz="2400" i="1" dirty="0"/>
              <a:t> affermato che “il collaudo delle opere pubbliche [...] integra un procedimento amministrativo, che richiede da un lato l’emissione del c.d. certificato di collaudo, il quale racchiude il giudizio finale del collaudatore intorno all’opera e contiene la liquidazione finale del corrispettivo spettante all’appaltatore, e dall’altro, l’approvazione del collaudo da parte dell’Amministrazione, che esprime sostanzialmente l’accettazione dell’opera per conto del committente e rende definitiva la predetta liquidazione</a:t>
            </a:r>
            <a:r>
              <a:rPr lang="it-IT" sz="2400" dirty="0"/>
              <a:t>” (Cass. </a:t>
            </a:r>
            <a:r>
              <a:rPr lang="it-IT" sz="2400" dirty="0" err="1"/>
              <a:t>Civ</a:t>
            </a:r>
            <a:r>
              <a:rPr lang="it-IT" sz="2400" dirty="0"/>
              <a:t>., Sez. I, 26.1.2011, n. 1832)”</a:t>
            </a:r>
          </a:p>
          <a:p>
            <a:pPr marL="0" indent="0" algn="ctr">
              <a:buNone/>
            </a:pPr>
            <a:endParaRPr lang="it-IT" sz="2400" b="1"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38411" y="194398"/>
            <a:ext cx="1585097" cy="1042506"/>
          </a:xfrm>
          <a:prstGeom prst="rect">
            <a:avLst/>
          </a:prstGeom>
        </p:spPr>
      </p:pic>
    </p:spTree>
    <p:extLst>
      <p:ext uri="{BB962C8B-B14F-4D97-AF65-F5344CB8AC3E}">
        <p14:creationId xmlns:p14="http://schemas.microsoft.com/office/powerpoint/2010/main" val="3032629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320040" y="969818"/>
            <a:ext cx="11464290" cy="5705301"/>
          </a:xfrm>
        </p:spPr>
        <p:txBody>
          <a:bodyPr>
            <a:normAutofit fontScale="92500" lnSpcReduction="20000"/>
          </a:bodyPr>
          <a:lstStyle/>
          <a:p>
            <a:pPr algn="ctr">
              <a:buNone/>
            </a:pPr>
            <a:r>
              <a:rPr lang="it-IT" sz="3200" b="1" u="sng" dirty="0"/>
              <a:t>Revisione Prezzi – </a:t>
            </a:r>
            <a:r>
              <a:rPr lang="it-IT" sz="3200" b="1" u="sng" dirty="0" err="1"/>
              <a:t>D.lgs</a:t>
            </a:r>
            <a:r>
              <a:rPr lang="it-IT" sz="3200" b="1" u="sng" dirty="0"/>
              <a:t> 36/2023</a:t>
            </a:r>
            <a:endParaRPr lang="it-IT" sz="3200" dirty="0"/>
          </a:p>
          <a:p>
            <a:pPr marL="0" indent="0" algn="just">
              <a:buNone/>
            </a:pPr>
            <a:endParaRPr lang="it-IT" sz="1600" b="1" u="sng" dirty="0"/>
          </a:p>
          <a:p>
            <a:pPr marL="0" indent="0" algn="just">
              <a:buNone/>
            </a:pPr>
            <a:r>
              <a:rPr lang="it-IT" sz="3200" dirty="0"/>
              <a:t>L’istituto della revisione dei prezzi viene definita “clausola esorbitante” rispetto al comune diritto privato.</a:t>
            </a:r>
          </a:p>
          <a:p>
            <a:pPr marL="0" indent="0" algn="just">
              <a:buNone/>
            </a:pPr>
            <a:r>
              <a:rPr lang="it-IT" sz="3200" dirty="0"/>
              <a:t>Nella materia della revisione dei prezzi nei contratti di appalto di lavori e di servizi ha sempre operato la clausola di specialità dei rapporti con le pubbliche amministrazioni, di talché i normali parametri normativi (di cui agli artt. 1467 ss., 1664, 1677, etc., del codice civile) di regola non operano nei predetti rapporti obbligatori, che sono invece disciplinati, sotto questo profilo, da norme speciali </a:t>
            </a:r>
            <a:r>
              <a:rPr lang="it-IT" sz="3200" i="1" dirty="0"/>
              <a:t>ad hoc</a:t>
            </a:r>
            <a:r>
              <a:rPr lang="it-IT" sz="3200" dirty="0"/>
              <a:t>, che tendenzialmente tendono a restringere la “discrezionalità” dell’amministrazione committente, vincolandola a stringenti e ben definiti presupposti sostanziali e procedimentali (posti per lo più a tutela dell’economicità dell’azione amministrativa e per ragioni di controllo della spesa pubblica, per ragioni di tutela della concorrenza e del mercato).</a:t>
            </a:r>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36023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320040" y="969818"/>
            <a:ext cx="11464290" cy="5705301"/>
          </a:xfrm>
        </p:spPr>
        <p:txBody>
          <a:bodyPr>
            <a:normAutofit fontScale="77500" lnSpcReduction="20000"/>
          </a:bodyPr>
          <a:lstStyle/>
          <a:p>
            <a:pPr algn="ctr">
              <a:buNone/>
            </a:pPr>
            <a:r>
              <a:rPr lang="it-IT" sz="4400" b="1" dirty="0"/>
              <a:t>Art. 60. (Revisione Prezzi)</a:t>
            </a:r>
            <a:endParaRPr lang="it-IT" sz="4400" dirty="0"/>
          </a:p>
          <a:p>
            <a:pPr marL="17463" indent="-17463" algn="just">
              <a:buNone/>
            </a:pPr>
            <a:r>
              <a:rPr lang="it-IT" sz="3600" b="1" dirty="0"/>
              <a:t>1. Nei documenti di gara iniziali delle procedure di affidamento è </a:t>
            </a:r>
            <a:r>
              <a:rPr lang="it-IT" sz="3600" b="1" u="sng" dirty="0"/>
              <a:t>obbligatorio</a:t>
            </a:r>
            <a:r>
              <a:rPr lang="it-IT" sz="3600" b="1" dirty="0"/>
              <a:t> l’inserimento delle clausole di revisione prezzi</a:t>
            </a:r>
            <a:r>
              <a:rPr lang="it-IT" sz="3600" dirty="0"/>
              <a:t>.</a:t>
            </a:r>
          </a:p>
          <a:p>
            <a:pPr marL="17463" indent="-17463" algn="just">
              <a:buNone/>
            </a:pPr>
            <a:r>
              <a:rPr lang="it-IT" sz="3600" b="1" dirty="0"/>
              <a:t>2. Queste clausole non apportano modifiche che alterino la natura generale del contratto</a:t>
            </a:r>
            <a:r>
              <a:rPr lang="it-IT" sz="3600" dirty="0"/>
              <a:t> o dell'accordo quadro; </a:t>
            </a:r>
            <a:r>
              <a:rPr lang="it-IT" sz="3600" b="1" dirty="0"/>
              <a:t>si attivano al verificarsi di particolari condizioni di natura oggettiva, che determinano una variazione del costo dell’opera, della fornitura o del servizio, in aumento o in diminuzione, superiore al 5 per cento dell’importo complessivo e operano nella misura dell’80 per cento della variazione stessa, in relazione alle prestazioni da eseguire</a:t>
            </a:r>
            <a:r>
              <a:rPr lang="it-IT" sz="3600" dirty="0"/>
              <a:t>.</a:t>
            </a:r>
          </a:p>
          <a:p>
            <a:pPr marL="17463" indent="-17463" algn="just">
              <a:buNone/>
            </a:pPr>
            <a:r>
              <a:rPr lang="it-IT" sz="3600" dirty="0"/>
              <a:t>2. Ai fini della determinazione della </a:t>
            </a:r>
            <a:r>
              <a:rPr lang="it-IT" sz="3600" b="1" dirty="0"/>
              <a:t>variazione dei costi e dei prezzi</a:t>
            </a:r>
            <a:r>
              <a:rPr lang="it-IT" sz="3600" dirty="0"/>
              <a:t> di cui al comma 1, si utilizzano i seguenti </a:t>
            </a:r>
            <a:r>
              <a:rPr lang="it-IT" sz="3600" b="1" dirty="0"/>
              <a:t>indici sintetici elaborati dall’ISTAT</a:t>
            </a:r>
            <a:r>
              <a:rPr lang="it-IT" sz="3600" dirty="0"/>
              <a:t>: </a:t>
            </a:r>
            <a:r>
              <a:rPr lang="it-IT" sz="3600" b="1" dirty="0"/>
              <a:t>a) con riguardo ai contratti di lavori, gli indici sintetici di costo di costruzione; b) con riguardo ai contratti di servizi e forniture, gli indici dei prezzi al consumo, dei prezzi alla produzione dell’industria e dei servizi e gli indici delle retribuzioni contrattuali orarie</a:t>
            </a:r>
            <a:r>
              <a:rPr lang="it-IT" sz="3600" dirty="0"/>
              <a:t>.</a:t>
            </a:r>
          </a:p>
          <a:p>
            <a:pPr algn="just">
              <a:buNone/>
            </a:pPr>
            <a:endParaRPr lang="it-IT" sz="2400" b="1" u="sng" dirty="0"/>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1033477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36486-DB9D-F4C4-A8D9-ED1E52A458BF}"/>
              </a:ext>
            </a:extLst>
          </p:cNvPr>
          <p:cNvSpPr>
            <a:spLocks noGrp="1"/>
          </p:cNvSpPr>
          <p:nvPr>
            <p:ph type="title"/>
          </p:nvPr>
        </p:nvSpPr>
        <p:spPr>
          <a:xfrm>
            <a:off x="838200" y="207819"/>
            <a:ext cx="10515600" cy="692726"/>
          </a:xfrm>
        </p:spPr>
        <p:txBody>
          <a:bodyPr>
            <a:normAutofit fontScale="90000"/>
          </a:bodyPr>
          <a:lstStyle/>
          <a:p>
            <a:pPr algn="ctr"/>
            <a:r>
              <a:rPr lang="it-IT" b="1" dirty="0"/>
              <a:t>La fase di esecuzione </a:t>
            </a:r>
          </a:p>
        </p:txBody>
      </p:sp>
      <p:sp>
        <p:nvSpPr>
          <p:cNvPr id="3" name="Segnaposto contenuto 2">
            <a:extLst>
              <a:ext uri="{FF2B5EF4-FFF2-40B4-BE49-F238E27FC236}">
                <a16:creationId xmlns:a16="http://schemas.microsoft.com/office/drawing/2014/main" id="{C23C91CB-6EC6-0BBC-268D-E0AD55352EAA}"/>
              </a:ext>
            </a:extLst>
          </p:cNvPr>
          <p:cNvSpPr>
            <a:spLocks noGrp="1"/>
          </p:cNvSpPr>
          <p:nvPr>
            <p:ph idx="1"/>
          </p:nvPr>
        </p:nvSpPr>
        <p:spPr>
          <a:xfrm>
            <a:off x="320040" y="969818"/>
            <a:ext cx="11464290" cy="5705301"/>
          </a:xfrm>
        </p:spPr>
        <p:txBody>
          <a:bodyPr>
            <a:normAutofit fontScale="77500" lnSpcReduction="20000"/>
          </a:bodyPr>
          <a:lstStyle/>
          <a:p>
            <a:pPr algn="ctr">
              <a:buNone/>
            </a:pPr>
            <a:r>
              <a:rPr lang="it-IT" sz="4400" b="1" dirty="0"/>
              <a:t>Art. 60. (Revisione Prezzi)</a:t>
            </a:r>
          </a:p>
          <a:p>
            <a:pPr algn="ctr">
              <a:buNone/>
            </a:pPr>
            <a:r>
              <a:rPr lang="it-IT" sz="4400" b="1" u="sng" dirty="0"/>
              <a:t>Risorse</a:t>
            </a:r>
            <a:r>
              <a:rPr lang="it-IT" sz="4400" dirty="0"/>
              <a:t> </a:t>
            </a:r>
          </a:p>
          <a:p>
            <a:pPr marL="55563" indent="-55563" algn="just">
              <a:buNone/>
            </a:pPr>
            <a:r>
              <a:rPr lang="it-IT" sz="3600" b="1" dirty="0"/>
              <a:t>Per far fronte ai maggiori oneri</a:t>
            </a:r>
            <a:r>
              <a:rPr lang="it-IT" sz="3600" dirty="0"/>
              <a:t> derivanti dalla revisione prezzi di cui al presente articolo le stazioni appaltanti utilizzano:</a:t>
            </a:r>
          </a:p>
          <a:p>
            <a:pPr marL="17463" indent="-17463" algn="just">
              <a:buNone/>
            </a:pPr>
            <a:r>
              <a:rPr lang="it-IT" sz="3600" dirty="0"/>
              <a:t> a) </a:t>
            </a:r>
            <a:r>
              <a:rPr lang="it-IT" sz="3600" b="1" dirty="0"/>
              <a:t>nel limite del 50 per cento, le risorse appositamente accantonate per imprevisti nel quadro economico di ogni intervento, fatte salve le somme relative agli impegni contrattuali già assunti</a:t>
            </a:r>
            <a:r>
              <a:rPr lang="it-IT" sz="3600" dirty="0"/>
              <a:t>, e le eventuali ulteriori somme a disposizione della medesima stazione appaltante e stanziate annualmente relativamente allo stesso intervento;</a:t>
            </a:r>
            <a:br>
              <a:rPr lang="it-IT" sz="3600" dirty="0"/>
            </a:br>
            <a:r>
              <a:rPr lang="it-IT" sz="3600" dirty="0"/>
              <a:t>b) </a:t>
            </a:r>
            <a:r>
              <a:rPr lang="it-IT" sz="3600" b="1" dirty="0"/>
              <a:t>le somme derivanti da ribassi d'asta</a:t>
            </a:r>
            <a:r>
              <a:rPr lang="it-IT" sz="3600" dirty="0"/>
              <a:t>, se non ne è prevista una diversa destinazione dalle norme vigenti;</a:t>
            </a:r>
            <a:br>
              <a:rPr lang="it-IT" sz="3600" dirty="0"/>
            </a:br>
            <a:r>
              <a:rPr lang="it-IT" sz="3600" dirty="0"/>
              <a:t>c) </a:t>
            </a:r>
            <a:r>
              <a:rPr lang="it-IT" sz="3600" b="1" dirty="0"/>
              <a:t>le somme disponibili relative ad altri interventi ultimati di competenza della medesima stazione appaltante e per i quali siano stati eseguiti i relativi collaudi o emessi i certificati di regolare esecuzione</a:t>
            </a:r>
            <a:r>
              <a:rPr lang="it-IT" sz="3600" dirty="0"/>
              <a:t>, nel rispetto delle procedure contabili della spesa e nei limiti della residua spesa autorizzata disponibile.</a:t>
            </a:r>
          </a:p>
          <a:p>
            <a:pPr marL="0" indent="0" algn="just">
              <a:buNone/>
            </a:pPr>
            <a:endParaRPr lang="it-IT" sz="2400" b="1" u="sng" dirty="0"/>
          </a:p>
          <a:p>
            <a:pPr marL="0" indent="0" algn="just">
              <a:buNone/>
            </a:pPr>
            <a:endParaRPr lang="it-IT" sz="2400" b="1" u="sng" dirty="0"/>
          </a:p>
          <a:p>
            <a:pPr algn="just"/>
            <a:endParaRPr lang="it-IT" sz="2400" b="1" u="sng" dirty="0"/>
          </a:p>
          <a:p>
            <a:pPr marL="0" indent="0" algn="just">
              <a:buNone/>
            </a:pPr>
            <a:endParaRPr lang="it-IT" sz="2400" b="1" dirty="0"/>
          </a:p>
          <a:p>
            <a:pPr marL="0" indent="0" algn="just">
              <a:buNone/>
            </a:pPr>
            <a:endParaRPr lang="it-IT" sz="2400" b="1" u="sng" dirty="0"/>
          </a:p>
        </p:txBody>
      </p:sp>
      <p:pic>
        <p:nvPicPr>
          <p:cNvPr id="4" name="Immagine 3">
            <a:extLst>
              <a:ext uri="{FF2B5EF4-FFF2-40B4-BE49-F238E27FC236}">
                <a16:creationId xmlns:a16="http://schemas.microsoft.com/office/drawing/2014/main" id="{F2A0C645-D209-4D87-8551-4AF36B008D0F}"/>
              </a:ext>
            </a:extLst>
          </p:cNvPr>
          <p:cNvPicPr>
            <a:picLocks noChangeAspect="1"/>
          </p:cNvPicPr>
          <p:nvPr/>
        </p:nvPicPr>
        <p:blipFill>
          <a:blip r:embed="rId3"/>
          <a:stretch>
            <a:fillRect/>
          </a:stretch>
        </p:blipFill>
        <p:spPr>
          <a:xfrm>
            <a:off x="510702" y="0"/>
            <a:ext cx="1585097" cy="1042506"/>
          </a:xfrm>
          <a:prstGeom prst="rect">
            <a:avLst/>
          </a:prstGeom>
        </p:spPr>
      </p:pic>
    </p:spTree>
    <p:extLst>
      <p:ext uri="{BB962C8B-B14F-4D97-AF65-F5344CB8AC3E}">
        <p14:creationId xmlns:p14="http://schemas.microsoft.com/office/powerpoint/2010/main" val="69915751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13731</TotalTime>
  <Words>10878</Words>
  <Application>Microsoft Macintosh PowerPoint</Application>
  <PresentationFormat>Widescreen</PresentationFormat>
  <Paragraphs>494</Paragraphs>
  <Slides>60</Slides>
  <Notes>60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60</vt:i4>
      </vt:variant>
    </vt:vector>
  </HeadingPairs>
  <TitlesOfParts>
    <vt:vector size="65" baseType="lpstr">
      <vt:lpstr>Arial</vt:lpstr>
      <vt:lpstr>Calibri</vt:lpstr>
      <vt:lpstr>Calibri Light</vt:lpstr>
      <vt:lpstr>Montserrat</vt:lpstr>
      <vt:lpstr>Tema di Office</vt:lpstr>
      <vt:lpstr>Argomenti da trattare</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lpstr>La fase di esecuzione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Documenti di Gara</dc:title>
  <dc:creator>Andrea Torino</dc:creator>
  <cp:lastModifiedBy>alessandro barbieri</cp:lastModifiedBy>
  <cp:revision>515</cp:revision>
  <dcterms:created xsi:type="dcterms:W3CDTF">2023-12-27T09:44:27Z</dcterms:created>
  <dcterms:modified xsi:type="dcterms:W3CDTF">2024-01-29T12:45:25Z</dcterms:modified>
</cp:coreProperties>
</file>