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handoutMasterIdLst>
    <p:handoutMasterId r:id="rId147"/>
  </p:handoutMasterIdLst>
  <p:sldIdLst>
    <p:sldId id="256" r:id="rId2"/>
    <p:sldId id="262" r:id="rId3"/>
    <p:sldId id="300" r:id="rId4"/>
    <p:sldId id="301" r:id="rId5"/>
    <p:sldId id="303" r:id="rId6"/>
    <p:sldId id="260" r:id="rId7"/>
    <p:sldId id="261" r:id="rId8"/>
    <p:sldId id="418" r:id="rId9"/>
    <p:sldId id="420" r:id="rId10"/>
    <p:sldId id="421" r:id="rId11"/>
    <p:sldId id="422" r:id="rId12"/>
    <p:sldId id="424" r:id="rId13"/>
    <p:sldId id="423" r:id="rId14"/>
    <p:sldId id="425" r:id="rId15"/>
    <p:sldId id="426" r:id="rId16"/>
    <p:sldId id="428" r:id="rId17"/>
    <p:sldId id="429" r:id="rId18"/>
    <p:sldId id="419" r:id="rId19"/>
    <p:sldId id="430" r:id="rId20"/>
    <p:sldId id="431" r:id="rId21"/>
    <p:sldId id="432" r:id="rId22"/>
    <p:sldId id="433" r:id="rId23"/>
    <p:sldId id="434" r:id="rId24"/>
    <p:sldId id="435" r:id="rId25"/>
    <p:sldId id="436" r:id="rId26"/>
    <p:sldId id="437" r:id="rId27"/>
    <p:sldId id="438" r:id="rId28"/>
    <p:sldId id="439" r:id="rId29"/>
    <p:sldId id="440" r:id="rId30"/>
    <p:sldId id="441" r:id="rId31"/>
    <p:sldId id="401" r:id="rId32"/>
    <p:sldId id="402" r:id="rId33"/>
    <p:sldId id="305" r:id="rId34"/>
    <p:sldId id="307" r:id="rId35"/>
    <p:sldId id="308" r:id="rId36"/>
    <p:sldId id="311" r:id="rId37"/>
    <p:sldId id="312" r:id="rId38"/>
    <p:sldId id="314" r:id="rId39"/>
    <p:sldId id="315" r:id="rId40"/>
    <p:sldId id="316" r:id="rId41"/>
    <p:sldId id="319" r:id="rId42"/>
    <p:sldId id="317" r:id="rId43"/>
    <p:sldId id="318" r:id="rId44"/>
    <p:sldId id="321" r:id="rId45"/>
    <p:sldId id="459" r:id="rId46"/>
    <p:sldId id="442" r:id="rId47"/>
    <p:sldId id="443" r:id="rId48"/>
    <p:sldId id="444" r:id="rId49"/>
    <p:sldId id="445" r:id="rId50"/>
    <p:sldId id="446" r:id="rId51"/>
    <p:sldId id="447" r:id="rId52"/>
    <p:sldId id="448" r:id="rId53"/>
    <p:sldId id="449" r:id="rId54"/>
    <p:sldId id="450" r:id="rId55"/>
    <p:sldId id="451" r:id="rId56"/>
    <p:sldId id="452" r:id="rId57"/>
    <p:sldId id="453" r:id="rId58"/>
    <p:sldId id="454" r:id="rId59"/>
    <p:sldId id="455" r:id="rId60"/>
    <p:sldId id="456" r:id="rId61"/>
    <p:sldId id="457" r:id="rId62"/>
    <p:sldId id="458" r:id="rId63"/>
    <p:sldId id="324" r:id="rId64"/>
    <p:sldId id="323" r:id="rId65"/>
    <p:sldId id="325" r:id="rId66"/>
    <p:sldId id="327" r:id="rId67"/>
    <p:sldId id="339" r:id="rId68"/>
    <p:sldId id="341" r:id="rId69"/>
    <p:sldId id="340" r:id="rId70"/>
    <p:sldId id="328" r:id="rId71"/>
    <p:sldId id="329" r:id="rId72"/>
    <p:sldId id="330" r:id="rId73"/>
    <p:sldId id="331" r:id="rId74"/>
    <p:sldId id="332" r:id="rId75"/>
    <p:sldId id="333" r:id="rId76"/>
    <p:sldId id="334" r:id="rId77"/>
    <p:sldId id="335" r:id="rId78"/>
    <p:sldId id="336" r:id="rId79"/>
    <p:sldId id="337" r:id="rId80"/>
    <p:sldId id="338" r:id="rId81"/>
    <p:sldId id="342" r:id="rId82"/>
    <p:sldId id="343" r:id="rId83"/>
    <p:sldId id="344" r:id="rId84"/>
    <p:sldId id="345" r:id="rId85"/>
    <p:sldId id="347" r:id="rId86"/>
    <p:sldId id="348" r:id="rId87"/>
    <p:sldId id="326" r:id="rId88"/>
    <p:sldId id="349" r:id="rId89"/>
    <p:sldId id="350" r:id="rId90"/>
    <p:sldId id="389" r:id="rId91"/>
    <p:sldId id="460" r:id="rId92"/>
    <p:sldId id="461" r:id="rId93"/>
    <p:sldId id="462" r:id="rId94"/>
    <p:sldId id="463" r:id="rId95"/>
    <p:sldId id="464" r:id="rId96"/>
    <p:sldId id="465" r:id="rId97"/>
    <p:sldId id="351" r:id="rId98"/>
    <p:sldId id="357" r:id="rId99"/>
    <p:sldId id="358" r:id="rId100"/>
    <p:sldId id="359" r:id="rId101"/>
    <p:sldId id="360" r:id="rId102"/>
    <p:sldId id="361" r:id="rId103"/>
    <p:sldId id="363" r:id="rId104"/>
    <p:sldId id="466" r:id="rId105"/>
    <p:sldId id="364" r:id="rId106"/>
    <p:sldId id="365" r:id="rId107"/>
    <p:sldId id="366" r:id="rId108"/>
    <p:sldId id="367" r:id="rId109"/>
    <p:sldId id="368" r:id="rId110"/>
    <p:sldId id="467" r:id="rId111"/>
    <p:sldId id="468" r:id="rId112"/>
    <p:sldId id="469" r:id="rId113"/>
    <p:sldId id="470" r:id="rId114"/>
    <p:sldId id="471" r:id="rId115"/>
    <p:sldId id="472" r:id="rId116"/>
    <p:sldId id="473" r:id="rId117"/>
    <p:sldId id="474" r:id="rId118"/>
    <p:sldId id="475" r:id="rId119"/>
    <p:sldId id="476" r:id="rId120"/>
    <p:sldId id="477" r:id="rId121"/>
    <p:sldId id="487" r:id="rId122"/>
    <p:sldId id="479" r:id="rId123"/>
    <p:sldId id="480" r:id="rId124"/>
    <p:sldId id="481" r:id="rId125"/>
    <p:sldId id="482" r:id="rId126"/>
    <p:sldId id="483" r:id="rId127"/>
    <p:sldId id="484" r:id="rId128"/>
    <p:sldId id="485" r:id="rId129"/>
    <p:sldId id="486" r:id="rId130"/>
    <p:sldId id="288" r:id="rId131"/>
    <p:sldId id="289" r:id="rId132"/>
    <p:sldId id="290" r:id="rId133"/>
    <p:sldId id="291" r:id="rId134"/>
    <p:sldId id="488" r:id="rId135"/>
    <p:sldId id="268" r:id="rId136"/>
    <p:sldId id="267" r:id="rId137"/>
    <p:sldId id="270" r:id="rId138"/>
    <p:sldId id="271" r:id="rId139"/>
    <p:sldId id="272" r:id="rId140"/>
    <p:sldId id="273" r:id="rId141"/>
    <p:sldId id="274" r:id="rId142"/>
    <p:sldId id="276" r:id="rId143"/>
    <p:sldId id="278" r:id="rId144"/>
    <p:sldId id="266" r:id="rId145"/>
    <p:sldId id="258" r:id="rId146"/>
  </p:sldIdLst>
  <p:sldSz cx="9144000" cy="6858000" type="screen4x3"/>
  <p:notesSz cx="6799263" cy="9929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viewProps" Target="viewProps.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presProps" Target="presProps.xml"/><Relationship Id="rId15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Isernia" userId="bbcdf6246d35000c" providerId="LiveId" clId="{615BFEE1-C423-4E64-9B65-6343206FFDEA}"/>
    <pc:docChg chg="undo custSel addSld modSld sldOrd">
      <pc:chgData name="Maria Isernia" userId="bbcdf6246d35000c" providerId="LiveId" clId="{615BFEE1-C423-4E64-9B65-6343206FFDEA}" dt="2024-01-16T12:59:00.225" v="10282" actId="122"/>
      <pc:docMkLst>
        <pc:docMk/>
      </pc:docMkLst>
      <pc:sldChg chg="modSp new mod">
        <pc:chgData name="Maria Isernia" userId="bbcdf6246d35000c" providerId="LiveId" clId="{615BFEE1-C423-4E64-9B65-6343206FFDEA}" dt="2024-01-15T15:48:41.333" v="89" actId="123"/>
        <pc:sldMkLst>
          <pc:docMk/>
          <pc:sldMk cId="2657974374" sldId="317"/>
        </pc:sldMkLst>
        <pc:spChg chg="mod">
          <ac:chgData name="Maria Isernia" userId="bbcdf6246d35000c" providerId="LiveId" clId="{615BFEE1-C423-4E64-9B65-6343206FFDEA}" dt="2024-01-15T15:47:34.255" v="51" actId="20577"/>
          <ac:spMkLst>
            <pc:docMk/>
            <pc:sldMk cId="2657974374" sldId="317"/>
            <ac:spMk id="2" creationId="{EAF59F8C-30F5-196A-C74F-AD4CDE6950BA}"/>
          </ac:spMkLst>
        </pc:spChg>
        <pc:spChg chg="mod">
          <ac:chgData name="Maria Isernia" userId="bbcdf6246d35000c" providerId="LiveId" clId="{615BFEE1-C423-4E64-9B65-6343206FFDEA}" dt="2024-01-15T15:48:41.333" v="89" actId="123"/>
          <ac:spMkLst>
            <pc:docMk/>
            <pc:sldMk cId="2657974374" sldId="317"/>
            <ac:spMk id="3" creationId="{2FA612BD-F95B-8DC8-13A2-690197A2ECEF}"/>
          </ac:spMkLst>
        </pc:spChg>
      </pc:sldChg>
      <pc:sldChg chg="modSp new mod">
        <pc:chgData name="Maria Isernia" userId="bbcdf6246d35000c" providerId="LiveId" clId="{615BFEE1-C423-4E64-9B65-6343206FFDEA}" dt="2024-01-15T15:50:33.282" v="162" actId="123"/>
        <pc:sldMkLst>
          <pc:docMk/>
          <pc:sldMk cId="2308287278" sldId="318"/>
        </pc:sldMkLst>
        <pc:spChg chg="mod">
          <ac:chgData name="Maria Isernia" userId="bbcdf6246d35000c" providerId="LiveId" clId="{615BFEE1-C423-4E64-9B65-6343206FFDEA}" dt="2024-01-15T15:49:40.233" v="111" actId="122"/>
          <ac:spMkLst>
            <pc:docMk/>
            <pc:sldMk cId="2308287278" sldId="318"/>
            <ac:spMk id="2" creationId="{9D02CE20-905D-3C61-79EC-8FDA5EA0A1E4}"/>
          </ac:spMkLst>
        </pc:spChg>
        <pc:spChg chg="mod">
          <ac:chgData name="Maria Isernia" userId="bbcdf6246d35000c" providerId="LiveId" clId="{615BFEE1-C423-4E64-9B65-6343206FFDEA}" dt="2024-01-15T15:50:33.282" v="162" actId="123"/>
          <ac:spMkLst>
            <pc:docMk/>
            <pc:sldMk cId="2308287278" sldId="318"/>
            <ac:spMk id="3" creationId="{79563D36-BC6C-0662-8E11-FA1E54FA12E5}"/>
          </ac:spMkLst>
        </pc:spChg>
      </pc:sldChg>
      <pc:sldChg chg="addSp modSp new mod">
        <pc:chgData name="Maria Isernia" userId="bbcdf6246d35000c" providerId="LiveId" clId="{615BFEE1-C423-4E64-9B65-6343206FFDEA}" dt="2024-01-15T16:23:46.816" v="421" actId="404"/>
        <pc:sldMkLst>
          <pc:docMk/>
          <pc:sldMk cId="4225247212" sldId="319"/>
        </pc:sldMkLst>
        <pc:spChg chg="mod">
          <ac:chgData name="Maria Isernia" userId="bbcdf6246d35000c" providerId="LiveId" clId="{615BFEE1-C423-4E64-9B65-6343206FFDEA}" dt="2024-01-15T15:55:05.498" v="190" actId="20577"/>
          <ac:spMkLst>
            <pc:docMk/>
            <pc:sldMk cId="4225247212" sldId="319"/>
            <ac:spMk id="2" creationId="{7BB5077A-B2EE-2767-6F60-9AA9B2C580A9}"/>
          </ac:spMkLst>
        </pc:spChg>
        <pc:spChg chg="mod">
          <ac:chgData name="Maria Isernia" userId="bbcdf6246d35000c" providerId="LiveId" clId="{615BFEE1-C423-4E64-9B65-6343206FFDEA}" dt="2024-01-15T15:57:57.010" v="353" actId="20577"/>
          <ac:spMkLst>
            <pc:docMk/>
            <pc:sldMk cId="4225247212" sldId="319"/>
            <ac:spMk id="3" creationId="{8ED78001-30BE-2467-0DE1-AB7F1FD7E983}"/>
          </ac:spMkLst>
        </pc:spChg>
        <pc:spChg chg="add mod">
          <ac:chgData name="Maria Isernia" userId="bbcdf6246d35000c" providerId="LiveId" clId="{615BFEE1-C423-4E64-9B65-6343206FFDEA}" dt="2024-01-15T15:58:30.544" v="360" actId="6549"/>
          <ac:spMkLst>
            <pc:docMk/>
            <pc:sldMk cId="4225247212" sldId="319"/>
            <ac:spMk id="4" creationId="{1FC318A8-8152-CA7A-A0E1-1708AC6C19C4}"/>
          </ac:spMkLst>
        </pc:spChg>
        <pc:spChg chg="add mod">
          <ac:chgData name="Maria Isernia" userId="bbcdf6246d35000c" providerId="LiveId" clId="{615BFEE1-C423-4E64-9B65-6343206FFDEA}" dt="2024-01-15T15:58:10.329" v="355" actId="1076"/>
          <ac:spMkLst>
            <pc:docMk/>
            <pc:sldMk cId="4225247212" sldId="319"/>
            <ac:spMk id="5" creationId="{4A6A07BD-5947-19D5-D3F7-9BA748728E7A}"/>
          </ac:spMkLst>
        </pc:spChg>
        <pc:spChg chg="add mod">
          <ac:chgData name="Maria Isernia" userId="bbcdf6246d35000c" providerId="LiveId" clId="{615BFEE1-C423-4E64-9B65-6343206FFDEA}" dt="2024-01-15T15:58:25.322" v="359" actId="14100"/>
          <ac:spMkLst>
            <pc:docMk/>
            <pc:sldMk cId="4225247212" sldId="319"/>
            <ac:spMk id="6" creationId="{E01C567C-B28A-D720-BFB7-3CC209A38F87}"/>
          </ac:spMkLst>
        </pc:spChg>
        <pc:spChg chg="add mod">
          <ac:chgData name="Maria Isernia" userId="bbcdf6246d35000c" providerId="LiveId" clId="{615BFEE1-C423-4E64-9B65-6343206FFDEA}" dt="2024-01-15T16:01:43.732" v="409" actId="14100"/>
          <ac:spMkLst>
            <pc:docMk/>
            <pc:sldMk cId="4225247212" sldId="319"/>
            <ac:spMk id="9" creationId="{A884C7F0-B5DE-FDD3-71A5-4C1DDDDDA6E1}"/>
          </ac:spMkLst>
        </pc:spChg>
        <pc:spChg chg="add mod">
          <ac:chgData name="Maria Isernia" userId="bbcdf6246d35000c" providerId="LiveId" clId="{615BFEE1-C423-4E64-9B65-6343206FFDEA}" dt="2024-01-15T16:03:09.282" v="417" actId="404"/>
          <ac:spMkLst>
            <pc:docMk/>
            <pc:sldMk cId="4225247212" sldId="319"/>
            <ac:spMk id="10" creationId="{0B49B2E7-6994-8A8D-1695-CF845BD45C4C}"/>
          </ac:spMkLst>
        </pc:spChg>
        <pc:spChg chg="add mod">
          <ac:chgData name="Maria Isernia" userId="bbcdf6246d35000c" providerId="LiveId" clId="{615BFEE1-C423-4E64-9B65-6343206FFDEA}" dt="2024-01-15T16:23:46.816" v="421" actId="404"/>
          <ac:spMkLst>
            <pc:docMk/>
            <pc:sldMk cId="4225247212" sldId="319"/>
            <ac:spMk id="11" creationId="{FFDEF82F-47EE-183F-89EF-00C87A04AD02}"/>
          </ac:spMkLst>
        </pc:spChg>
        <pc:cxnChg chg="add">
          <ac:chgData name="Maria Isernia" userId="bbcdf6246d35000c" providerId="LiveId" clId="{615BFEE1-C423-4E64-9B65-6343206FFDEA}" dt="2024-01-15T15:59:32.634" v="361" actId="11529"/>
          <ac:cxnSpMkLst>
            <pc:docMk/>
            <pc:sldMk cId="4225247212" sldId="319"/>
            <ac:cxnSpMk id="8" creationId="{01A4149A-A9A5-AC90-6582-C65220F17813}"/>
          </ac:cxnSpMkLst>
        </pc:cxnChg>
      </pc:sldChg>
      <pc:sldChg chg="modSp new mod">
        <pc:chgData name="Maria Isernia" userId="bbcdf6246d35000c" providerId="LiveId" clId="{615BFEE1-C423-4E64-9B65-6343206FFDEA}" dt="2024-01-15T16:53:49.208" v="627" actId="20577"/>
        <pc:sldMkLst>
          <pc:docMk/>
          <pc:sldMk cId="3930039787" sldId="320"/>
        </pc:sldMkLst>
        <pc:spChg chg="mod">
          <ac:chgData name="Maria Isernia" userId="bbcdf6246d35000c" providerId="LiveId" clId="{615BFEE1-C423-4E64-9B65-6343206FFDEA}" dt="2024-01-15T16:28:16.186" v="467" actId="122"/>
          <ac:spMkLst>
            <pc:docMk/>
            <pc:sldMk cId="3930039787" sldId="320"/>
            <ac:spMk id="2" creationId="{4F3A97FA-53A2-82AC-DF93-327377347F79}"/>
          </ac:spMkLst>
        </pc:spChg>
        <pc:spChg chg="mod">
          <ac:chgData name="Maria Isernia" userId="bbcdf6246d35000c" providerId="LiveId" clId="{615BFEE1-C423-4E64-9B65-6343206FFDEA}" dt="2024-01-15T16:53:49.208" v="627" actId="20577"/>
          <ac:spMkLst>
            <pc:docMk/>
            <pc:sldMk cId="3930039787" sldId="320"/>
            <ac:spMk id="3" creationId="{ABA67CA9-B861-0072-1766-72F4F11343FC}"/>
          </ac:spMkLst>
        </pc:spChg>
      </pc:sldChg>
      <pc:sldChg chg="delSp modSp new mod">
        <pc:chgData name="Maria Isernia" userId="bbcdf6246d35000c" providerId="LiveId" clId="{615BFEE1-C423-4E64-9B65-6343206FFDEA}" dt="2024-01-15T16:59:35.996" v="643" actId="478"/>
        <pc:sldMkLst>
          <pc:docMk/>
          <pc:sldMk cId="4064104500" sldId="321"/>
        </pc:sldMkLst>
        <pc:spChg chg="mod">
          <ac:chgData name="Maria Isernia" userId="bbcdf6246d35000c" providerId="LiveId" clId="{615BFEE1-C423-4E64-9B65-6343206FFDEA}" dt="2024-01-15T16:59:32.202" v="642"/>
          <ac:spMkLst>
            <pc:docMk/>
            <pc:sldMk cId="4064104500" sldId="321"/>
            <ac:spMk id="2" creationId="{24BF304A-7941-E81F-33CD-040CEEC5701F}"/>
          </ac:spMkLst>
        </pc:spChg>
        <pc:spChg chg="del">
          <ac:chgData name="Maria Isernia" userId="bbcdf6246d35000c" providerId="LiveId" clId="{615BFEE1-C423-4E64-9B65-6343206FFDEA}" dt="2024-01-15T16:59:35.996" v="643" actId="478"/>
          <ac:spMkLst>
            <pc:docMk/>
            <pc:sldMk cId="4064104500" sldId="321"/>
            <ac:spMk id="3" creationId="{FA136A1A-B35D-88D9-9B1A-9A4323EE2257}"/>
          </ac:spMkLst>
        </pc:spChg>
      </pc:sldChg>
      <pc:sldChg chg="addSp delSp modSp new mod">
        <pc:chgData name="Maria Isernia" userId="bbcdf6246d35000c" providerId="LiveId" clId="{615BFEE1-C423-4E64-9B65-6343206FFDEA}" dt="2024-01-15T17:12:04.355" v="1451" actId="20577"/>
        <pc:sldMkLst>
          <pc:docMk/>
          <pc:sldMk cId="103856494" sldId="322"/>
        </pc:sldMkLst>
        <pc:spChg chg="del">
          <ac:chgData name="Maria Isernia" userId="bbcdf6246d35000c" providerId="LiveId" clId="{615BFEE1-C423-4E64-9B65-6343206FFDEA}" dt="2024-01-15T17:02:53.109" v="861" actId="478"/>
          <ac:spMkLst>
            <pc:docMk/>
            <pc:sldMk cId="103856494" sldId="322"/>
            <ac:spMk id="2" creationId="{FD5FD174-4757-A835-D51A-83A65DE8814E}"/>
          </ac:spMkLst>
        </pc:spChg>
        <pc:spChg chg="mod">
          <ac:chgData name="Maria Isernia" userId="bbcdf6246d35000c" providerId="LiveId" clId="{615BFEE1-C423-4E64-9B65-6343206FFDEA}" dt="2024-01-15T17:05:41.805" v="1029" actId="20577"/>
          <ac:spMkLst>
            <pc:docMk/>
            <pc:sldMk cId="103856494" sldId="322"/>
            <ac:spMk id="3" creationId="{3F312A40-B330-F354-5346-AB3020F72BBA}"/>
          </ac:spMkLst>
        </pc:spChg>
        <pc:spChg chg="add mod">
          <ac:chgData name="Maria Isernia" userId="bbcdf6246d35000c" providerId="LiveId" clId="{615BFEE1-C423-4E64-9B65-6343206FFDEA}" dt="2024-01-15T17:06:38.051" v="1032" actId="14100"/>
          <ac:spMkLst>
            <pc:docMk/>
            <pc:sldMk cId="103856494" sldId="322"/>
            <ac:spMk id="4" creationId="{8ADE32FB-C18E-4C5F-3031-59C410B94E91}"/>
          </ac:spMkLst>
        </pc:spChg>
        <pc:spChg chg="add mod">
          <ac:chgData name="Maria Isernia" userId="bbcdf6246d35000c" providerId="LiveId" clId="{615BFEE1-C423-4E64-9B65-6343206FFDEA}" dt="2024-01-15T17:07:28.059" v="1041" actId="14100"/>
          <ac:spMkLst>
            <pc:docMk/>
            <pc:sldMk cId="103856494" sldId="322"/>
            <ac:spMk id="5" creationId="{55C68844-4B18-8C1D-3533-F0AC9A88765D}"/>
          </ac:spMkLst>
        </pc:spChg>
        <pc:spChg chg="add mod">
          <ac:chgData name="Maria Isernia" userId="bbcdf6246d35000c" providerId="LiveId" clId="{615BFEE1-C423-4E64-9B65-6343206FFDEA}" dt="2024-01-15T17:09:11.957" v="1231" actId="14100"/>
          <ac:spMkLst>
            <pc:docMk/>
            <pc:sldMk cId="103856494" sldId="322"/>
            <ac:spMk id="6" creationId="{71F1FA8B-38E5-3561-C1CA-2CE7E094D07D}"/>
          </ac:spMkLst>
        </pc:spChg>
        <pc:spChg chg="add mod">
          <ac:chgData name="Maria Isernia" userId="bbcdf6246d35000c" providerId="LiveId" clId="{615BFEE1-C423-4E64-9B65-6343206FFDEA}" dt="2024-01-15T17:09:25.337" v="1234" actId="207"/>
          <ac:spMkLst>
            <pc:docMk/>
            <pc:sldMk cId="103856494" sldId="322"/>
            <ac:spMk id="7" creationId="{E91FFDE8-36E0-4BF9-D400-4A15E8A791E8}"/>
          </ac:spMkLst>
        </pc:spChg>
        <pc:spChg chg="add mod">
          <ac:chgData name="Maria Isernia" userId="bbcdf6246d35000c" providerId="LiveId" clId="{615BFEE1-C423-4E64-9B65-6343206FFDEA}" dt="2024-01-15T17:09:45.467" v="1237" actId="14100"/>
          <ac:spMkLst>
            <pc:docMk/>
            <pc:sldMk cId="103856494" sldId="322"/>
            <ac:spMk id="8" creationId="{EF43C6F3-9EC4-13EC-1396-5680AC0F8A3C}"/>
          </ac:spMkLst>
        </pc:spChg>
        <pc:spChg chg="add mod">
          <ac:chgData name="Maria Isernia" userId="bbcdf6246d35000c" providerId="LiveId" clId="{615BFEE1-C423-4E64-9B65-6343206FFDEA}" dt="2024-01-15T17:12:04.355" v="1451" actId="20577"/>
          <ac:spMkLst>
            <pc:docMk/>
            <pc:sldMk cId="103856494" sldId="322"/>
            <ac:spMk id="9" creationId="{CEE2A140-BE6C-0863-75CA-6D84B3C3FC12}"/>
          </ac:spMkLst>
        </pc:spChg>
      </pc:sldChg>
      <pc:sldChg chg="modSp new mod">
        <pc:chgData name="Maria Isernia" userId="bbcdf6246d35000c" providerId="LiveId" clId="{615BFEE1-C423-4E64-9B65-6343206FFDEA}" dt="2024-01-15T17:41:46.395" v="2214" actId="122"/>
        <pc:sldMkLst>
          <pc:docMk/>
          <pc:sldMk cId="1801330117" sldId="323"/>
        </pc:sldMkLst>
        <pc:spChg chg="mod">
          <ac:chgData name="Maria Isernia" userId="bbcdf6246d35000c" providerId="LiveId" clId="{615BFEE1-C423-4E64-9B65-6343206FFDEA}" dt="2024-01-15T17:41:46.395" v="2214" actId="122"/>
          <ac:spMkLst>
            <pc:docMk/>
            <pc:sldMk cId="1801330117" sldId="323"/>
            <ac:spMk id="2" creationId="{D28B42E1-062B-FE4B-06E1-394BAAD2362B}"/>
          </ac:spMkLst>
        </pc:spChg>
        <pc:spChg chg="mod">
          <ac:chgData name="Maria Isernia" userId="bbcdf6246d35000c" providerId="LiveId" clId="{615BFEE1-C423-4E64-9B65-6343206FFDEA}" dt="2024-01-15T17:33:50.857" v="1833" actId="20577"/>
          <ac:spMkLst>
            <pc:docMk/>
            <pc:sldMk cId="1801330117" sldId="323"/>
            <ac:spMk id="3" creationId="{BF589B83-947B-02E8-91DA-D72EB77DF8AB}"/>
          </ac:spMkLst>
        </pc:spChg>
      </pc:sldChg>
      <pc:sldChg chg="modSp new mod">
        <pc:chgData name="Maria Isernia" userId="bbcdf6246d35000c" providerId="LiveId" clId="{615BFEE1-C423-4E64-9B65-6343206FFDEA}" dt="2024-01-15T17:32:23.622" v="1799" actId="1076"/>
        <pc:sldMkLst>
          <pc:docMk/>
          <pc:sldMk cId="3308394160" sldId="324"/>
        </pc:sldMkLst>
        <pc:spChg chg="mod">
          <ac:chgData name="Maria Isernia" userId="bbcdf6246d35000c" providerId="LiveId" clId="{615BFEE1-C423-4E64-9B65-6343206FFDEA}" dt="2024-01-15T17:29:52.152" v="1546" actId="122"/>
          <ac:spMkLst>
            <pc:docMk/>
            <pc:sldMk cId="3308394160" sldId="324"/>
            <ac:spMk id="2" creationId="{2181E145-C677-778A-4712-D2802E26740A}"/>
          </ac:spMkLst>
        </pc:spChg>
        <pc:spChg chg="mod">
          <ac:chgData name="Maria Isernia" userId="bbcdf6246d35000c" providerId="LiveId" clId="{615BFEE1-C423-4E64-9B65-6343206FFDEA}" dt="2024-01-15T17:32:23.622" v="1799" actId="1076"/>
          <ac:spMkLst>
            <pc:docMk/>
            <pc:sldMk cId="3308394160" sldId="324"/>
            <ac:spMk id="3" creationId="{A40544ED-0E86-7536-7FDE-1546B1D68A7B}"/>
          </ac:spMkLst>
        </pc:spChg>
      </pc:sldChg>
      <pc:sldChg chg="modSp new mod">
        <pc:chgData name="Maria Isernia" userId="bbcdf6246d35000c" providerId="LiveId" clId="{615BFEE1-C423-4E64-9B65-6343206FFDEA}" dt="2024-01-15T17:39:00.334" v="2128" actId="20577"/>
        <pc:sldMkLst>
          <pc:docMk/>
          <pc:sldMk cId="481746209" sldId="325"/>
        </pc:sldMkLst>
        <pc:spChg chg="mod">
          <ac:chgData name="Maria Isernia" userId="bbcdf6246d35000c" providerId="LiveId" clId="{615BFEE1-C423-4E64-9B65-6343206FFDEA}" dt="2024-01-15T17:34:59.288" v="1878" actId="122"/>
          <ac:spMkLst>
            <pc:docMk/>
            <pc:sldMk cId="481746209" sldId="325"/>
            <ac:spMk id="2" creationId="{DA0A6CA4-EF65-3DCE-C537-72F6880C05DC}"/>
          </ac:spMkLst>
        </pc:spChg>
        <pc:spChg chg="mod">
          <ac:chgData name="Maria Isernia" userId="bbcdf6246d35000c" providerId="LiveId" clId="{615BFEE1-C423-4E64-9B65-6343206FFDEA}" dt="2024-01-15T17:39:00.334" v="2128" actId="20577"/>
          <ac:spMkLst>
            <pc:docMk/>
            <pc:sldMk cId="481746209" sldId="325"/>
            <ac:spMk id="3" creationId="{DAC97F5E-CBB1-8213-9D2E-714951830CAC}"/>
          </ac:spMkLst>
        </pc:spChg>
      </pc:sldChg>
      <pc:sldChg chg="modSp new mod ord">
        <pc:chgData name="Maria Isernia" userId="bbcdf6246d35000c" providerId="LiveId" clId="{615BFEE1-C423-4E64-9B65-6343206FFDEA}" dt="2024-01-16T12:46:56.119" v="9882" actId="20577"/>
        <pc:sldMkLst>
          <pc:docMk/>
          <pc:sldMk cId="766250455" sldId="326"/>
        </pc:sldMkLst>
        <pc:spChg chg="mod">
          <ac:chgData name="Maria Isernia" userId="bbcdf6246d35000c" providerId="LiveId" clId="{615BFEE1-C423-4E64-9B65-6343206FFDEA}" dt="2024-01-15T17:40:33.822" v="2164" actId="122"/>
          <ac:spMkLst>
            <pc:docMk/>
            <pc:sldMk cId="766250455" sldId="326"/>
            <ac:spMk id="2" creationId="{17DDB0CC-E7CC-9B9B-4C17-A8A46FB08D61}"/>
          </ac:spMkLst>
        </pc:spChg>
        <pc:spChg chg="mod">
          <ac:chgData name="Maria Isernia" userId="bbcdf6246d35000c" providerId="LiveId" clId="{615BFEE1-C423-4E64-9B65-6343206FFDEA}" dt="2024-01-16T12:46:56.119" v="9882" actId="20577"/>
          <ac:spMkLst>
            <pc:docMk/>
            <pc:sldMk cId="766250455" sldId="326"/>
            <ac:spMk id="3" creationId="{DAF704A8-4487-B152-54DB-99F6751D85F4}"/>
          </ac:spMkLst>
        </pc:spChg>
      </pc:sldChg>
      <pc:sldChg chg="modSp new mod">
        <pc:chgData name="Maria Isernia" userId="bbcdf6246d35000c" providerId="LiveId" clId="{615BFEE1-C423-4E64-9B65-6343206FFDEA}" dt="2024-01-15T19:18:10.106" v="3117" actId="6549"/>
        <pc:sldMkLst>
          <pc:docMk/>
          <pc:sldMk cId="2496587602" sldId="327"/>
        </pc:sldMkLst>
        <pc:spChg chg="mod">
          <ac:chgData name="Maria Isernia" userId="bbcdf6246d35000c" providerId="LiveId" clId="{615BFEE1-C423-4E64-9B65-6343206FFDEA}" dt="2024-01-15T19:18:10.106" v="3117" actId="6549"/>
          <ac:spMkLst>
            <pc:docMk/>
            <pc:sldMk cId="2496587602" sldId="327"/>
            <ac:spMk id="2" creationId="{7B0B0C7B-3041-9FAD-1C01-2D61DBC7DE73}"/>
          </ac:spMkLst>
        </pc:spChg>
        <pc:spChg chg="mod">
          <ac:chgData name="Maria Isernia" userId="bbcdf6246d35000c" providerId="LiveId" clId="{615BFEE1-C423-4E64-9B65-6343206FFDEA}" dt="2024-01-15T19:17:59.007" v="3105" actId="20577"/>
          <ac:spMkLst>
            <pc:docMk/>
            <pc:sldMk cId="2496587602" sldId="327"/>
            <ac:spMk id="3" creationId="{0E2E2AFC-DD2E-97ED-FC7C-F991D0AE1D1D}"/>
          </ac:spMkLst>
        </pc:spChg>
      </pc:sldChg>
      <pc:sldChg chg="modSp new mod ord">
        <pc:chgData name="Maria Isernia" userId="bbcdf6246d35000c" providerId="LiveId" clId="{615BFEE1-C423-4E64-9B65-6343206FFDEA}" dt="2024-01-16T10:39:33.028" v="7425"/>
        <pc:sldMkLst>
          <pc:docMk/>
          <pc:sldMk cId="2803114014" sldId="328"/>
        </pc:sldMkLst>
        <pc:spChg chg="mod">
          <ac:chgData name="Maria Isernia" userId="bbcdf6246d35000c" providerId="LiveId" clId="{615BFEE1-C423-4E64-9B65-6343206FFDEA}" dt="2024-01-15T19:18:19.688" v="3128" actId="122"/>
          <ac:spMkLst>
            <pc:docMk/>
            <pc:sldMk cId="2803114014" sldId="328"/>
            <ac:spMk id="2" creationId="{8551F179-6A59-8420-BB70-F88936B91A94}"/>
          </ac:spMkLst>
        </pc:spChg>
        <pc:spChg chg="mod">
          <ac:chgData name="Maria Isernia" userId="bbcdf6246d35000c" providerId="LiveId" clId="{615BFEE1-C423-4E64-9B65-6343206FFDEA}" dt="2024-01-15T19:20:06.664" v="3320" actId="1076"/>
          <ac:spMkLst>
            <pc:docMk/>
            <pc:sldMk cId="2803114014" sldId="328"/>
            <ac:spMk id="3" creationId="{538FF453-C65E-2972-0586-169CE16F1E6D}"/>
          </ac:spMkLst>
        </pc:spChg>
      </pc:sldChg>
      <pc:sldChg chg="modSp new mod">
        <pc:chgData name="Maria Isernia" userId="bbcdf6246d35000c" providerId="LiveId" clId="{615BFEE1-C423-4E64-9B65-6343206FFDEA}" dt="2024-01-15T19:22:42.425" v="3590" actId="403"/>
        <pc:sldMkLst>
          <pc:docMk/>
          <pc:sldMk cId="314891395" sldId="329"/>
        </pc:sldMkLst>
        <pc:spChg chg="mod">
          <ac:chgData name="Maria Isernia" userId="bbcdf6246d35000c" providerId="LiveId" clId="{615BFEE1-C423-4E64-9B65-6343206FFDEA}" dt="2024-01-15T19:20:33.684" v="3367" actId="122"/>
          <ac:spMkLst>
            <pc:docMk/>
            <pc:sldMk cId="314891395" sldId="329"/>
            <ac:spMk id="2" creationId="{3BD46274-7DBC-5CF0-4271-732D8C7984F7}"/>
          </ac:spMkLst>
        </pc:spChg>
        <pc:spChg chg="mod">
          <ac:chgData name="Maria Isernia" userId="bbcdf6246d35000c" providerId="LiveId" clId="{615BFEE1-C423-4E64-9B65-6343206FFDEA}" dt="2024-01-15T19:22:42.425" v="3590" actId="403"/>
          <ac:spMkLst>
            <pc:docMk/>
            <pc:sldMk cId="314891395" sldId="329"/>
            <ac:spMk id="3" creationId="{5B11E682-21F0-1B23-0DE3-C9699D6B83F0}"/>
          </ac:spMkLst>
        </pc:spChg>
      </pc:sldChg>
      <pc:sldChg chg="modSp new mod">
        <pc:chgData name="Maria Isernia" userId="bbcdf6246d35000c" providerId="LiveId" clId="{615BFEE1-C423-4E64-9B65-6343206FFDEA}" dt="2024-01-15T19:40:35.084" v="4006" actId="20577"/>
        <pc:sldMkLst>
          <pc:docMk/>
          <pc:sldMk cId="446287510" sldId="330"/>
        </pc:sldMkLst>
        <pc:spChg chg="mod">
          <ac:chgData name="Maria Isernia" userId="bbcdf6246d35000c" providerId="LiveId" clId="{615BFEE1-C423-4E64-9B65-6343206FFDEA}" dt="2024-01-15T19:23:23.231" v="3608" actId="122"/>
          <ac:spMkLst>
            <pc:docMk/>
            <pc:sldMk cId="446287510" sldId="330"/>
            <ac:spMk id="2" creationId="{39A447F2-8A9D-8F2E-C467-0FA069FF8001}"/>
          </ac:spMkLst>
        </pc:spChg>
        <pc:spChg chg="mod">
          <ac:chgData name="Maria Isernia" userId="bbcdf6246d35000c" providerId="LiveId" clId="{615BFEE1-C423-4E64-9B65-6343206FFDEA}" dt="2024-01-15T19:40:35.084" v="4006" actId="20577"/>
          <ac:spMkLst>
            <pc:docMk/>
            <pc:sldMk cId="446287510" sldId="330"/>
            <ac:spMk id="3" creationId="{1A3DFFEE-E940-9335-E628-E07543E5146F}"/>
          </ac:spMkLst>
        </pc:spChg>
      </pc:sldChg>
      <pc:sldChg chg="modSp new mod">
        <pc:chgData name="Maria Isernia" userId="bbcdf6246d35000c" providerId="LiveId" clId="{615BFEE1-C423-4E64-9B65-6343206FFDEA}" dt="2024-01-15T19:47:52.154" v="4604" actId="20577"/>
        <pc:sldMkLst>
          <pc:docMk/>
          <pc:sldMk cId="3978638818" sldId="331"/>
        </pc:sldMkLst>
        <pc:spChg chg="mod">
          <ac:chgData name="Maria Isernia" userId="bbcdf6246d35000c" providerId="LiveId" clId="{615BFEE1-C423-4E64-9B65-6343206FFDEA}" dt="2024-01-15T19:25:40.769" v="3845" actId="122"/>
          <ac:spMkLst>
            <pc:docMk/>
            <pc:sldMk cId="3978638818" sldId="331"/>
            <ac:spMk id="2" creationId="{140600AC-6122-CF98-4D23-2FD5B2628834}"/>
          </ac:spMkLst>
        </pc:spChg>
        <pc:spChg chg="mod">
          <ac:chgData name="Maria Isernia" userId="bbcdf6246d35000c" providerId="LiveId" clId="{615BFEE1-C423-4E64-9B65-6343206FFDEA}" dt="2024-01-15T19:47:52.154" v="4604" actId="20577"/>
          <ac:spMkLst>
            <pc:docMk/>
            <pc:sldMk cId="3978638818" sldId="331"/>
            <ac:spMk id="3" creationId="{D2ADF6B3-D266-04DE-F882-0C5535C78D7E}"/>
          </ac:spMkLst>
        </pc:spChg>
      </pc:sldChg>
      <pc:sldChg chg="modSp new mod">
        <pc:chgData name="Maria Isernia" userId="bbcdf6246d35000c" providerId="LiveId" clId="{615BFEE1-C423-4E64-9B65-6343206FFDEA}" dt="2024-01-15T19:56:13.635" v="5296" actId="403"/>
        <pc:sldMkLst>
          <pc:docMk/>
          <pc:sldMk cId="1314083050" sldId="332"/>
        </pc:sldMkLst>
        <pc:spChg chg="mod">
          <ac:chgData name="Maria Isernia" userId="bbcdf6246d35000c" providerId="LiveId" clId="{615BFEE1-C423-4E64-9B65-6343206FFDEA}" dt="2024-01-15T19:44:34.994" v="4348" actId="122"/>
          <ac:spMkLst>
            <pc:docMk/>
            <pc:sldMk cId="1314083050" sldId="332"/>
            <ac:spMk id="2" creationId="{3B89728C-9F01-A8BD-C483-2F21FAE0EAE4}"/>
          </ac:spMkLst>
        </pc:spChg>
        <pc:spChg chg="mod">
          <ac:chgData name="Maria Isernia" userId="bbcdf6246d35000c" providerId="LiveId" clId="{615BFEE1-C423-4E64-9B65-6343206FFDEA}" dt="2024-01-15T19:56:13.635" v="5296" actId="403"/>
          <ac:spMkLst>
            <pc:docMk/>
            <pc:sldMk cId="1314083050" sldId="332"/>
            <ac:spMk id="3" creationId="{E3ED5590-827A-5625-3517-75C86A7025E4}"/>
          </ac:spMkLst>
        </pc:spChg>
      </pc:sldChg>
      <pc:sldChg chg="modSp new mod">
        <pc:chgData name="Maria Isernia" userId="bbcdf6246d35000c" providerId="LiveId" clId="{615BFEE1-C423-4E64-9B65-6343206FFDEA}" dt="2024-01-15T20:01:09.933" v="5905" actId="20577"/>
        <pc:sldMkLst>
          <pc:docMk/>
          <pc:sldMk cId="3937232152" sldId="333"/>
        </pc:sldMkLst>
        <pc:spChg chg="mod">
          <ac:chgData name="Maria Isernia" userId="bbcdf6246d35000c" providerId="LiveId" clId="{615BFEE1-C423-4E64-9B65-6343206FFDEA}" dt="2024-01-15T19:56:33.299" v="5325" actId="122"/>
          <ac:spMkLst>
            <pc:docMk/>
            <pc:sldMk cId="3937232152" sldId="333"/>
            <ac:spMk id="2" creationId="{35859ECC-ACFA-7E08-5F0B-92ED5E5BF3FF}"/>
          </ac:spMkLst>
        </pc:spChg>
        <pc:spChg chg="mod">
          <ac:chgData name="Maria Isernia" userId="bbcdf6246d35000c" providerId="LiveId" clId="{615BFEE1-C423-4E64-9B65-6343206FFDEA}" dt="2024-01-15T20:01:09.933" v="5905" actId="20577"/>
          <ac:spMkLst>
            <pc:docMk/>
            <pc:sldMk cId="3937232152" sldId="333"/>
            <ac:spMk id="3" creationId="{CD39EAC8-08D7-C6FE-9C17-897CD6118794}"/>
          </ac:spMkLst>
        </pc:spChg>
      </pc:sldChg>
      <pc:sldChg chg="modSp new mod">
        <pc:chgData name="Maria Isernia" userId="bbcdf6246d35000c" providerId="LiveId" clId="{615BFEE1-C423-4E64-9B65-6343206FFDEA}" dt="2024-01-15T20:10:10.731" v="6120" actId="20577"/>
        <pc:sldMkLst>
          <pc:docMk/>
          <pc:sldMk cId="1026580117" sldId="334"/>
        </pc:sldMkLst>
        <pc:spChg chg="mod">
          <ac:chgData name="Maria Isernia" userId="bbcdf6246d35000c" providerId="LiveId" clId="{615BFEE1-C423-4E64-9B65-6343206FFDEA}" dt="2024-01-15T20:10:10.731" v="6120" actId="20577"/>
          <ac:spMkLst>
            <pc:docMk/>
            <pc:sldMk cId="1026580117" sldId="334"/>
            <ac:spMk id="3" creationId="{AFF26D3E-5319-4986-784A-3B1411D75CFE}"/>
          </ac:spMkLst>
        </pc:spChg>
      </pc:sldChg>
      <pc:sldChg chg="modSp new mod">
        <pc:chgData name="Maria Isernia" userId="bbcdf6246d35000c" providerId="LiveId" clId="{615BFEE1-C423-4E64-9B65-6343206FFDEA}" dt="2024-01-15T20:11:52.486" v="6181" actId="123"/>
        <pc:sldMkLst>
          <pc:docMk/>
          <pc:sldMk cId="3618883523" sldId="335"/>
        </pc:sldMkLst>
        <pc:spChg chg="mod">
          <ac:chgData name="Maria Isernia" userId="bbcdf6246d35000c" providerId="LiveId" clId="{615BFEE1-C423-4E64-9B65-6343206FFDEA}" dt="2024-01-15T20:10:44.928" v="6148" actId="122"/>
          <ac:spMkLst>
            <pc:docMk/>
            <pc:sldMk cId="3618883523" sldId="335"/>
            <ac:spMk id="2" creationId="{104CF481-3E8C-FED1-C25B-537E627CEFA8}"/>
          </ac:spMkLst>
        </pc:spChg>
        <pc:spChg chg="mod">
          <ac:chgData name="Maria Isernia" userId="bbcdf6246d35000c" providerId="LiveId" clId="{615BFEE1-C423-4E64-9B65-6343206FFDEA}" dt="2024-01-15T20:11:52.486" v="6181" actId="123"/>
          <ac:spMkLst>
            <pc:docMk/>
            <pc:sldMk cId="3618883523" sldId="335"/>
            <ac:spMk id="3" creationId="{ED0BC0C7-8AF6-0FB9-B6DA-FD44D49E3080}"/>
          </ac:spMkLst>
        </pc:spChg>
      </pc:sldChg>
      <pc:sldChg chg="modSp new mod">
        <pc:chgData name="Maria Isernia" userId="bbcdf6246d35000c" providerId="LiveId" clId="{615BFEE1-C423-4E64-9B65-6343206FFDEA}" dt="2024-01-15T20:15:36.742" v="6711" actId="122"/>
        <pc:sldMkLst>
          <pc:docMk/>
          <pc:sldMk cId="3941932757" sldId="336"/>
        </pc:sldMkLst>
        <pc:spChg chg="mod">
          <ac:chgData name="Maria Isernia" userId="bbcdf6246d35000c" providerId="LiveId" clId="{615BFEE1-C423-4E64-9B65-6343206FFDEA}" dt="2024-01-15T20:12:38.225" v="6216" actId="27636"/>
          <ac:spMkLst>
            <pc:docMk/>
            <pc:sldMk cId="3941932757" sldId="336"/>
            <ac:spMk id="2" creationId="{444C5515-7F5F-E2F5-CB2F-D7CB3DE00030}"/>
          </ac:spMkLst>
        </pc:spChg>
        <pc:spChg chg="mod">
          <ac:chgData name="Maria Isernia" userId="bbcdf6246d35000c" providerId="LiveId" clId="{615BFEE1-C423-4E64-9B65-6343206FFDEA}" dt="2024-01-15T20:15:36.742" v="6711" actId="122"/>
          <ac:spMkLst>
            <pc:docMk/>
            <pc:sldMk cId="3941932757" sldId="336"/>
            <ac:spMk id="3" creationId="{5DEFCD68-7D5D-E2E7-51F2-F47155B317E1}"/>
          </ac:spMkLst>
        </pc:spChg>
      </pc:sldChg>
      <pc:sldChg chg="modSp new mod">
        <pc:chgData name="Maria Isernia" userId="bbcdf6246d35000c" providerId="LiveId" clId="{615BFEE1-C423-4E64-9B65-6343206FFDEA}" dt="2024-01-16T09:04:22.802" v="7205" actId="20577"/>
        <pc:sldMkLst>
          <pc:docMk/>
          <pc:sldMk cId="3580937182" sldId="337"/>
        </pc:sldMkLst>
        <pc:spChg chg="mod">
          <ac:chgData name="Maria Isernia" userId="bbcdf6246d35000c" providerId="LiveId" clId="{615BFEE1-C423-4E64-9B65-6343206FFDEA}" dt="2024-01-15T20:19:13.700" v="6793" actId="404"/>
          <ac:spMkLst>
            <pc:docMk/>
            <pc:sldMk cId="3580937182" sldId="337"/>
            <ac:spMk id="2" creationId="{221AAF40-A64F-3C37-662F-00432A3766F8}"/>
          </ac:spMkLst>
        </pc:spChg>
        <pc:spChg chg="mod">
          <ac:chgData name="Maria Isernia" userId="bbcdf6246d35000c" providerId="LiveId" clId="{615BFEE1-C423-4E64-9B65-6343206FFDEA}" dt="2024-01-16T09:04:22.802" v="7205" actId="20577"/>
          <ac:spMkLst>
            <pc:docMk/>
            <pc:sldMk cId="3580937182" sldId="337"/>
            <ac:spMk id="3" creationId="{4D37D306-B5CD-E92B-6FC8-A5BE66A1A0AB}"/>
          </ac:spMkLst>
        </pc:spChg>
      </pc:sldChg>
      <pc:sldChg chg="add">
        <pc:chgData name="Maria Isernia" userId="bbcdf6246d35000c" providerId="LiveId" clId="{615BFEE1-C423-4E64-9B65-6343206FFDEA}" dt="2024-01-16T09:02:02.616" v="6874" actId="2890"/>
        <pc:sldMkLst>
          <pc:docMk/>
          <pc:sldMk cId="3130141102" sldId="338"/>
        </pc:sldMkLst>
      </pc:sldChg>
      <pc:sldChg chg="modSp new mod">
        <pc:chgData name="Maria Isernia" userId="bbcdf6246d35000c" providerId="LiveId" clId="{615BFEE1-C423-4E64-9B65-6343206FFDEA}" dt="2024-01-16T09:09:03.668" v="7241" actId="27636"/>
        <pc:sldMkLst>
          <pc:docMk/>
          <pc:sldMk cId="3580890685" sldId="339"/>
        </pc:sldMkLst>
        <pc:spChg chg="mod">
          <ac:chgData name="Maria Isernia" userId="bbcdf6246d35000c" providerId="LiveId" clId="{615BFEE1-C423-4E64-9B65-6343206FFDEA}" dt="2024-01-16T09:08:25.631" v="7226" actId="122"/>
          <ac:spMkLst>
            <pc:docMk/>
            <pc:sldMk cId="3580890685" sldId="339"/>
            <ac:spMk id="2" creationId="{98078283-9D95-708D-6E8B-70D313BC5B05}"/>
          </ac:spMkLst>
        </pc:spChg>
        <pc:spChg chg="mod">
          <ac:chgData name="Maria Isernia" userId="bbcdf6246d35000c" providerId="LiveId" clId="{615BFEE1-C423-4E64-9B65-6343206FFDEA}" dt="2024-01-16T09:09:03.668" v="7241" actId="27636"/>
          <ac:spMkLst>
            <pc:docMk/>
            <pc:sldMk cId="3580890685" sldId="339"/>
            <ac:spMk id="3" creationId="{0EF3D5D6-CF57-1154-49C1-736D6CF8933A}"/>
          </ac:spMkLst>
        </pc:spChg>
      </pc:sldChg>
      <pc:sldChg chg="modSp new mod">
        <pc:chgData name="Maria Isernia" userId="bbcdf6246d35000c" providerId="LiveId" clId="{615BFEE1-C423-4E64-9B65-6343206FFDEA}" dt="2024-01-16T09:11:55.361" v="7341" actId="20577"/>
        <pc:sldMkLst>
          <pc:docMk/>
          <pc:sldMk cId="1703860501" sldId="340"/>
        </pc:sldMkLst>
        <pc:spChg chg="mod">
          <ac:chgData name="Maria Isernia" userId="bbcdf6246d35000c" providerId="LiveId" clId="{615BFEE1-C423-4E64-9B65-6343206FFDEA}" dt="2024-01-16T09:10:45.449" v="7310" actId="122"/>
          <ac:spMkLst>
            <pc:docMk/>
            <pc:sldMk cId="1703860501" sldId="340"/>
            <ac:spMk id="2" creationId="{5D679304-93D9-C84F-F7F5-9F73E562D9AF}"/>
          </ac:spMkLst>
        </pc:spChg>
        <pc:spChg chg="mod">
          <ac:chgData name="Maria Isernia" userId="bbcdf6246d35000c" providerId="LiveId" clId="{615BFEE1-C423-4E64-9B65-6343206FFDEA}" dt="2024-01-16T09:11:55.361" v="7341" actId="20577"/>
          <ac:spMkLst>
            <pc:docMk/>
            <pc:sldMk cId="1703860501" sldId="340"/>
            <ac:spMk id="3" creationId="{E88B7C15-8082-3AE3-D977-B6FFEAE32237}"/>
          </ac:spMkLst>
        </pc:spChg>
      </pc:sldChg>
      <pc:sldChg chg="modSp new mod">
        <pc:chgData name="Maria Isernia" userId="bbcdf6246d35000c" providerId="LiveId" clId="{615BFEE1-C423-4E64-9B65-6343206FFDEA}" dt="2024-01-16T09:14:43.666" v="7423" actId="20577"/>
        <pc:sldMkLst>
          <pc:docMk/>
          <pc:sldMk cId="3446988840" sldId="341"/>
        </pc:sldMkLst>
        <pc:spChg chg="mod">
          <ac:chgData name="Maria Isernia" userId="bbcdf6246d35000c" providerId="LiveId" clId="{615BFEE1-C423-4E64-9B65-6343206FFDEA}" dt="2024-01-16T09:13:55.302" v="7356"/>
          <ac:spMkLst>
            <pc:docMk/>
            <pc:sldMk cId="3446988840" sldId="341"/>
            <ac:spMk id="2" creationId="{E7676891-30AB-F1BE-2B42-25AAE6F69F36}"/>
          </ac:spMkLst>
        </pc:spChg>
        <pc:spChg chg="mod">
          <ac:chgData name="Maria Isernia" userId="bbcdf6246d35000c" providerId="LiveId" clId="{615BFEE1-C423-4E64-9B65-6343206FFDEA}" dt="2024-01-16T09:14:43.666" v="7423" actId="20577"/>
          <ac:spMkLst>
            <pc:docMk/>
            <pc:sldMk cId="3446988840" sldId="341"/>
            <ac:spMk id="3" creationId="{1E118B2F-94AE-10AD-AD6F-8799F8FADA26}"/>
          </ac:spMkLst>
        </pc:spChg>
      </pc:sldChg>
      <pc:sldChg chg="modSp new mod">
        <pc:chgData name="Maria Isernia" userId="bbcdf6246d35000c" providerId="LiveId" clId="{615BFEE1-C423-4E64-9B65-6343206FFDEA}" dt="2024-01-16T10:46:57.720" v="7997" actId="114"/>
        <pc:sldMkLst>
          <pc:docMk/>
          <pc:sldMk cId="2510469680" sldId="342"/>
        </pc:sldMkLst>
        <pc:spChg chg="mod">
          <ac:chgData name="Maria Isernia" userId="bbcdf6246d35000c" providerId="LiveId" clId="{615BFEE1-C423-4E64-9B65-6343206FFDEA}" dt="2024-01-16T10:42:09.534" v="7465" actId="122"/>
          <ac:spMkLst>
            <pc:docMk/>
            <pc:sldMk cId="2510469680" sldId="342"/>
            <ac:spMk id="2" creationId="{4869154D-F1F0-4B3D-EDA8-B6C855A061BB}"/>
          </ac:spMkLst>
        </pc:spChg>
        <pc:spChg chg="mod">
          <ac:chgData name="Maria Isernia" userId="bbcdf6246d35000c" providerId="LiveId" clId="{615BFEE1-C423-4E64-9B65-6343206FFDEA}" dt="2024-01-16T10:46:57.720" v="7997" actId="114"/>
          <ac:spMkLst>
            <pc:docMk/>
            <pc:sldMk cId="2510469680" sldId="342"/>
            <ac:spMk id="3" creationId="{0F783803-2206-D847-CDF5-CEEB09A80592}"/>
          </ac:spMkLst>
        </pc:spChg>
      </pc:sldChg>
      <pc:sldChg chg="addSp modSp new mod">
        <pc:chgData name="Maria Isernia" userId="bbcdf6246d35000c" providerId="LiveId" clId="{615BFEE1-C423-4E64-9B65-6343206FFDEA}" dt="2024-01-16T11:05:03.805" v="8917" actId="20577"/>
        <pc:sldMkLst>
          <pc:docMk/>
          <pc:sldMk cId="1912654436" sldId="343"/>
        </pc:sldMkLst>
        <pc:spChg chg="mod">
          <ac:chgData name="Maria Isernia" userId="bbcdf6246d35000c" providerId="LiveId" clId="{615BFEE1-C423-4E64-9B65-6343206FFDEA}" dt="2024-01-16T10:52:14.082" v="8445" actId="255"/>
          <ac:spMkLst>
            <pc:docMk/>
            <pc:sldMk cId="1912654436" sldId="343"/>
            <ac:spMk id="2" creationId="{C5B9138E-8FAF-B83C-FBFA-BC873F60CA7D}"/>
          </ac:spMkLst>
        </pc:spChg>
        <pc:spChg chg="mod">
          <ac:chgData name="Maria Isernia" userId="bbcdf6246d35000c" providerId="LiveId" clId="{615BFEE1-C423-4E64-9B65-6343206FFDEA}" dt="2024-01-16T11:02:11.069" v="8566" actId="20577"/>
          <ac:spMkLst>
            <pc:docMk/>
            <pc:sldMk cId="1912654436" sldId="343"/>
            <ac:spMk id="3" creationId="{A580B727-91D3-3B49-D64F-62B0568DF35F}"/>
          </ac:spMkLst>
        </pc:spChg>
        <pc:spChg chg="add mod">
          <ac:chgData name="Maria Isernia" userId="bbcdf6246d35000c" providerId="LiveId" clId="{615BFEE1-C423-4E64-9B65-6343206FFDEA}" dt="2024-01-16T10:54:53.418" v="8489" actId="20577"/>
          <ac:spMkLst>
            <pc:docMk/>
            <pc:sldMk cId="1912654436" sldId="343"/>
            <ac:spMk id="4" creationId="{2124B4C1-5159-3A34-7DA1-FD7BEB53D721}"/>
          </ac:spMkLst>
        </pc:spChg>
        <pc:spChg chg="add mod">
          <ac:chgData name="Maria Isernia" userId="bbcdf6246d35000c" providerId="LiveId" clId="{615BFEE1-C423-4E64-9B65-6343206FFDEA}" dt="2024-01-16T11:05:03.805" v="8917" actId="20577"/>
          <ac:spMkLst>
            <pc:docMk/>
            <pc:sldMk cId="1912654436" sldId="343"/>
            <ac:spMk id="5" creationId="{ADFAD841-39C6-A905-E127-961376420595}"/>
          </ac:spMkLst>
        </pc:spChg>
      </pc:sldChg>
      <pc:sldChg chg="modSp new mod">
        <pc:chgData name="Maria Isernia" userId="bbcdf6246d35000c" providerId="LiveId" clId="{615BFEE1-C423-4E64-9B65-6343206FFDEA}" dt="2024-01-16T11:08:05.008" v="9310" actId="20577"/>
        <pc:sldMkLst>
          <pc:docMk/>
          <pc:sldMk cId="1307228253" sldId="344"/>
        </pc:sldMkLst>
        <pc:spChg chg="mod">
          <ac:chgData name="Maria Isernia" userId="bbcdf6246d35000c" providerId="LiveId" clId="{615BFEE1-C423-4E64-9B65-6343206FFDEA}" dt="2024-01-16T11:05:22.338" v="8947" actId="20577"/>
          <ac:spMkLst>
            <pc:docMk/>
            <pc:sldMk cId="1307228253" sldId="344"/>
            <ac:spMk id="2" creationId="{1FA50373-625D-F89C-BA25-262CED441BDF}"/>
          </ac:spMkLst>
        </pc:spChg>
        <pc:spChg chg="mod">
          <ac:chgData name="Maria Isernia" userId="bbcdf6246d35000c" providerId="LiveId" clId="{615BFEE1-C423-4E64-9B65-6343206FFDEA}" dt="2024-01-16T11:08:05.008" v="9310" actId="20577"/>
          <ac:spMkLst>
            <pc:docMk/>
            <pc:sldMk cId="1307228253" sldId="344"/>
            <ac:spMk id="3" creationId="{19203313-C1C1-2F34-056E-BD72158F6A3B}"/>
          </ac:spMkLst>
        </pc:spChg>
      </pc:sldChg>
      <pc:sldChg chg="modSp new mod">
        <pc:chgData name="Maria Isernia" userId="bbcdf6246d35000c" providerId="LiveId" clId="{615BFEE1-C423-4E64-9B65-6343206FFDEA}" dt="2024-01-16T11:11:23.408" v="9396" actId="20577"/>
        <pc:sldMkLst>
          <pc:docMk/>
          <pc:sldMk cId="3310091353" sldId="345"/>
        </pc:sldMkLst>
        <pc:spChg chg="mod">
          <ac:chgData name="Maria Isernia" userId="bbcdf6246d35000c" providerId="LiveId" clId="{615BFEE1-C423-4E64-9B65-6343206FFDEA}" dt="2024-01-16T11:10:25.002" v="9376" actId="122"/>
          <ac:spMkLst>
            <pc:docMk/>
            <pc:sldMk cId="3310091353" sldId="345"/>
            <ac:spMk id="2" creationId="{A8A6DE3E-1D53-7536-83BA-4062DA99A0E4}"/>
          </ac:spMkLst>
        </pc:spChg>
        <pc:spChg chg="mod">
          <ac:chgData name="Maria Isernia" userId="bbcdf6246d35000c" providerId="LiveId" clId="{615BFEE1-C423-4E64-9B65-6343206FFDEA}" dt="2024-01-16T11:11:23.408" v="9396" actId="20577"/>
          <ac:spMkLst>
            <pc:docMk/>
            <pc:sldMk cId="3310091353" sldId="345"/>
            <ac:spMk id="3" creationId="{58E23AD2-F2BD-9551-93C8-C9CB4B3DF817}"/>
          </ac:spMkLst>
        </pc:spChg>
      </pc:sldChg>
      <pc:sldChg chg="modSp add mod">
        <pc:chgData name="Maria Isernia" userId="bbcdf6246d35000c" providerId="LiveId" clId="{615BFEE1-C423-4E64-9B65-6343206FFDEA}" dt="2024-01-16T11:14:28.398" v="9512" actId="27636"/>
        <pc:sldMkLst>
          <pc:docMk/>
          <pc:sldMk cId="1846913017" sldId="346"/>
        </pc:sldMkLst>
        <pc:spChg chg="mod">
          <ac:chgData name="Maria Isernia" userId="bbcdf6246d35000c" providerId="LiveId" clId="{615BFEE1-C423-4E64-9B65-6343206FFDEA}" dt="2024-01-16T11:12:04.590" v="9452" actId="404"/>
          <ac:spMkLst>
            <pc:docMk/>
            <pc:sldMk cId="1846913017" sldId="346"/>
            <ac:spMk id="2" creationId="{A8A6DE3E-1D53-7536-83BA-4062DA99A0E4}"/>
          </ac:spMkLst>
        </pc:spChg>
        <pc:spChg chg="mod">
          <ac:chgData name="Maria Isernia" userId="bbcdf6246d35000c" providerId="LiveId" clId="{615BFEE1-C423-4E64-9B65-6343206FFDEA}" dt="2024-01-16T11:14:28.398" v="9512" actId="27636"/>
          <ac:spMkLst>
            <pc:docMk/>
            <pc:sldMk cId="1846913017" sldId="346"/>
            <ac:spMk id="3" creationId="{58E23AD2-F2BD-9551-93C8-C9CB4B3DF817}"/>
          </ac:spMkLst>
        </pc:spChg>
      </pc:sldChg>
      <pc:sldChg chg="modSp new mod">
        <pc:chgData name="Maria Isernia" userId="bbcdf6246d35000c" providerId="LiveId" clId="{615BFEE1-C423-4E64-9B65-6343206FFDEA}" dt="2024-01-16T11:36:53.776" v="9824" actId="6549"/>
        <pc:sldMkLst>
          <pc:docMk/>
          <pc:sldMk cId="3944399486" sldId="347"/>
        </pc:sldMkLst>
        <pc:spChg chg="mod">
          <ac:chgData name="Maria Isernia" userId="bbcdf6246d35000c" providerId="LiveId" clId="{615BFEE1-C423-4E64-9B65-6343206FFDEA}" dt="2024-01-16T11:16:31.087" v="9526" actId="122"/>
          <ac:spMkLst>
            <pc:docMk/>
            <pc:sldMk cId="3944399486" sldId="347"/>
            <ac:spMk id="2" creationId="{368486CD-DF58-3099-5FAE-7EB23CCF4474}"/>
          </ac:spMkLst>
        </pc:spChg>
        <pc:spChg chg="mod">
          <ac:chgData name="Maria Isernia" userId="bbcdf6246d35000c" providerId="LiveId" clId="{615BFEE1-C423-4E64-9B65-6343206FFDEA}" dt="2024-01-16T11:36:53.776" v="9824" actId="6549"/>
          <ac:spMkLst>
            <pc:docMk/>
            <pc:sldMk cId="3944399486" sldId="347"/>
            <ac:spMk id="3" creationId="{C022E919-93F0-3651-7861-52868D469BC8}"/>
          </ac:spMkLst>
        </pc:spChg>
      </pc:sldChg>
      <pc:sldChg chg="delSp modSp new mod">
        <pc:chgData name="Maria Isernia" userId="bbcdf6246d35000c" providerId="LiveId" clId="{615BFEE1-C423-4E64-9B65-6343206FFDEA}" dt="2024-01-16T11:42:25.840" v="9878" actId="478"/>
        <pc:sldMkLst>
          <pc:docMk/>
          <pc:sldMk cId="1946306663" sldId="348"/>
        </pc:sldMkLst>
        <pc:spChg chg="del">
          <ac:chgData name="Maria Isernia" userId="bbcdf6246d35000c" providerId="LiveId" clId="{615BFEE1-C423-4E64-9B65-6343206FFDEA}" dt="2024-01-16T11:42:25.840" v="9878" actId="478"/>
          <ac:spMkLst>
            <pc:docMk/>
            <pc:sldMk cId="1946306663" sldId="348"/>
            <ac:spMk id="2" creationId="{56E68343-7EC0-5E54-CFE0-004681A48141}"/>
          </ac:spMkLst>
        </pc:spChg>
        <pc:spChg chg="mod">
          <ac:chgData name="Maria Isernia" userId="bbcdf6246d35000c" providerId="LiveId" clId="{615BFEE1-C423-4E64-9B65-6343206FFDEA}" dt="2024-01-16T11:42:21.814" v="9877" actId="27636"/>
          <ac:spMkLst>
            <pc:docMk/>
            <pc:sldMk cId="1946306663" sldId="348"/>
            <ac:spMk id="3" creationId="{4AC741F4-F82F-C331-2FCF-8E763C8109F1}"/>
          </ac:spMkLst>
        </pc:spChg>
      </pc:sldChg>
      <pc:sldChg chg="modSp new mod">
        <pc:chgData name="Maria Isernia" userId="bbcdf6246d35000c" providerId="LiveId" clId="{615BFEE1-C423-4E64-9B65-6343206FFDEA}" dt="2024-01-16T12:55:07.559" v="10206" actId="20577"/>
        <pc:sldMkLst>
          <pc:docMk/>
          <pc:sldMk cId="90843727" sldId="349"/>
        </pc:sldMkLst>
        <pc:spChg chg="mod">
          <ac:chgData name="Maria Isernia" userId="bbcdf6246d35000c" providerId="LiveId" clId="{615BFEE1-C423-4E64-9B65-6343206FFDEA}" dt="2024-01-16T12:47:42.419" v="9925" actId="122"/>
          <ac:spMkLst>
            <pc:docMk/>
            <pc:sldMk cId="90843727" sldId="349"/>
            <ac:spMk id="2" creationId="{BB5E05FB-C84D-9F1F-6C54-7AD36A6EA5A0}"/>
          </ac:spMkLst>
        </pc:spChg>
        <pc:spChg chg="mod">
          <ac:chgData name="Maria Isernia" userId="bbcdf6246d35000c" providerId="LiveId" clId="{615BFEE1-C423-4E64-9B65-6343206FFDEA}" dt="2024-01-16T12:55:07.559" v="10206" actId="20577"/>
          <ac:spMkLst>
            <pc:docMk/>
            <pc:sldMk cId="90843727" sldId="349"/>
            <ac:spMk id="3" creationId="{4630AEF7-9549-30D3-1E0C-460ABDAD5FB9}"/>
          </ac:spMkLst>
        </pc:spChg>
      </pc:sldChg>
      <pc:sldChg chg="modSp new mod">
        <pc:chgData name="Maria Isernia" userId="bbcdf6246d35000c" providerId="LiveId" clId="{615BFEE1-C423-4E64-9B65-6343206FFDEA}" dt="2024-01-16T12:57:23.823" v="10265" actId="115"/>
        <pc:sldMkLst>
          <pc:docMk/>
          <pc:sldMk cId="3931399174" sldId="350"/>
        </pc:sldMkLst>
        <pc:spChg chg="mod">
          <ac:chgData name="Maria Isernia" userId="bbcdf6246d35000c" providerId="LiveId" clId="{615BFEE1-C423-4E64-9B65-6343206FFDEA}" dt="2024-01-16T12:57:14.300" v="10264" actId="122"/>
          <ac:spMkLst>
            <pc:docMk/>
            <pc:sldMk cId="3931399174" sldId="350"/>
            <ac:spMk id="2" creationId="{196BB35F-CB84-C575-3E38-9C8FB400FACE}"/>
          </ac:spMkLst>
        </pc:spChg>
        <pc:spChg chg="mod">
          <ac:chgData name="Maria Isernia" userId="bbcdf6246d35000c" providerId="LiveId" clId="{615BFEE1-C423-4E64-9B65-6343206FFDEA}" dt="2024-01-16T12:57:23.823" v="10265" actId="115"/>
          <ac:spMkLst>
            <pc:docMk/>
            <pc:sldMk cId="3931399174" sldId="350"/>
            <ac:spMk id="3" creationId="{30C8D97E-A327-2F07-E11D-4198A791B508}"/>
          </ac:spMkLst>
        </pc:spChg>
      </pc:sldChg>
      <pc:sldChg chg="modSp new mod">
        <pc:chgData name="Maria Isernia" userId="bbcdf6246d35000c" providerId="LiveId" clId="{615BFEE1-C423-4E64-9B65-6343206FFDEA}" dt="2024-01-16T12:59:00.225" v="10282" actId="122"/>
        <pc:sldMkLst>
          <pc:docMk/>
          <pc:sldMk cId="1978000439" sldId="351"/>
        </pc:sldMkLst>
        <pc:spChg chg="mod">
          <ac:chgData name="Maria Isernia" userId="bbcdf6246d35000c" providerId="LiveId" clId="{615BFEE1-C423-4E64-9B65-6343206FFDEA}" dt="2024-01-16T12:59:00.225" v="10282" actId="122"/>
          <ac:spMkLst>
            <pc:docMk/>
            <pc:sldMk cId="1978000439" sldId="351"/>
            <ac:spMk id="2" creationId="{B68DC9CB-F447-7D3F-3BCE-7E80904DA8FD}"/>
          </ac:spMkLst>
        </pc:spChg>
      </pc:sldChg>
    </pc:docChg>
  </pc:docChgLst>
  <pc:docChgLst>
    <pc:chgData name="Maria Isernia" userId="bbcdf6246d35000c" providerId="LiveId" clId="{EC9B1679-F20D-4E8E-9158-D3417034EFB4}"/>
    <pc:docChg chg="undo redo custSel addSld delSld modSld">
      <pc:chgData name="Maria Isernia" userId="bbcdf6246d35000c" providerId="LiveId" clId="{EC9B1679-F20D-4E8E-9158-D3417034EFB4}" dt="2024-01-18T14:25:04.359" v="3967" actId="47"/>
      <pc:docMkLst>
        <pc:docMk/>
      </pc:docMkLst>
      <pc:sldChg chg="modSp mod">
        <pc:chgData name="Maria Isernia" userId="bbcdf6246d35000c" providerId="LiveId" clId="{EC9B1679-F20D-4E8E-9158-D3417034EFB4}" dt="2024-01-17T16:53:36.739" v="2" actId="122"/>
        <pc:sldMkLst>
          <pc:docMk/>
          <pc:sldMk cId="1031205282" sldId="372"/>
        </pc:sldMkLst>
        <pc:spChg chg="mod">
          <ac:chgData name="Maria Isernia" userId="bbcdf6246d35000c" providerId="LiveId" clId="{EC9B1679-F20D-4E8E-9158-D3417034EFB4}" dt="2024-01-17T16:53:36.739" v="2" actId="122"/>
          <ac:spMkLst>
            <pc:docMk/>
            <pc:sldMk cId="1031205282" sldId="372"/>
            <ac:spMk id="2" creationId="{00000000-0000-0000-0000-000000000000}"/>
          </ac:spMkLst>
        </pc:spChg>
        <pc:spChg chg="mod">
          <ac:chgData name="Maria Isernia" userId="bbcdf6246d35000c" providerId="LiveId" clId="{EC9B1679-F20D-4E8E-9158-D3417034EFB4}" dt="2024-01-17T16:53:31.017" v="1" actId="123"/>
          <ac:spMkLst>
            <pc:docMk/>
            <pc:sldMk cId="1031205282" sldId="372"/>
            <ac:spMk id="3" creationId="{00000000-0000-0000-0000-000000000000}"/>
          </ac:spMkLst>
        </pc:spChg>
      </pc:sldChg>
      <pc:sldChg chg="modSp mod">
        <pc:chgData name="Maria Isernia" userId="bbcdf6246d35000c" providerId="LiveId" clId="{EC9B1679-F20D-4E8E-9158-D3417034EFB4}" dt="2024-01-18T08:54:53.373" v="168" actId="20577"/>
        <pc:sldMkLst>
          <pc:docMk/>
          <pc:sldMk cId="35955009" sldId="383"/>
        </pc:sldMkLst>
        <pc:spChg chg="mod">
          <ac:chgData name="Maria Isernia" userId="bbcdf6246d35000c" providerId="LiveId" clId="{EC9B1679-F20D-4E8E-9158-D3417034EFB4}" dt="2024-01-18T08:51:38.062" v="143" actId="122"/>
          <ac:spMkLst>
            <pc:docMk/>
            <pc:sldMk cId="35955009" sldId="383"/>
            <ac:spMk id="2" creationId="{8C3CCC59-AD5D-C04E-D95F-418D439A4501}"/>
          </ac:spMkLst>
        </pc:spChg>
        <pc:spChg chg="mod">
          <ac:chgData name="Maria Isernia" userId="bbcdf6246d35000c" providerId="LiveId" clId="{EC9B1679-F20D-4E8E-9158-D3417034EFB4}" dt="2024-01-18T08:54:53.373" v="168" actId="20577"/>
          <ac:spMkLst>
            <pc:docMk/>
            <pc:sldMk cId="35955009" sldId="383"/>
            <ac:spMk id="3" creationId="{300A5C9A-3D2C-7955-3638-BBDBCE5F385B}"/>
          </ac:spMkLst>
        </pc:spChg>
      </pc:sldChg>
      <pc:sldChg chg="modSp new mod">
        <pc:chgData name="Maria Isernia" userId="bbcdf6246d35000c" providerId="LiveId" clId="{EC9B1679-F20D-4E8E-9158-D3417034EFB4}" dt="2024-01-18T08:49:56.028" v="49" actId="122"/>
        <pc:sldMkLst>
          <pc:docMk/>
          <pc:sldMk cId="1803501550" sldId="385"/>
        </pc:sldMkLst>
        <pc:spChg chg="mod">
          <ac:chgData name="Maria Isernia" userId="bbcdf6246d35000c" providerId="LiveId" clId="{EC9B1679-F20D-4E8E-9158-D3417034EFB4}" dt="2024-01-18T08:49:56.028" v="49" actId="122"/>
          <ac:spMkLst>
            <pc:docMk/>
            <pc:sldMk cId="1803501550" sldId="385"/>
            <ac:spMk id="2" creationId="{B23CF2C1-6A91-15D6-817C-DAD68A7D50F0}"/>
          </ac:spMkLst>
        </pc:spChg>
        <pc:spChg chg="mod">
          <ac:chgData name="Maria Isernia" userId="bbcdf6246d35000c" providerId="LiveId" clId="{EC9B1679-F20D-4E8E-9158-D3417034EFB4}" dt="2024-01-18T08:49:15.212" v="18" actId="20577"/>
          <ac:spMkLst>
            <pc:docMk/>
            <pc:sldMk cId="1803501550" sldId="385"/>
            <ac:spMk id="3" creationId="{A1C60D37-5B08-45F4-99AB-E2A3D2316B98}"/>
          </ac:spMkLst>
        </pc:spChg>
      </pc:sldChg>
      <pc:sldChg chg="modSp new mod">
        <pc:chgData name="Maria Isernia" userId="bbcdf6246d35000c" providerId="LiveId" clId="{EC9B1679-F20D-4E8E-9158-D3417034EFB4}" dt="2024-01-18T09:01:22.737" v="232" actId="20577"/>
        <pc:sldMkLst>
          <pc:docMk/>
          <pc:sldMk cId="679017793" sldId="386"/>
        </pc:sldMkLst>
        <pc:spChg chg="mod">
          <ac:chgData name="Maria Isernia" userId="bbcdf6246d35000c" providerId="LiveId" clId="{EC9B1679-F20D-4E8E-9158-D3417034EFB4}" dt="2024-01-18T09:00:26.862" v="224" actId="122"/>
          <ac:spMkLst>
            <pc:docMk/>
            <pc:sldMk cId="679017793" sldId="386"/>
            <ac:spMk id="2" creationId="{2AE876E1-9102-CD94-B4C6-62102F0C8239}"/>
          </ac:spMkLst>
        </pc:spChg>
        <pc:spChg chg="mod">
          <ac:chgData name="Maria Isernia" userId="bbcdf6246d35000c" providerId="LiveId" clId="{EC9B1679-F20D-4E8E-9158-D3417034EFB4}" dt="2024-01-18T09:01:22.737" v="232" actId="20577"/>
          <ac:spMkLst>
            <pc:docMk/>
            <pc:sldMk cId="679017793" sldId="386"/>
            <ac:spMk id="3" creationId="{44218975-3FBD-ABD3-C56A-1524A0A3CF70}"/>
          </ac:spMkLst>
        </pc:spChg>
      </pc:sldChg>
      <pc:sldChg chg="modSp new mod">
        <pc:chgData name="Maria Isernia" userId="bbcdf6246d35000c" providerId="LiveId" clId="{EC9B1679-F20D-4E8E-9158-D3417034EFB4}" dt="2024-01-18T09:07:18.006" v="261" actId="122"/>
        <pc:sldMkLst>
          <pc:docMk/>
          <pc:sldMk cId="4087575668" sldId="387"/>
        </pc:sldMkLst>
        <pc:spChg chg="mod">
          <ac:chgData name="Maria Isernia" userId="bbcdf6246d35000c" providerId="LiveId" clId="{EC9B1679-F20D-4E8E-9158-D3417034EFB4}" dt="2024-01-18T09:07:18.006" v="261" actId="122"/>
          <ac:spMkLst>
            <pc:docMk/>
            <pc:sldMk cId="4087575668" sldId="387"/>
            <ac:spMk id="2" creationId="{044D34D8-CD49-F19C-FFDD-60C02E20C65F}"/>
          </ac:spMkLst>
        </pc:spChg>
        <pc:spChg chg="mod">
          <ac:chgData name="Maria Isernia" userId="bbcdf6246d35000c" providerId="LiveId" clId="{EC9B1679-F20D-4E8E-9158-D3417034EFB4}" dt="2024-01-18T09:07:09.210" v="243" actId="115"/>
          <ac:spMkLst>
            <pc:docMk/>
            <pc:sldMk cId="4087575668" sldId="387"/>
            <ac:spMk id="3" creationId="{C669630A-A20B-7DC5-243A-6BF50BFC9752}"/>
          </ac:spMkLst>
        </pc:spChg>
      </pc:sldChg>
      <pc:sldChg chg="modSp new mod">
        <pc:chgData name="Maria Isernia" userId="bbcdf6246d35000c" providerId="LiveId" clId="{EC9B1679-F20D-4E8E-9158-D3417034EFB4}" dt="2024-01-18T09:09:38.699" v="315" actId="20577"/>
        <pc:sldMkLst>
          <pc:docMk/>
          <pc:sldMk cId="2536109592" sldId="388"/>
        </pc:sldMkLst>
        <pc:spChg chg="mod">
          <ac:chgData name="Maria Isernia" userId="bbcdf6246d35000c" providerId="LiveId" clId="{EC9B1679-F20D-4E8E-9158-D3417034EFB4}" dt="2024-01-18T09:08:26.411" v="278"/>
          <ac:spMkLst>
            <pc:docMk/>
            <pc:sldMk cId="2536109592" sldId="388"/>
            <ac:spMk id="2" creationId="{EB7E75D4-8F71-DD9C-A8FF-E2C4C86D1FFF}"/>
          </ac:spMkLst>
        </pc:spChg>
        <pc:spChg chg="mod">
          <ac:chgData name="Maria Isernia" userId="bbcdf6246d35000c" providerId="LiveId" clId="{EC9B1679-F20D-4E8E-9158-D3417034EFB4}" dt="2024-01-18T09:09:38.699" v="315" actId="20577"/>
          <ac:spMkLst>
            <pc:docMk/>
            <pc:sldMk cId="2536109592" sldId="388"/>
            <ac:spMk id="3" creationId="{704A6C9B-1A6E-D9D7-7829-92260BBB4A53}"/>
          </ac:spMkLst>
        </pc:spChg>
      </pc:sldChg>
      <pc:sldChg chg="modSp new mod">
        <pc:chgData name="Maria Isernia" userId="bbcdf6246d35000c" providerId="LiveId" clId="{EC9B1679-F20D-4E8E-9158-D3417034EFB4}" dt="2024-01-18T09:24:08.636" v="549" actId="20577"/>
        <pc:sldMkLst>
          <pc:docMk/>
          <pc:sldMk cId="1098965021" sldId="389"/>
        </pc:sldMkLst>
        <pc:spChg chg="mod">
          <ac:chgData name="Maria Isernia" userId="bbcdf6246d35000c" providerId="LiveId" clId="{EC9B1679-F20D-4E8E-9158-D3417034EFB4}" dt="2024-01-18T09:18:11.334" v="329" actId="122"/>
          <ac:spMkLst>
            <pc:docMk/>
            <pc:sldMk cId="1098965021" sldId="389"/>
            <ac:spMk id="2" creationId="{01CF4B6C-E778-A501-DE8C-3C282D4911E6}"/>
          </ac:spMkLst>
        </pc:spChg>
        <pc:spChg chg="mod">
          <ac:chgData name="Maria Isernia" userId="bbcdf6246d35000c" providerId="LiveId" clId="{EC9B1679-F20D-4E8E-9158-D3417034EFB4}" dt="2024-01-18T09:24:08.636" v="549" actId="20577"/>
          <ac:spMkLst>
            <pc:docMk/>
            <pc:sldMk cId="1098965021" sldId="389"/>
            <ac:spMk id="3" creationId="{DE2E05A0-9523-76B4-976E-A67338852D82}"/>
          </ac:spMkLst>
        </pc:spChg>
      </pc:sldChg>
      <pc:sldChg chg="modSp new mod">
        <pc:chgData name="Maria Isernia" userId="bbcdf6246d35000c" providerId="LiveId" clId="{EC9B1679-F20D-4E8E-9158-D3417034EFB4}" dt="2024-01-18T09:27:54.220" v="857" actId="20577"/>
        <pc:sldMkLst>
          <pc:docMk/>
          <pc:sldMk cId="4098249252" sldId="390"/>
        </pc:sldMkLst>
        <pc:spChg chg="mod">
          <ac:chgData name="Maria Isernia" userId="bbcdf6246d35000c" providerId="LiveId" clId="{EC9B1679-F20D-4E8E-9158-D3417034EFB4}" dt="2024-01-18T09:25:08.187" v="574" actId="122"/>
          <ac:spMkLst>
            <pc:docMk/>
            <pc:sldMk cId="4098249252" sldId="390"/>
            <ac:spMk id="2" creationId="{AB1A1DBA-9404-2026-CF58-90B5A9CDE511}"/>
          </ac:spMkLst>
        </pc:spChg>
        <pc:spChg chg="mod">
          <ac:chgData name="Maria Isernia" userId="bbcdf6246d35000c" providerId="LiveId" clId="{EC9B1679-F20D-4E8E-9158-D3417034EFB4}" dt="2024-01-18T09:27:54.220" v="857" actId="20577"/>
          <ac:spMkLst>
            <pc:docMk/>
            <pc:sldMk cId="4098249252" sldId="390"/>
            <ac:spMk id="3" creationId="{FAC6BCFC-F0DB-B058-248C-DCBF89A3F063}"/>
          </ac:spMkLst>
        </pc:spChg>
      </pc:sldChg>
      <pc:sldChg chg="modSp new mod">
        <pc:chgData name="Maria Isernia" userId="bbcdf6246d35000c" providerId="LiveId" clId="{EC9B1679-F20D-4E8E-9158-D3417034EFB4}" dt="2024-01-18T12:37:34.049" v="3192" actId="20577"/>
        <pc:sldMkLst>
          <pc:docMk/>
          <pc:sldMk cId="4131284922" sldId="391"/>
        </pc:sldMkLst>
        <pc:spChg chg="mod">
          <ac:chgData name="Maria Isernia" userId="bbcdf6246d35000c" providerId="LiveId" clId="{EC9B1679-F20D-4E8E-9158-D3417034EFB4}" dt="2024-01-18T09:37:23.219" v="866" actId="122"/>
          <ac:spMkLst>
            <pc:docMk/>
            <pc:sldMk cId="4131284922" sldId="391"/>
            <ac:spMk id="2" creationId="{1F3BBD1E-5EBF-8777-2E9A-20124ED54BA5}"/>
          </ac:spMkLst>
        </pc:spChg>
        <pc:spChg chg="mod">
          <ac:chgData name="Maria Isernia" userId="bbcdf6246d35000c" providerId="LiveId" clId="{EC9B1679-F20D-4E8E-9158-D3417034EFB4}" dt="2024-01-18T12:37:34.049" v="3192" actId="20577"/>
          <ac:spMkLst>
            <pc:docMk/>
            <pc:sldMk cId="4131284922" sldId="391"/>
            <ac:spMk id="3" creationId="{8A8C5DEC-D89C-5710-1736-EF437550AE8C}"/>
          </ac:spMkLst>
        </pc:spChg>
      </pc:sldChg>
      <pc:sldChg chg="modSp new mod">
        <pc:chgData name="Maria Isernia" userId="bbcdf6246d35000c" providerId="LiveId" clId="{EC9B1679-F20D-4E8E-9158-D3417034EFB4}" dt="2024-01-18T12:33:35.035" v="3050" actId="1076"/>
        <pc:sldMkLst>
          <pc:docMk/>
          <pc:sldMk cId="1638788993" sldId="392"/>
        </pc:sldMkLst>
        <pc:spChg chg="mod">
          <ac:chgData name="Maria Isernia" userId="bbcdf6246d35000c" providerId="LiveId" clId="{EC9B1679-F20D-4E8E-9158-D3417034EFB4}" dt="2024-01-18T12:33:31.311" v="3049" actId="1076"/>
          <ac:spMkLst>
            <pc:docMk/>
            <pc:sldMk cId="1638788993" sldId="392"/>
            <ac:spMk id="2" creationId="{CD91DEF9-57CF-07E3-F2D0-7909B537D127}"/>
          </ac:spMkLst>
        </pc:spChg>
        <pc:spChg chg="mod">
          <ac:chgData name="Maria Isernia" userId="bbcdf6246d35000c" providerId="LiveId" clId="{EC9B1679-F20D-4E8E-9158-D3417034EFB4}" dt="2024-01-18T12:33:35.035" v="3050" actId="1076"/>
          <ac:spMkLst>
            <pc:docMk/>
            <pc:sldMk cId="1638788993" sldId="392"/>
            <ac:spMk id="3" creationId="{C70DA86E-F5FB-927D-C5B5-126DF05B4434}"/>
          </ac:spMkLst>
        </pc:spChg>
      </pc:sldChg>
      <pc:sldChg chg="modSp new mod">
        <pc:chgData name="Maria Isernia" userId="bbcdf6246d35000c" providerId="LiveId" clId="{EC9B1679-F20D-4E8E-9158-D3417034EFB4}" dt="2024-01-18T12:42:05.148" v="3290" actId="404"/>
        <pc:sldMkLst>
          <pc:docMk/>
          <pc:sldMk cId="2143185732" sldId="393"/>
        </pc:sldMkLst>
        <pc:spChg chg="mod">
          <ac:chgData name="Maria Isernia" userId="bbcdf6246d35000c" providerId="LiveId" clId="{EC9B1679-F20D-4E8E-9158-D3417034EFB4}" dt="2024-01-18T12:40:03.142" v="3264" actId="1076"/>
          <ac:spMkLst>
            <pc:docMk/>
            <pc:sldMk cId="2143185732" sldId="393"/>
            <ac:spMk id="2" creationId="{0EFB7504-892D-219B-73C5-5715C2C03620}"/>
          </ac:spMkLst>
        </pc:spChg>
        <pc:spChg chg="mod">
          <ac:chgData name="Maria Isernia" userId="bbcdf6246d35000c" providerId="LiveId" clId="{EC9B1679-F20D-4E8E-9158-D3417034EFB4}" dt="2024-01-18T12:42:05.148" v="3290" actId="404"/>
          <ac:spMkLst>
            <pc:docMk/>
            <pc:sldMk cId="2143185732" sldId="393"/>
            <ac:spMk id="3" creationId="{26A6998F-5002-AE77-30A4-BB3EC7C06D99}"/>
          </ac:spMkLst>
        </pc:spChg>
      </pc:sldChg>
      <pc:sldChg chg="modSp add mod">
        <pc:chgData name="Maria Isernia" userId="bbcdf6246d35000c" providerId="LiveId" clId="{EC9B1679-F20D-4E8E-9158-D3417034EFB4}" dt="2024-01-18T12:41:30.641" v="3283" actId="27636"/>
        <pc:sldMkLst>
          <pc:docMk/>
          <pc:sldMk cId="2226234359" sldId="394"/>
        </pc:sldMkLst>
        <pc:spChg chg="mod">
          <ac:chgData name="Maria Isernia" userId="bbcdf6246d35000c" providerId="LiveId" clId="{EC9B1679-F20D-4E8E-9158-D3417034EFB4}" dt="2024-01-18T12:41:30.641" v="3283" actId="27636"/>
          <ac:spMkLst>
            <pc:docMk/>
            <pc:sldMk cId="2226234359" sldId="394"/>
            <ac:spMk id="3" creationId="{26A6998F-5002-AE77-30A4-BB3EC7C06D99}"/>
          </ac:spMkLst>
        </pc:spChg>
      </pc:sldChg>
      <pc:sldChg chg="delSp modSp new mod">
        <pc:chgData name="Maria Isernia" userId="bbcdf6246d35000c" providerId="LiveId" clId="{EC9B1679-F20D-4E8E-9158-D3417034EFB4}" dt="2024-01-18T14:01:15.798" v="3352" actId="478"/>
        <pc:sldMkLst>
          <pc:docMk/>
          <pc:sldMk cId="1346513927" sldId="395"/>
        </pc:sldMkLst>
        <pc:spChg chg="del">
          <ac:chgData name="Maria Isernia" userId="bbcdf6246d35000c" providerId="LiveId" clId="{EC9B1679-F20D-4E8E-9158-D3417034EFB4}" dt="2024-01-18T14:01:15.798" v="3352" actId="478"/>
          <ac:spMkLst>
            <pc:docMk/>
            <pc:sldMk cId="1346513927" sldId="395"/>
            <ac:spMk id="2" creationId="{2058D754-FF73-D0E4-BE51-6C902E98E6E5}"/>
          </ac:spMkLst>
        </pc:spChg>
        <pc:spChg chg="mod">
          <ac:chgData name="Maria Isernia" userId="bbcdf6246d35000c" providerId="LiveId" clId="{EC9B1679-F20D-4E8E-9158-D3417034EFB4}" dt="2024-01-18T12:44:54.995" v="3294"/>
          <ac:spMkLst>
            <pc:docMk/>
            <pc:sldMk cId="1346513927" sldId="395"/>
            <ac:spMk id="3" creationId="{316F6A86-D41A-B38A-03D8-45D5723967F4}"/>
          </ac:spMkLst>
        </pc:spChg>
      </pc:sldChg>
      <pc:sldChg chg="modSp new mod">
        <pc:chgData name="Maria Isernia" userId="bbcdf6246d35000c" providerId="LiveId" clId="{EC9B1679-F20D-4E8E-9158-D3417034EFB4}" dt="2024-01-18T14:01:50.152" v="3357" actId="20577"/>
        <pc:sldMkLst>
          <pc:docMk/>
          <pc:sldMk cId="1122967562" sldId="396"/>
        </pc:sldMkLst>
        <pc:spChg chg="mod">
          <ac:chgData name="Maria Isernia" userId="bbcdf6246d35000c" providerId="LiveId" clId="{EC9B1679-F20D-4E8E-9158-D3417034EFB4}" dt="2024-01-18T13:57:23.444" v="3327" actId="122"/>
          <ac:spMkLst>
            <pc:docMk/>
            <pc:sldMk cId="1122967562" sldId="396"/>
            <ac:spMk id="2" creationId="{2B08748E-8541-1F71-7796-B88B6CB14A75}"/>
          </ac:spMkLst>
        </pc:spChg>
        <pc:spChg chg="mod">
          <ac:chgData name="Maria Isernia" userId="bbcdf6246d35000c" providerId="LiveId" clId="{EC9B1679-F20D-4E8E-9158-D3417034EFB4}" dt="2024-01-18T14:01:50.152" v="3357" actId="20577"/>
          <ac:spMkLst>
            <pc:docMk/>
            <pc:sldMk cId="1122967562" sldId="396"/>
            <ac:spMk id="3" creationId="{2B3739BC-6DDD-EE6F-880F-DB6715F20ADF}"/>
          </ac:spMkLst>
        </pc:spChg>
      </pc:sldChg>
      <pc:sldChg chg="modSp add mod">
        <pc:chgData name="Maria Isernia" userId="bbcdf6246d35000c" providerId="LiveId" clId="{EC9B1679-F20D-4E8E-9158-D3417034EFB4}" dt="2024-01-18T14:03:08.316" v="3364" actId="20577"/>
        <pc:sldMkLst>
          <pc:docMk/>
          <pc:sldMk cId="1618171148" sldId="397"/>
        </pc:sldMkLst>
        <pc:spChg chg="mod">
          <ac:chgData name="Maria Isernia" userId="bbcdf6246d35000c" providerId="LiveId" clId="{EC9B1679-F20D-4E8E-9158-D3417034EFB4}" dt="2024-01-18T14:03:08.316" v="3364" actId="20577"/>
          <ac:spMkLst>
            <pc:docMk/>
            <pc:sldMk cId="1618171148" sldId="397"/>
            <ac:spMk id="3" creationId="{2B3739BC-6DDD-EE6F-880F-DB6715F20ADF}"/>
          </ac:spMkLst>
        </pc:spChg>
      </pc:sldChg>
      <pc:sldChg chg="modSp add mod">
        <pc:chgData name="Maria Isernia" userId="bbcdf6246d35000c" providerId="LiveId" clId="{EC9B1679-F20D-4E8E-9158-D3417034EFB4}" dt="2024-01-18T14:08:04.612" v="3452" actId="6549"/>
        <pc:sldMkLst>
          <pc:docMk/>
          <pc:sldMk cId="2035567835" sldId="398"/>
        </pc:sldMkLst>
        <pc:spChg chg="mod">
          <ac:chgData name="Maria Isernia" userId="bbcdf6246d35000c" providerId="LiveId" clId="{EC9B1679-F20D-4E8E-9158-D3417034EFB4}" dt="2024-01-18T14:08:04.612" v="3452" actId="6549"/>
          <ac:spMkLst>
            <pc:docMk/>
            <pc:sldMk cId="2035567835" sldId="398"/>
            <ac:spMk id="3" creationId="{2B3739BC-6DDD-EE6F-880F-DB6715F20ADF}"/>
          </ac:spMkLst>
        </pc:spChg>
      </pc:sldChg>
      <pc:sldChg chg="modSp add mod">
        <pc:chgData name="Maria Isernia" userId="bbcdf6246d35000c" providerId="LiveId" clId="{EC9B1679-F20D-4E8E-9158-D3417034EFB4}" dt="2024-01-18T14:14:33.460" v="3530" actId="20577"/>
        <pc:sldMkLst>
          <pc:docMk/>
          <pc:sldMk cId="222541056" sldId="399"/>
        </pc:sldMkLst>
        <pc:spChg chg="mod">
          <ac:chgData name="Maria Isernia" userId="bbcdf6246d35000c" providerId="LiveId" clId="{EC9B1679-F20D-4E8E-9158-D3417034EFB4}" dt="2024-01-18T14:14:33.460" v="3530" actId="20577"/>
          <ac:spMkLst>
            <pc:docMk/>
            <pc:sldMk cId="222541056" sldId="399"/>
            <ac:spMk id="2" creationId="{AB1A1DBA-9404-2026-CF58-90B5A9CDE511}"/>
          </ac:spMkLst>
        </pc:spChg>
        <pc:spChg chg="mod">
          <ac:chgData name="Maria Isernia" userId="bbcdf6246d35000c" providerId="LiveId" clId="{EC9B1679-F20D-4E8E-9158-D3417034EFB4}" dt="2024-01-18T14:14:10.597" v="3504" actId="20577"/>
          <ac:spMkLst>
            <pc:docMk/>
            <pc:sldMk cId="222541056" sldId="399"/>
            <ac:spMk id="3" creationId="{FAC6BCFC-F0DB-B058-248C-DCBF89A3F063}"/>
          </ac:spMkLst>
        </pc:spChg>
      </pc:sldChg>
      <pc:sldChg chg="addSp modSp new mod">
        <pc:chgData name="Maria Isernia" userId="bbcdf6246d35000c" providerId="LiveId" clId="{EC9B1679-F20D-4E8E-9158-D3417034EFB4}" dt="2024-01-18T14:25:00.113" v="3966" actId="404"/>
        <pc:sldMkLst>
          <pc:docMk/>
          <pc:sldMk cId="3518208467" sldId="400"/>
        </pc:sldMkLst>
        <pc:spChg chg="mod">
          <ac:chgData name="Maria Isernia" userId="bbcdf6246d35000c" providerId="LiveId" clId="{EC9B1679-F20D-4E8E-9158-D3417034EFB4}" dt="2024-01-18T14:18:17.113" v="3559" actId="20577"/>
          <ac:spMkLst>
            <pc:docMk/>
            <pc:sldMk cId="3518208467" sldId="400"/>
            <ac:spMk id="2" creationId="{F6D67703-59D1-BC78-B8ED-98E5446A0305}"/>
          </ac:spMkLst>
        </pc:spChg>
        <pc:spChg chg="mod">
          <ac:chgData name="Maria Isernia" userId="bbcdf6246d35000c" providerId="LiveId" clId="{EC9B1679-F20D-4E8E-9158-D3417034EFB4}" dt="2024-01-18T14:25:00.113" v="3966" actId="404"/>
          <ac:spMkLst>
            <pc:docMk/>
            <pc:sldMk cId="3518208467" sldId="400"/>
            <ac:spMk id="3" creationId="{5EBACB58-3059-8707-EFC6-EC49B5D19BF5}"/>
          </ac:spMkLst>
        </pc:spChg>
        <pc:spChg chg="add mod">
          <ac:chgData name="Maria Isernia" userId="bbcdf6246d35000c" providerId="LiveId" clId="{EC9B1679-F20D-4E8E-9158-D3417034EFB4}" dt="2024-01-18T14:24:14.649" v="3954" actId="1076"/>
          <ac:spMkLst>
            <pc:docMk/>
            <pc:sldMk cId="3518208467" sldId="400"/>
            <ac:spMk id="4" creationId="{6CD1C528-DCC6-A925-3D13-E11C36CDCB4A}"/>
          </ac:spMkLst>
        </pc:spChg>
      </pc:sldChg>
      <pc:sldChg chg="modSp new del mod">
        <pc:chgData name="Maria Isernia" userId="bbcdf6246d35000c" providerId="LiveId" clId="{EC9B1679-F20D-4E8E-9158-D3417034EFB4}" dt="2024-01-18T14:25:04.359" v="3967" actId="47"/>
        <pc:sldMkLst>
          <pc:docMk/>
          <pc:sldMk cId="2034521867" sldId="401"/>
        </pc:sldMkLst>
        <pc:spChg chg="mod">
          <ac:chgData name="Maria Isernia" userId="bbcdf6246d35000c" providerId="LiveId" clId="{EC9B1679-F20D-4E8E-9158-D3417034EFB4}" dt="2024-01-18T14:21:39.090" v="3948" actId="20577"/>
          <ac:spMkLst>
            <pc:docMk/>
            <pc:sldMk cId="2034521867" sldId="401"/>
            <ac:spMk id="2" creationId="{A4890FA2-3A13-B21F-1103-A04D951E7528}"/>
          </ac:spMkLst>
        </pc:spChg>
        <pc:spChg chg="mod">
          <ac:chgData name="Maria Isernia" userId="bbcdf6246d35000c" providerId="LiveId" clId="{EC9B1679-F20D-4E8E-9158-D3417034EFB4}" dt="2024-01-18T14:24:31.125" v="3958" actId="20577"/>
          <ac:spMkLst>
            <pc:docMk/>
            <pc:sldMk cId="2034521867" sldId="401"/>
            <ac:spMk id="3" creationId="{4076A3ED-C53E-E705-5CEE-86401B8F22F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C0CB5651-988A-4524-8145-FBB69F3692E0}" type="datetimeFigureOut">
              <a:rPr lang="it-IT" smtClean="0"/>
              <a:t>24/01/2024</a:t>
            </a:fld>
            <a:endParaRPr lang="it-IT"/>
          </a:p>
        </p:txBody>
      </p:sp>
      <p:sp>
        <p:nvSpPr>
          <p:cNvPr id="4" name="Segnaposto piè di pagina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E125C360-774C-49AD-B22D-6A9DE7C81754}" type="slidenum">
              <a:rPr lang="it-IT" smtClean="0"/>
              <a:t>‹N›</a:t>
            </a:fld>
            <a:endParaRPr lang="it-IT"/>
          </a:p>
        </p:txBody>
      </p:sp>
    </p:spTree>
    <p:extLst>
      <p:ext uri="{BB962C8B-B14F-4D97-AF65-F5344CB8AC3E}">
        <p14:creationId xmlns:p14="http://schemas.microsoft.com/office/powerpoint/2010/main" val="186939598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it-IT"/>
              <a:t>Fare clic per modificare lo stile del titolo</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0B3766EB-BB72-46CF-91BF-067C9A5FC013}" type="datetimeFigureOut">
              <a:rPr lang="it-IT" smtClean="0"/>
              <a:t>24/01/2024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F1D26A-073C-4BC0-92EB-D8C62B5BF7DB}" type="slidenum">
              <a:rPr lang="it-IT" smtClean="0"/>
              <a:t>‹N›</a:t>
            </a:fld>
            <a:endParaRPr lang="it-IT"/>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B3766EB-BB72-46CF-91BF-067C9A5FC013}" type="datetimeFigureOut">
              <a:rPr lang="it-IT" smtClean="0"/>
              <a:t>24/01/2024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0B3766EB-BB72-46CF-91BF-067C9A5FC013}" type="datetimeFigureOut">
              <a:rPr lang="it-IT" smtClean="0"/>
              <a:t>24/01/2024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0B3766EB-BB72-46CF-91BF-067C9A5FC013}" type="datetimeFigureOut">
              <a:rPr lang="it-IT" smtClean="0"/>
              <a:t>24/01/2024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it-IT"/>
              <a:t>Fare clic per modificare lo stile del titolo</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B3766EB-BB72-46CF-91BF-067C9A5FC013}" type="datetimeFigureOut">
              <a:rPr lang="it-IT" smtClean="0"/>
              <a:t>24/01/2024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56F1D26A-073C-4BC0-92EB-D8C62B5BF7DB}" type="slidenum">
              <a:rPr lang="it-IT" smtClean="0"/>
              <a:t>‹N›</a:t>
            </a:fld>
            <a:endParaRPr lang="it-IT"/>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0B3766EB-BB72-46CF-91BF-067C9A5FC013}" type="datetimeFigureOut">
              <a:rPr lang="it-IT" smtClean="0"/>
              <a:t>24/01/2024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0B3766EB-BB72-46CF-91BF-067C9A5FC013}" type="datetimeFigureOut">
              <a:rPr lang="it-IT" smtClean="0"/>
              <a:t>24/01/2024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56F1D26A-073C-4BC0-92EB-D8C62B5BF7DB}" type="slidenum">
              <a:rPr lang="it-IT" smtClean="0"/>
              <a:t>‹N›</a:t>
            </a:fld>
            <a:endParaRPr lang="it-IT"/>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a:p>
        </p:txBody>
      </p:sp>
      <p:sp>
        <p:nvSpPr>
          <p:cNvPr id="3" name="Date Placeholder 2"/>
          <p:cNvSpPr>
            <a:spLocks noGrp="1"/>
          </p:cNvSpPr>
          <p:nvPr>
            <p:ph type="dt" sz="half" idx="10"/>
          </p:nvPr>
        </p:nvSpPr>
        <p:spPr/>
        <p:txBody>
          <a:bodyPr/>
          <a:lstStyle/>
          <a:p>
            <a:fld id="{0B3766EB-BB72-46CF-91BF-067C9A5FC013}" type="datetimeFigureOut">
              <a:rPr lang="it-IT" smtClean="0"/>
              <a:t>24/01/2024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3766EB-BB72-46CF-91BF-067C9A5FC013}" type="datetimeFigureOut">
              <a:rPr lang="it-IT" smtClean="0"/>
              <a:t>24/01/2024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it-IT"/>
              <a:t>Fare clic per modificare lo stile del titolo</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3766EB-BB72-46CF-91BF-067C9A5FC013}" type="datetimeFigureOut">
              <a:rPr lang="it-IT" smtClean="0"/>
              <a:t>24/01/2024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6F1D26A-073C-4BC0-92EB-D8C62B5BF7DB}" type="slidenum">
              <a:rPr lang="it-IT" smtClean="0"/>
              <a:t>‹N›</a:t>
            </a:fld>
            <a:endParaRPr lang="it-IT"/>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3766EB-BB72-46CF-91BF-067C9A5FC013}" type="datetimeFigureOut">
              <a:rPr lang="it-IT" smtClean="0"/>
              <a:t>24/01/2024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56F1D26A-073C-4BC0-92EB-D8C62B5BF7DB}" type="slidenum">
              <a:rPr lang="it-IT" smtClean="0"/>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B3766EB-BB72-46CF-91BF-067C9A5FC013}" type="datetimeFigureOut">
              <a:rPr lang="it-IT" smtClean="0"/>
              <a:t>24/01/2024</a:t>
            </a:fld>
            <a:endParaRPr lang="it-IT"/>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it-IT"/>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6F1D26A-073C-4BC0-92EB-D8C62B5BF7DB}"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www.acquistinretepa.it/"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www.aifa.gov.it/documents/20142/1571238/131_ADCETRIS_scheda_innovativita_GRADE.pdf" TargetMode="External"/><Relationship Id="rId2" Type="http://schemas.openxmlformats.org/officeDocument/2006/relationships/hyperlink" Target="https://www.aifa.gov.it/documents/20142/1635388/2_ADAKVEO_scheda+innovativit&#224;_GRADE.pdf"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07504" y="2708920"/>
            <a:ext cx="8280920" cy="621783"/>
          </a:xfrm>
        </p:spPr>
        <p:txBody>
          <a:bodyPr/>
          <a:lstStyle/>
          <a:p>
            <a:r>
              <a:rPr lang="it-IT" dirty="0"/>
              <a:t>GLI APPALTI NEL SETTORE DELLA SANITÀ CON IL NUOVO CODICE</a:t>
            </a:r>
          </a:p>
        </p:txBody>
      </p:sp>
      <p:sp>
        <p:nvSpPr>
          <p:cNvPr id="3" name="Sottotitolo 2"/>
          <p:cNvSpPr>
            <a:spLocks noGrp="1"/>
          </p:cNvSpPr>
          <p:nvPr>
            <p:ph type="subTitle" idx="1"/>
          </p:nvPr>
        </p:nvSpPr>
        <p:spPr>
          <a:xfrm>
            <a:off x="1403648" y="3501008"/>
            <a:ext cx="6400800" cy="1752600"/>
          </a:xfrm>
        </p:spPr>
        <p:txBody>
          <a:bodyPr/>
          <a:lstStyle/>
          <a:p>
            <a:pPr algn="ctr"/>
            <a:r>
              <a:rPr lang="it-IT" dirty="0"/>
              <a:t>19 Gennaio 2024</a:t>
            </a:r>
          </a:p>
          <a:p>
            <a:pPr algn="ctr"/>
            <a:endParaRPr lang="it-IT" dirty="0"/>
          </a:p>
          <a:p>
            <a:pPr algn="ctr"/>
            <a:r>
              <a:rPr lang="it-IT" b="1" dirty="0"/>
              <a:t>Avv. Luigi Tretola</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0072" y="5589240"/>
            <a:ext cx="3517900" cy="974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09536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200" dirty="0" smtClean="0"/>
              <a:t>GARA PER LA FORNITURA DI FARMACI E MEDICAL DEVICE -  PRINCIPI GENERALI</a:t>
            </a:r>
            <a:endParaRPr lang="it-IT" sz="3200" dirty="0"/>
          </a:p>
        </p:txBody>
      </p:sp>
      <p:sp>
        <p:nvSpPr>
          <p:cNvPr id="4" name="CasellaDiTesto 3"/>
          <p:cNvSpPr txBox="1"/>
          <p:nvPr/>
        </p:nvSpPr>
        <p:spPr>
          <a:xfrm>
            <a:off x="380185" y="1524000"/>
            <a:ext cx="8383630" cy="5078313"/>
          </a:xfrm>
          <a:prstGeom prst="rect">
            <a:avLst/>
          </a:prstGeom>
          <a:noFill/>
        </p:spPr>
        <p:txBody>
          <a:bodyPr wrap="square" rtlCol="0">
            <a:spAutoFit/>
          </a:bodyPr>
          <a:lstStyle/>
          <a:p>
            <a:pPr algn="ctr"/>
            <a:r>
              <a:rPr lang="it-IT" b="1" u="sng" dirty="0"/>
              <a:t>PRINCIPIO </a:t>
            </a:r>
            <a:r>
              <a:rPr lang="it-IT" b="1" u="sng" dirty="0" smtClean="0"/>
              <a:t>DI AUTO-ORGANIZZAZIONE AMMINISTRATIVA</a:t>
            </a:r>
            <a:endParaRPr lang="it-IT" b="1" u="sng" dirty="0"/>
          </a:p>
          <a:p>
            <a:pPr algn="just"/>
            <a:r>
              <a:rPr lang="it-IT" dirty="0" smtClean="0"/>
              <a:t>Le PP.AA. </a:t>
            </a:r>
            <a:r>
              <a:rPr lang="it-IT" dirty="0"/>
              <a:t>organizzano autonomamente l’esecuzione di lavori o la prestazione di beni </a:t>
            </a:r>
            <a:r>
              <a:rPr lang="it-IT" dirty="0" smtClean="0"/>
              <a:t>e servizi </a:t>
            </a:r>
            <a:r>
              <a:rPr lang="it-IT" dirty="0"/>
              <a:t>attraverso l’auto-produzione, l’esternalizzazione e la cooperazione nel rispetto della disciplina </a:t>
            </a:r>
            <a:r>
              <a:rPr lang="it-IT" dirty="0" smtClean="0"/>
              <a:t>del codice </a:t>
            </a:r>
            <a:r>
              <a:rPr lang="it-IT" dirty="0"/>
              <a:t>e del diritto dell’Unione europea</a:t>
            </a:r>
            <a:r>
              <a:rPr lang="it-IT" dirty="0" smtClean="0"/>
              <a:t>.</a:t>
            </a:r>
            <a:endParaRPr lang="it-IT" dirty="0"/>
          </a:p>
          <a:p>
            <a:pPr algn="ctr"/>
            <a:endParaRPr lang="it-IT" b="1" u="sng" dirty="0" smtClean="0"/>
          </a:p>
          <a:p>
            <a:pPr algn="ctr"/>
            <a:r>
              <a:rPr lang="it-IT" b="1" u="sng" dirty="0" smtClean="0"/>
              <a:t>PRINCIPIO DI AUTONOMIA CONTRATTUALE. DIVIETO DI PRESTAZIONI D’OPERA INTELLETTUALE A TITOLO GRATUITO.</a:t>
            </a:r>
          </a:p>
          <a:p>
            <a:pPr algn="just"/>
            <a:r>
              <a:rPr lang="it-IT" dirty="0" smtClean="0"/>
              <a:t>Nel </a:t>
            </a:r>
            <a:r>
              <a:rPr lang="it-IT" dirty="0"/>
              <a:t>perseguire le proprie finalità istituzionali le </a:t>
            </a:r>
            <a:r>
              <a:rPr lang="it-IT" dirty="0" smtClean="0"/>
              <a:t>PP.AA. </a:t>
            </a:r>
            <a:r>
              <a:rPr lang="it-IT" dirty="0"/>
              <a:t>sono dotate di </a:t>
            </a:r>
            <a:r>
              <a:rPr lang="it-IT" dirty="0" smtClean="0"/>
              <a:t>autonomia contrattuale </a:t>
            </a:r>
            <a:r>
              <a:rPr lang="it-IT" dirty="0"/>
              <a:t>e possono concludere qualsiasi contratto, anche gratuito, salvi i divieti espressamente previsti </a:t>
            </a:r>
            <a:r>
              <a:rPr lang="it-IT" dirty="0" smtClean="0"/>
              <a:t>dal codice </a:t>
            </a:r>
            <a:r>
              <a:rPr lang="it-IT" dirty="0"/>
              <a:t>e da altre disposizioni di legge.</a:t>
            </a:r>
          </a:p>
          <a:p>
            <a:pPr algn="just"/>
            <a:r>
              <a:rPr lang="it-IT" dirty="0" smtClean="0"/>
              <a:t>Le </a:t>
            </a:r>
            <a:r>
              <a:rPr lang="it-IT" dirty="0"/>
              <a:t>prestazioni d’opera intellettuale non possono essere rese dai </a:t>
            </a:r>
            <a:r>
              <a:rPr lang="it-IT" dirty="0" smtClean="0"/>
              <a:t>professionisti gratuitamente</a:t>
            </a:r>
            <a:r>
              <a:rPr lang="it-IT" b="1" dirty="0"/>
              <a:t>, </a:t>
            </a:r>
            <a:r>
              <a:rPr lang="it-IT" dirty="0"/>
              <a:t>salvo che </a:t>
            </a:r>
            <a:r>
              <a:rPr lang="it-IT" dirty="0" smtClean="0"/>
              <a:t>in casi </a:t>
            </a:r>
            <a:r>
              <a:rPr lang="it-IT" dirty="0"/>
              <a:t>eccezionali e previa adeguata motivazione. Salvo i predetti casi eccezionali, la pubblica </a:t>
            </a:r>
            <a:r>
              <a:rPr lang="it-IT" dirty="0" smtClean="0"/>
              <a:t>amministrazione garantisce </a:t>
            </a:r>
            <a:r>
              <a:rPr lang="it-IT" dirty="0"/>
              <a:t>comunque l’applicazione del principio dell’equo compenso.</a:t>
            </a:r>
          </a:p>
          <a:p>
            <a:pPr algn="just"/>
            <a:r>
              <a:rPr lang="it-IT" dirty="0" smtClean="0"/>
              <a:t>Le PP.AA. possono </a:t>
            </a:r>
            <a:r>
              <a:rPr lang="it-IT" dirty="0"/>
              <a:t>ricevere per donazione beni o prestazioni rispondenti </a:t>
            </a:r>
            <a:r>
              <a:rPr lang="it-IT" dirty="0" smtClean="0"/>
              <a:t>all’interesse pubblico </a:t>
            </a:r>
            <a:r>
              <a:rPr lang="it-IT" dirty="0"/>
              <a:t>senza obbligo di gara. Restano ferme </a:t>
            </a:r>
            <a:r>
              <a:rPr lang="it-IT" dirty="0" smtClean="0"/>
              <a:t>le disposizioni </a:t>
            </a:r>
            <a:r>
              <a:rPr lang="it-IT" dirty="0"/>
              <a:t>del codice civile in materia di forma, </a:t>
            </a:r>
            <a:r>
              <a:rPr lang="it-IT" dirty="0" smtClean="0"/>
              <a:t>revocazione e </a:t>
            </a:r>
            <a:r>
              <a:rPr lang="it-IT" dirty="0"/>
              <a:t>azione di riduzione delle </a:t>
            </a:r>
            <a:r>
              <a:rPr lang="it-IT" dirty="0" smtClean="0"/>
              <a:t>donazioni</a:t>
            </a:r>
            <a:endParaRPr lang="it-IT" b="1" u="sng" dirty="0"/>
          </a:p>
        </p:txBody>
      </p:sp>
    </p:spTree>
    <p:extLst>
      <p:ext uri="{BB962C8B-B14F-4D97-AF65-F5344CB8AC3E}">
        <p14:creationId xmlns:p14="http://schemas.microsoft.com/office/powerpoint/2010/main" val="105957416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IL SOCCORSO ISTRUTTORIO</a:t>
            </a:r>
          </a:p>
        </p:txBody>
      </p:sp>
      <p:sp>
        <p:nvSpPr>
          <p:cNvPr id="3" name="Segnaposto contenuto 2"/>
          <p:cNvSpPr>
            <a:spLocks noGrp="1"/>
          </p:cNvSpPr>
          <p:nvPr>
            <p:ph idx="1"/>
          </p:nvPr>
        </p:nvSpPr>
        <p:spPr/>
        <p:txBody>
          <a:bodyPr>
            <a:normAutofit fontScale="85000" lnSpcReduction="20000"/>
          </a:bodyPr>
          <a:lstStyle/>
          <a:p>
            <a:pPr algn="just"/>
            <a:r>
              <a:rPr lang="it-IT" dirty="0"/>
              <a:t>L’Art. 101 del Codice stabilisce che «salvo che al momento della scadenza del termine per la presentazione dell’offerta il documento sia presente nel fascicolo virtuale dell’operatore economico, la stazione appaltante assegna un termine </a:t>
            </a:r>
            <a:r>
              <a:rPr lang="it-IT" u="sng" dirty="0"/>
              <a:t>non inferiore a cinque giorni e non superiore a dieci giorni </a:t>
            </a:r>
            <a:r>
              <a:rPr lang="it-IT" dirty="0"/>
              <a:t>per:</a:t>
            </a:r>
          </a:p>
          <a:p>
            <a:pPr marL="731520" lvl="1" indent="-457200" algn="just">
              <a:buFont typeface="+mj-lt"/>
              <a:buAutoNum type="alphaLcParenR"/>
            </a:pPr>
            <a:r>
              <a:rPr lang="it-IT" dirty="0"/>
              <a:t>integrare di ogni elemento mancante la documentazione trasmessa alla stazione appaltante nel termine per la presentazione delle offerte con la domanda di partecipazione alla procedura di gara o con il documento di gara unico europeo, con esclusione della documentazione che compone l’offerta tecnica e l’offerta economica; la mancata presentazione della garanzia provvisoria, del contratto di avvalimento e dell’impegno a conferire mandato collettivo speciale in caso di raggruppamenti di concorrenti non ancora costituiti è sanabile mediante documenti aventi data certa anteriore al termine fissato per la presentazione delle offerte;</a:t>
            </a:r>
          </a:p>
          <a:p>
            <a:pPr marL="731520" lvl="1" indent="-457200" algn="just">
              <a:buFont typeface="+mj-lt"/>
              <a:buAutoNum type="alphaLcParenR"/>
            </a:pPr>
            <a:r>
              <a:rPr lang="it-IT" dirty="0"/>
              <a:t>sanare ogni omissione, inesattezza o irregolarità della domanda di partecipazione, del documento di gara unico europeo e di ogni altro documento richiesto dalla stazione appaltante per la partecipazione alla procedura di gara, con esclusione della documentazione che compone l’offerta tecnica e l’offerta economica.</a:t>
            </a:r>
          </a:p>
          <a:p>
            <a:pPr marL="274320" lvl="1" indent="0" algn="just">
              <a:buNone/>
            </a:pPr>
            <a:r>
              <a:rPr lang="it-IT" dirty="0"/>
              <a:t>L’inutile decorso del termine di regolarizzazione comporta l’esclusione del concorrente dalla gara!</a:t>
            </a:r>
          </a:p>
        </p:txBody>
      </p:sp>
    </p:spTree>
    <p:extLst>
      <p:ext uri="{BB962C8B-B14F-4D97-AF65-F5344CB8AC3E}">
        <p14:creationId xmlns:p14="http://schemas.microsoft.com/office/powerpoint/2010/main" val="1616598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IL SOCCORSO ISTRUTTORIO: SOCCORSO PROCEDIMENTALE</a:t>
            </a:r>
          </a:p>
        </p:txBody>
      </p:sp>
      <p:sp>
        <p:nvSpPr>
          <p:cNvPr id="3" name="Segnaposto contenuto 2"/>
          <p:cNvSpPr>
            <a:spLocks noGrp="1"/>
          </p:cNvSpPr>
          <p:nvPr>
            <p:ph idx="1"/>
          </p:nvPr>
        </p:nvSpPr>
        <p:spPr/>
        <p:txBody>
          <a:bodyPr>
            <a:normAutofit fontScale="92500"/>
          </a:bodyPr>
          <a:lstStyle/>
          <a:p>
            <a:pPr algn="just"/>
            <a:r>
              <a:rPr lang="it-IT" dirty="0"/>
              <a:t>Una novità di maggior rilievo è rilevabile sta nel prevedere che:</a:t>
            </a:r>
          </a:p>
          <a:p>
            <a:pPr marL="731520" lvl="1" indent="-457200" algn="just">
              <a:buFont typeface="+mj-lt"/>
              <a:buAutoNum type="alphaLcParenR"/>
            </a:pPr>
            <a:r>
              <a:rPr lang="it-IT" dirty="0"/>
              <a:t>la stazione appaltante può sempre richiedere chiarimenti sui contenuti dell’offerta tecnica e dell’offerta economica e su ogni loro allegato;</a:t>
            </a:r>
          </a:p>
          <a:p>
            <a:pPr marL="731520" lvl="1" indent="-457200" algn="just">
              <a:buFont typeface="+mj-lt"/>
              <a:buAutoNum type="alphaLcParenR"/>
            </a:pPr>
            <a:r>
              <a:rPr lang="it-IT" dirty="0"/>
              <a:t>l’operatore economico è tenuto a fornire risposta nel termine fissato dalla stazione appaltante, che non può essere inferiore a cinque giorni e superiore a dieci giorni; </a:t>
            </a:r>
          </a:p>
          <a:p>
            <a:pPr marL="731520" lvl="1" indent="-457200" algn="just">
              <a:buFont typeface="+mj-lt"/>
              <a:buAutoNum type="alphaLcParenR"/>
            </a:pPr>
            <a:r>
              <a:rPr lang="it-IT" dirty="0"/>
              <a:t>i chiarimenti resi dall’operatore economico non possono modificare il contenuto dell’offerta tecnica e dell’offerta economica.</a:t>
            </a:r>
          </a:p>
          <a:p>
            <a:pPr algn="just"/>
            <a:r>
              <a:rPr lang="it-IT" dirty="0"/>
              <a:t>La disposizione introduce una forma di “soccorso procedimentale”, che consente alla stazione appaltante di acquisire elementi di chiarimento (non innovativi) sulle componenti dell’offerta (che non possono essere modificate).</a:t>
            </a:r>
          </a:p>
        </p:txBody>
      </p:sp>
    </p:spTree>
    <p:extLst>
      <p:ext uri="{BB962C8B-B14F-4D97-AF65-F5344CB8AC3E}">
        <p14:creationId xmlns:p14="http://schemas.microsoft.com/office/powerpoint/2010/main" val="103929104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RETTIFICA DI ERRORE MATERIALE</a:t>
            </a:r>
          </a:p>
        </p:txBody>
      </p:sp>
      <p:sp>
        <p:nvSpPr>
          <p:cNvPr id="3" name="Segnaposto contenuto 2"/>
          <p:cNvSpPr>
            <a:spLocks noGrp="1"/>
          </p:cNvSpPr>
          <p:nvPr>
            <p:ph idx="1"/>
          </p:nvPr>
        </p:nvSpPr>
        <p:spPr/>
        <p:txBody>
          <a:bodyPr/>
          <a:lstStyle/>
          <a:p>
            <a:pPr algn="just"/>
            <a:r>
              <a:rPr lang="it-IT" u="sng" dirty="0"/>
              <a:t>Fino al giorno fissato per la loro apertura</a:t>
            </a:r>
            <a:r>
              <a:rPr lang="it-IT" dirty="0"/>
              <a:t>, l’operatore economico, con le stesse modalità di presentazione della domanda di partecipazione, può richiedere la </a:t>
            </a:r>
            <a:r>
              <a:rPr lang="it-IT" u="sng" dirty="0"/>
              <a:t>rettifica di un errore materiale contenuto nell’offerta tecnica o nell’offerta economica di cui si sia avveduto dopo la scadenza del termine per la loro presentazione a condizione che la rettifica non comporti la presentazione di una nuova offerta, o comunque la sua modifica sostanziale, e che resti comunque assicurato l’anonimato</a:t>
            </a:r>
            <a:r>
              <a:rPr lang="it-IT" dirty="0"/>
              <a:t>.</a:t>
            </a:r>
          </a:p>
        </p:txBody>
      </p:sp>
    </p:spTree>
    <p:extLst>
      <p:ext uri="{BB962C8B-B14F-4D97-AF65-F5344CB8AC3E}">
        <p14:creationId xmlns:p14="http://schemas.microsoft.com/office/powerpoint/2010/main" val="153050303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200" dirty="0"/>
              <a:t>DALLA PROPOSTA DI AGGIUDICAZIONE ALL’AGGIUDICAZIONE</a:t>
            </a:r>
          </a:p>
        </p:txBody>
      </p:sp>
      <p:sp>
        <p:nvSpPr>
          <p:cNvPr id="3" name="Segnaposto contenuto 2"/>
          <p:cNvSpPr>
            <a:spLocks noGrp="1"/>
          </p:cNvSpPr>
          <p:nvPr>
            <p:ph idx="1"/>
          </p:nvPr>
        </p:nvSpPr>
        <p:spPr/>
        <p:txBody>
          <a:bodyPr>
            <a:normAutofit fontScale="92500" lnSpcReduction="20000"/>
          </a:bodyPr>
          <a:lstStyle/>
          <a:p>
            <a:pPr algn="just"/>
            <a:r>
              <a:rPr lang="it-IT" dirty="0"/>
              <a:t>Esperita la gara, la fase di scelta del contraente termina con l’</a:t>
            </a:r>
            <a:r>
              <a:rPr lang="it-IT" u="sng" dirty="0"/>
              <a:t>aggiudicazione</a:t>
            </a:r>
            <a:r>
              <a:rPr lang="it-IT" dirty="0"/>
              <a:t> (art. 17 co 5 del Codice);</a:t>
            </a:r>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marL="0" indent="0" algn="just">
              <a:buNone/>
            </a:pPr>
            <a:endParaRPr lang="it-IT" dirty="0"/>
          </a:p>
          <a:p>
            <a:pPr algn="just"/>
            <a:r>
              <a:rPr lang="it-IT" dirty="0"/>
              <a:t>L’aggiudicazione non equivale ad accettazione dell’offerta.</a:t>
            </a:r>
          </a:p>
          <a:p>
            <a:pPr algn="just"/>
            <a:r>
              <a:rPr lang="it-IT" dirty="0"/>
              <a:t>L’offerta dell’aggiudicatario è irrevocabile fino al termine stabilito per la stipulazione del contratto.</a:t>
            </a:r>
          </a:p>
        </p:txBody>
      </p:sp>
      <p:sp>
        <p:nvSpPr>
          <p:cNvPr id="4" name="Rettangolo 3"/>
          <p:cNvSpPr/>
          <p:nvPr/>
        </p:nvSpPr>
        <p:spPr>
          <a:xfrm>
            <a:off x="107504" y="2316510"/>
            <a:ext cx="1872208" cy="212060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L’organo preposto alla valutazione delle offerte predispone la </a:t>
            </a:r>
            <a:r>
              <a:rPr lang="it-IT" sz="1400" i="1" u="sng" dirty="0">
                <a:solidFill>
                  <a:schemeClr val="tx1"/>
                </a:solidFill>
              </a:rPr>
              <a:t>proposta di aggiudicazione </a:t>
            </a:r>
            <a:r>
              <a:rPr lang="it-IT" sz="1400" dirty="0">
                <a:solidFill>
                  <a:schemeClr val="tx1"/>
                </a:solidFill>
              </a:rPr>
              <a:t>alla migliore offerta non anomala</a:t>
            </a:r>
            <a:endParaRPr lang="it-IT" sz="1600" dirty="0">
              <a:solidFill>
                <a:schemeClr val="tx1"/>
              </a:solidFill>
            </a:endParaRPr>
          </a:p>
        </p:txBody>
      </p:sp>
      <p:sp>
        <p:nvSpPr>
          <p:cNvPr id="5" name="Rettangolo 4"/>
          <p:cNvSpPr/>
          <p:nvPr/>
        </p:nvSpPr>
        <p:spPr>
          <a:xfrm>
            <a:off x="3058480" y="2263949"/>
            <a:ext cx="3385728" cy="224517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L’organo competente a disporre l’aggiudicazione </a:t>
            </a:r>
            <a:r>
              <a:rPr lang="it-IT" sz="1600" u="sng" dirty="0">
                <a:solidFill>
                  <a:schemeClr val="tx1"/>
                </a:solidFill>
              </a:rPr>
              <a:t>esamina la proposta</a:t>
            </a:r>
            <a:r>
              <a:rPr lang="it-IT" sz="1600" dirty="0">
                <a:solidFill>
                  <a:schemeClr val="tx1"/>
                </a:solidFill>
              </a:rPr>
              <a:t>, e, se la ritiene legittima e conforme all’interesse pubblico, </a:t>
            </a:r>
            <a:r>
              <a:rPr lang="it-IT" sz="1600" u="sng" dirty="0">
                <a:solidFill>
                  <a:schemeClr val="tx1"/>
                </a:solidFill>
              </a:rPr>
              <a:t>dopo aver verificato il possesso dei requisiti </a:t>
            </a:r>
            <a:r>
              <a:rPr lang="it-IT" sz="1600" dirty="0">
                <a:solidFill>
                  <a:schemeClr val="tx1"/>
                </a:solidFill>
              </a:rPr>
              <a:t>in capo all’offerente,</a:t>
            </a:r>
          </a:p>
          <a:p>
            <a:pPr algn="ctr"/>
            <a:r>
              <a:rPr lang="it-IT" sz="1600" u="sng" dirty="0">
                <a:solidFill>
                  <a:schemeClr val="tx1"/>
                </a:solidFill>
              </a:rPr>
              <a:t>dispone l’aggiudicazione</a:t>
            </a:r>
            <a:r>
              <a:rPr lang="it-IT" sz="1600" dirty="0">
                <a:solidFill>
                  <a:schemeClr val="tx1"/>
                </a:solidFill>
              </a:rPr>
              <a:t>, che è immediatamente efficace</a:t>
            </a:r>
          </a:p>
        </p:txBody>
      </p:sp>
      <p:sp>
        <p:nvSpPr>
          <p:cNvPr id="7" name="Freccia a destra 6"/>
          <p:cNvSpPr/>
          <p:nvPr/>
        </p:nvSpPr>
        <p:spPr>
          <a:xfrm>
            <a:off x="2051720" y="3036590"/>
            <a:ext cx="972108" cy="6804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a destra 8"/>
          <p:cNvSpPr/>
          <p:nvPr/>
        </p:nvSpPr>
        <p:spPr>
          <a:xfrm>
            <a:off x="6516216" y="3120603"/>
            <a:ext cx="972108" cy="6804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Rettangolo 9"/>
          <p:cNvSpPr/>
          <p:nvPr/>
        </p:nvSpPr>
        <p:spPr>
          <a:xfrm>
            <a:off x="7563891" y="2452712"/>
            <a:ext cx="1547664" cy="201622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Una volta disposta l’aggiudicazione, il contratto è stipulato secondo quanto previsto dall’articolo 18</a:t>
            </a:r>
            <a:endParaRPr lang="it-IT" dirty="0"/>
          </a:p>
        </p:txBody>
      </p:sp>
    </p:spTree>
    <p:extLst>
      <p:ext uri="{BB962C8B-B14F-4D97-AF65-F5344CB8AC3E}">
        <p14:creationId xmlns:p14="http://schemas.microsoft.com/office/powerpoint/2010/main" val="107365014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MANCATA  AGGIUDICAZIONE</a:t>
            </a:r>
          </a:p>
        </p:txBody>
      </p:sp>
      <p:sp>
        <p:nvSpPr>
          <p:cNvPr id="3" name="Segnaposto contenuto 2"/>
          <p:cNvSpPr>
            <a:spLocks noGrp="1"/>
          </p:cNvSpPr>
          <p:nvPr>
            <p:ph idx="1"/>
          </p:nvPr>
        </p:nvSpPr>
        <p:spPr/>
        <p:txBody>
          <a:bodyPr/>
          <a:lstStyle/>
          <a:p>
            <a:pPr marL="0" indent="0" algn="just">
              <a:buNone/>
            </a:pPr>
            <a:r>
              <a:rPr lang="it-IT" u="sng" dirty="0"/>
              <a:t>Se nessuna offerta risulti conveniente o idonea in relazione all’oggetto del contratto</a:t>
            </a:r>
            <a:r>
              <a:rPr lang="it-IT" dirty="0"/>
              <a:t> le stazioni appaltanti possono decidere di </a:t>
            </a:r>
            <a:r>
              <a:rPr lang="it-IT" u="sng" dirty="0"/>
              <a:t>non</a:t>
            </a:r>
            <a:r>
              <a:rPr lang="it-IT" dirty="0"/>
              <a:t> procedere all’aggiudicazione</a:t>
            </a:r>
          </a:p>
          <a:p>
            <a:pPr marL="0" indent="0" algn="just">
              <a:buNone/>
            </a:pPr>
            <a:r>
              <a:rPr lang="it-IT" dirty="0"/>
              <a:t> </a:t>
            </a:r>
          </a:p>
          <a:p>
            <a:pPr marL="0" indent="0" algn="just">
              <a:buNone/>
            </a:pPr>
            <a:endParaRPr lang="it-IT" dirty="0"/>
          </a:p>
          <a:p>
            <a:pPr marL="0" indent="0" algn="just">
              <a:buNone/>
            </a:pPr>
            <a:r>
              <a:rPr lang="it-IT" dirty="0"/>
              <a:t>Tale facoltà </a:t>
            </a:r>
            <a:r>
              <a:rPr lang="it-IT" u="sng" dirty="0"/>
              <a:t>è indicata espressamente nel bando di gara o invito nelle procedure senza bando</a:t>
            </a:r>
            <a:r>
              <a:rPr lang="it-IT" dirty="0"/>
              <a:t> e può essere esercitata </a:t>
            </a:r>
            <a:r>
              <a:rPr lang="it-IT" u="sng" dirty="0"/>
              <a:t>non oltre il termine di trenta giorni dalla conclusione delle valutazioni delle offerte.</a:t>
            </a:r>
          </a:p>
        </p:txBody>
      </p:sp>
      <p:sp>
        <p:nvSpPr>
          <p:cNvPr id="6" name="Freccia in giù 5"/>
          <p:cNvSpPr/>
          <p:nvPr/>
        </p:nvSpPr>
        <p:spPr>
          <a:xfrm>
            <a:off x="3851920" y="2924944"/>
            <a:ext cx="576064"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87660253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IL CONTRATTO </a:t>
            </a:r>
          </a:p>
        </p:txBody>
      </p:sp>
      <p:sp>
        <p:nvSpPr>
          <p:cNvPr id="3" name="Segnaposto contenuto 2"/>
          <p:cNvSpPr>
            <a:spLocks noGrp="1"/>
          </p:cNvSpPr>
          <p:nvPr>
            <p:ph idx="1"/>
          </p:nvPr>
        </p:nvSpPr>
        <p:spPr/>
        <p:txBody>
          <a:bodyPr>
            <a:normAutofit fontScale="92500" lnSpcReduction="20000"/>
          </a:bodyPr>
          <a:lstStyle/>
          <a:p>
            <a:pPr algn="just"/>
            <a:r>
              <a:rPr lang="it-IT" dirty="0"/>
              <a:t>Il contratto è stipulato, a pena di nullità: </a:t>
            </a:r>
          </a:p>
          <a:p>
            <a:pPr lvl="1" algn="just">
              <a:buFont typeface="Wingdings" pitchFamily="2" charset="2"/>
              <a:buChar char="ü"/>
            </a:pPr>
            <a:r>
              <a:rPr lang="it-IT" dirty="0"/>
              <a:t>in forma scritta;</a:t>
            </a:r>
          </a:p>
          <a:p>
            <a:pPr lvl="1" algn="just">
              <a:buFont typeface="Wingdings" pitchFamily="2" charset="2"/>
              <a:buChar char="ü"/>
            </a:pPr>
            <a:r>
              <a:rPr lang="it-IT" dirty="0"/>
              <a:t>in modalità elettronica nel rispetto delle pertinenti disposizioni del codice dell'amministrazione digitale;</a:t>
            </a:r>
          </a:p>
          <a:p>
            <a:pPr lvl="1" algn="just">
              <a:buFont typeface="Wingdings" pitchFamily="2" charset="2"/>
              <a:buChar char="ü"/>
            </a:pPr>
            <a:r>
              <a:rPr lang="it-IT" dirty="0"/>
              <a:t>in forma pubblica amministrativa a cura dell’ufficiale rogante della stazione appaltante, con atto pubblico notarile informatico oppure mediante scrittura privata. </a:t>
            </a:r>
          </a:p>
          <a:p>
            <a:pPr marL="274320" lvl="1" indent="0" algn="just">
              <a:buNone/>
            </a:pPr>
            <a:endParaRPr lang="it-IT" dirty="0"/>
          </a:p>
          <a:p>
            <a:pPr algn="just"/>
            <a:r>
              <a:rPr lang="it-IT" dirty="0"/>
              <a:t>In caso di procedura negoziata oppure per gli affidamenti diretti, mediante corrispondenza secondo l'uso commerciale, consistente in un apposito scambio di lettere, anche tramite posta elettronica certificata o sistemi elettronici di recapito certificato qualificato ai sensi del regolamento UE n. 910/2014 del Parlamento europeo e del Consiglio del 23 luglio 2014.</a:t>
            </a:r>
          </a:p>
          <a:p>
            <a:pPr marL="0" indent="0" algn="just">
              <a:buNone/>
            </a:pPr>
            <a:endParaRPr lang="it-IT" dirty="0"/>
          </a:p>
          <a:p>
            <a:pPr algn="just"/>
            <a:r>
              <a:rPr lang="it-IT" dirty="0"/>
              <a:t>I capitolati e il computo metrico estimativo, richiamati nel bando o nell'invito, fanno parte integrante del contratto.</a:t>
            </a:r>
          </a:p>
        </p:txBody>
      </p:sp>
    </p:spTree>
    <p:extLst>
      <p:ext uri="{BB962C8B-B14F-4D97-AF65-F5344CB8AC3E}">
        <p14:creationId xmlns:p14="http://schemas.microsoft.com/office/powerpoint/2010/main" val="2585966993"/>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LA STIPULA DEL CONTRATTO</a:t>
            </a:r>
          </a:p>
        </p:txBody>
      </p:sp>
      <p:sp>
        <p:nvSpPr>
          <p:cNvPr id="3" name="Segnaposto contenuto 2"/>
          <p:cNvSpPr>
            <a:spLocks noGrp="1"/>
          </p:cNvSpPr>
          <p:nvPr>
            <p:ph idx="1"/>
          </p:nvPr>
        </p:nvSpPr>
        <p:spPr/>
        <p:txBody>
          <a:bodyPr>
            <a:normAutofit/>
          </a:bodyPr>
          <a:lstStyle/>
          <a:p>
            <a:pPr algn="just"/>
            <a:r>
              <a:rPr lang="it-IT" dirty="0"/>
              <a:t>Divenuta efficace l’aggiudicazione e fatto salvo l’esercizio dei poteri di autotutela, </a:t>
            </a:r>
            <a:r>
              <a:rPr lang="it-IT" u="sng" dirty="0"/>
              <a:t>la stipula del contratto ha luogo entro i successivi sessanta giorni </a:t>
            </a:r>
            <a:r>
              <a:rPr lang="it-IT" dirty="0"/>
              <a:t>anche in pendenza di contenzioso.</a:t>
            </a:r>
          </a:p>
          <a:p>
            <a:pPr algn="just"/>
            <a:r>
              <a:rPr lang="it-IT" dirty="0"/>
              <a:t>È fatta eccezione:</a:t>
            </a:r>
          </a:p>
          <a:p>
            <a:pPr marL="731520" lvl="1" indent="-457200" algn="just">
              <a:buFont typeface="+mj-lt"/>
              <a:buAutoNum type="alphaLcParenR"/>
            </a:pPr>
            <a:r>
              <a:rPr lang="it-IT" dirty="0"/>
              <a:t>per le ipotesi previste dal comma 4 dell’art. 18 e dall’art. 55, comma 2;</a:t>
            </a:r>
          </a:p>
          <a:p>
            <a:pPr marL="731520" lvl="1" indent="-457200" algn="just">
              <a:buFont typeface="+mj-lt"/>
              <a:buAutoNum type="alphaLcParenR"/>
            </a:pPr>
            <a:r>
              <a:rPr lang="it-IT" dirty="0"/>
              <a:t>nel caso di un diverso termine previsto nel bando o nell’invito a offrire;</a:t>
            </a:r>
          </a:p>
          <a:p>
            <a:pPr marL="731520" lvl="1" indent="-457200" algn="just">
              <a:buFont typeface="+mj-lt"/>
              <a:buAutoNum type="alphaLcParenR"/>
            </a:pPr>
            <a:r>
              <a:rPr lang="it-IT" dirty="0"/>
              <a:t>nell’ipotesi di differimento concordato con l’aggiudicatario e motivato in base all’interesse della stazione appaltante o dell’ente concedente, compatibilmente con quello generale alla sollecita esecuzione del contratto.</a:t>
            </a:r>
          </a:p>
        </p:txBody>
      </p:sp>
    </p:spTree>
    <p:extLst>
      <p:ext uri="{BB962C8B-B14F-4D97-AF65-F5344CB8AC3E}">
        <p14:creationId xmlns:p14="http://schemas.microsoft.com/office/powerpoint/2010/main" val="1112423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SOSPENSIONE DEL TERMINE DI STIPULAZIONE</a:t>
            </a:r>
          </a:p>
        </p:txBody>
      </p:sp>
      <p:sp>
        <p:nvSpPr>
          <p:cNvPr id="3" name="Segnaposto contenuto 2"/>
          <p:cNvSpPr>
            <a:spLocks noGrp="1"/>
          </p:cNvSpPr>
          <p:nvPr>
            <p:ph idx="1"/>
          </p:nvPr>
        </p:nvSpPr>
        <p:spPr>
          <a:xfrm>
            <a:off x="457200" y="1600200"/>
            <a:ext cx="8229600" cy="5257800"/>
          </a:xfrm>
        </p:spPr>
        <p:txBody>
          <a:bodyPr>
            <a:normAutofit fontScale="70000" lnSpcReduction="20000"/>
          </a:bodyPr>
          <a:lstStyle/>
          <a:p>
            <a:pPr algn="just"/>
            <a:r>
              <a:rPr lang="it-IT" dirty="0"/>
              <a:t>Il contratto non può essere stipulato </a:t>
            </a:r>
            <a:r>
              <a:rPr lang="it-IT" u="sng" dirty="0"/>
              <a:t>prima di trentacinque giorni dall’invio dell’ultima delle comunicazioni del provvedimento di aggiudicazione c.d. stand </a:t>
            </a:r>
            <a:r>
              <a:rPr lang="it-IT" u="sng" dirty="0" err="1"/>
              <a:t>still</a:t>
            </a:r>
            <a:r>
              <a:rPr lang="it-IT" u="sng" dirty="0"/>
              <a:t> period</a:t>
            </a:r>
            <a:r>
              <a:rPr lang="it-IT" dirty="0"/>
              <a:t>. </a:t>
            </a:r>
          </a:p>
          <a:p>
            <a:pPr algn="just"/>
            <a:r>
              <a:rPr lang="it-IT" dirty="0"/>
              <a:t>Tale termine dilatorio non si applica nei casi:</a:t>
            </a:r>
          </a:p>
          <a:p>
            <a:pPr marL="731520" lvl="1" indent="-457200" algn="just">
              <a:buFont typeface="+mj-lt"/>
              <a:buAutoNum type="alphaLcParenR"/>
            </a:pPr>
            <a:r>
              <a:rPr lang="it-IT" dirty="0"/>
              <a:t>di procedura in cui è stata presentata o ammessa una sola offerta e non sono state tempestivamente proposte impugnazioni del bando o della lettera di invito, o le impugnazioni sono già state respinte con decisione definitiva;</a:t>
            </a:r>
          </a:p>
          <a:p>
            <a:pPr marL="731520" lvl="1" indent="-457200" algn="just">
              <a:buFont typeface="+mj-lt"/>
              <a:buAutoNum type="alphaLcParenR"/>
            </a:pPr>
            <a:r>
              <a:rPr lang="it-IT" dirty="0"/>
              <a:t>di appalti basati su un accordo quadro;</a:t>
            </a:r>
          </a:p>
          <a:p>
            <a:pPr marL="731520" lvl="1" indent="-457200" algn="just">
              <a:buFont typeface="+mj-lt"/>
              <a:buAutoNum type="alphaLcParenR"/>
            </a:pPr>
            <a:r>
              <a:rPr lang="it-IT" dirty="0"/>
              <a:t>di appalti specifici basati su un sistema dinamico di acquisizione;</a:t>
            </a:r>
          </a:p>
          <a:p>
            <a:pPr marL="731520" lvl="1" indent="-457200" algn="just">
              <a:buFont typeface="+mj-lt"/>
              <a:buAutoNum type="alphaLcParenR"/>
            </a:pPr>
            <a:r>
              <a:rPr lang="it-IT" dirty="0"/>
              <a:t>di contratti di importo inferiore alle soglie europee, ai sensi dell’articolo 55, comma 2.</a:t>
            </a:r>
          </a:p>
          <a:p>
            <a:endParaRPr lang="it-IT" dirty="0"/>
          </a:p>
          <a:p>
            <a:pPr algn="just"/>
            <a:r>
              <a:rPr lang="it-IT" dirty="0"/>
              <a:t>Se è proposto ricorso avverso l’aggiudicazione con contestuale domanda cautelare, </a:t>
            </a:r>
            <a:r>
              <a:rPr lang="it-IT" u="sng" dirty="0"/>
              <a:t>il contratto non può essere stipulato dal momento della notificazione dell’istanza cautelare alla stazione appaltante o all’ente concedente fino alla pubblicazione del provvedimento cautelare di primo grado o del dispositivo o della sentenza di primo grado, in caso di decisione del merito all’udienza cautelare</a:t>
            </a:r>
            <a:r>
              <a:rPr lang="it-IT" dirty="0"/>
              <a:t>. </a:t>
            </a:r>
          </a:p>
          <a:p>
            <a:pPr marL="0" indent="0" algn="just">
              <a:buNone/>
            </a:pPr>
            <a:endParaRPr lang="it-IT" sz="2300" dirty="0"/>
          </a:p>
          <a:p>
            <a:pPr marL="0" indent="0" algn="just">
              <a:buNone/>
            </a:pPr>
            <a:r>
              <a:rPr lang="it-IT" sz="2300" u="sng" dirty="0"/>
              <a:t>L’effetto sospensivo cessa </a:t>
            </a:r>
            <a:r>
              <a:rPr lang="it-IT" sz="2300" dirty="0"/>
              <a:t>quando, in sede di esame della domanda cautelare, </a:t>
            </a:r>
            <a:r>
              <a:rPr lang="it-IT" sz="2300" u="sng" dirty="0"/>
              <a:t>il giudice si dichiara incompetente</a:t>
            </a:r>
            <a:r>
              <a:rPr lang="it-IT" sz="2300" dirty="0"/>
              <a:t>, o </a:t>
            </a:r>
            <a:r>
              <a:rPr lang="it-IT" sz="2300" u="sng" dirty="0"/>
              <a:t>fissa con ordinanza la data di discussione del merito senza pronunciarsi sulle misure cautelari con il consenso delle parti, valevole quale implicita rinuncia all’immediato esame della domanda cautelare</a:t>
            </a:r>
            <a:r>
              <a:rPr lang="it-IT" sz="2300" dirty="0"/>
              <a:t>.</a:t>
            </a:r>
          </a:p>
        </p:txBody>
      </p:sp>
      <p:cxnSp>
        <p:nvCxnSpPr>
          <p:cNvPr id="5" name="Connettore 2 4"/>
          <p:cNvCxnSpPr/>
          <p:nvPr/>
        </p:nvCxnSpPr>
        <p:spPr>
          <a:xfrm>
            <a:off x="4355976" y="5085184"/>
            <a:ext cx="0"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354291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t>MANCATA STIPULAZIONE NEI TERMINI</a:t>
            </a:r>
          </a:p>
        </p:txBody>
      </p:sp>
      <p:sp>
        <p:nvSpPr>
          <p:cNvPr id="3" name="Segnaposto contenuto 2"/>
          <p:cNvSpPr>
            <a:spLocks noGrp="1"/>
          </p:cNvSpPr>
          <p:nvPr>
            <p:ph idx="1"/>
          </p:nvPr>
        </p:nvSpPr>
        <p:spPr>
          <a:xfrm>
            <a:off x="457200" y="1600200"/>
            <a:ext cx="8229600" cy="5141168"/>
          </a:xfrm>
        </p:spPr>
        <p:txBody>
          <a:bodyPr>
            <a:normAutofit fontScale="77500" lnSpcReduction="20000"/>
          </a:bodyPr>
          <a:lstStyle/>
          <a:p>
            <a:r>
              <a:rPr lang="it-IT" dirty="0"/>
              <a:t>Se la stipula del contratto non avviene nel termine</a:t>
            </a:r>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endParaRPr lang="it-IT" dirty="0"/>
          </a:p>
          <a:p>
            <a:pPr algn="just"/>
            <a:r>
              <a:rPr lang="it-IT" dirty="0"/>
              <a:t>La mancata o tardiva stipula del contratto al di fuori di queste ipotesi costituisce violazione del dovere di buona fede, anche in pendenza di contenzioso.</a:t>
            </a:r>
          </a:p>
        </p:txBody>
      </p:sp>
      <p:sp>
        <p:nvSpPr>
          <p:cNvPr id="4" name="Rettangolo 3"/>
          <p:cNvSpPr/>
          <p:nvPr/>
        </p:nvSpPr>
        <p:spPr>
          <a:xfrm>
            <a:off x="1115616" y="1982763"/>
            <a:ext cx="2160240" cy="100811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chemeClr val="tx1"/>
                </a:solidFill>
              </a:rPr>
              <a:t>Per fatto della stazione appaltante o dell’ente concedente</a:t>
            </a:r>
          </a:p>
        </p:txBody>
      </p:sp>
      <p:sp>
        <p:nvSpPr>
          <p:cNvPr id="5" name="Rettangolo 4"/>
          <p:cNvSpPr/>
          <p:nvPr/>
        </p:nvSpPr>
        <p:spPr>
          <a:xfrm>
            <a:off x="839602" y="3140968"/>
            <a:ext cx="2664296" cy="144016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l’aggiudicatario può farne constatare il silenzio inadempimento o, in alternativa, può sciogliersi da ogni vincolo</a:t>
            </a:r>
          </a:p>
          <a:p>
            <a:pPr algn="ctr"/>
            <a:r>
              <a:rPr lang="it-IT" sz="1400" dirty="0">
                <a:solidFill>
                  <a:schemeClr val="tx1"/>
                </a:solidFill>
              </a:rPr>
              <a:t>mediante atto notificato</a:t>
            </a:r>
          </a:p>
        </p:txBody>
      </p:sp>
      <p:sp>
        <p:nvSpPr>
          <p:cNvPr id="6" name="Rettangolo 5"/>
          <p:cNvSpPr/>
          <p:nvPr/>
        </p:nvSpPr>
        <p:spPr>
          <a:xfrm>
            <a:off x="1152972" y="4725144"/>
            <a:ext cx="2160240" cy="100811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All’aggiudicatario non spetta alcun indennizzo, salvo il rimborso delle spese contrattuali</a:t>
            </a:r>
            <a:endParaRPr lang="it-IT" sz="1400" dirty="0"/>
          </a:p>
        </p:txBody>
      </p:sp>
      <p:sp>
        <p:nvSpPr>
          <p:cNvPr id="7" name="Rettangolo 6"/>
          <p:cNvSpPr/>
          <p:nvPr/>
        </p:nvSpPr>
        <p:spPr>
          <a:xfrm>
            <a:off x="5436096" y="1960687"/>
            <a:ext cx="2088232" cy="964257"/>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chemeClr val="tx1"/>
                </a:solidFill>
              </a:rPr>
              <a:t>per fatto dell’aggiudicatario</a:t>
            </a:r>
          </a:p>
        </p:txBody>
      </p:sp>
      <p:sp>
        <p:nvSpPr>
          <p:cNvPr id="8" name="Rettangolo 7"/>
          <p:cNvSpPr/>
          <p:nvPr/>
        </p:nvSpPr>
        <p:spPr>
          <a:xfrm>
            <a:off x="5580112" y="3155826"/>
            <a:ext cx="1800200" cy="1353294"/>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può costituire motivo di</a:t>
            </a:r>
          </a:p>
          <a:p>
            <a:pPr algn="ctr"/>
            <a:r>
              <a:rPr lang="it-IT" sz="1400" dirty="0">
                <a:solidFill>
                  <a:schemeClr val="tx1"/>
                </a:solidFill>
              </a:rPr>
              <a:t>revoca dell’aggiudicazione</a:t>
            </a:r>
            <a:endParaRPr lang="it-IT" sz="1600" dirty="0"/>
          </a:p>
        </p:txBody>
      </p:sp>
    </p:spTree>
    <p:extLst>
      <p:ext uri="{BB962C8B-B14F-4D97-AF65-F5344CB8AC3E}">
        <p14:creationId xmlns:p14="http://schemas.microsoft.com/office/powerpoint/2010/main" val="224140365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CONDIZIONE RISOLUTIVA</a:t>
            </a:r>
          </a:p>
        </p:txBody>
      </p:sp>
      <p:sp>
        <p:nvSpPr>
          <p:cNvPr id="3" name="Segnaposto contenuto 2"/>
          <p:cNvSpPr>
            <a:spLocks noGrp="1"/>
          </p:cNvSpPr>
          <p:nvPr>
            <p:ph idx="1"/>
          </p:nvPr>
        </p:nvSpPr>
        <p:spPr/>
        <p:txBody>
          <a:bodyPr/>
          <a:lstStyle/>
          <a:p>
            <a:pPr algn="just"/>
            <a:r>
              <a:rPr lang="it-IT" dirty="0"/>
              <a:t>Il contratto stipulato è sottoposto alla </a:t>
            </a:r>
            <a:r>
              <a:rPr lang="it-IT" u="sng" dirty="0"/>
              <a:t>condizione risolutiva </a:t>
            </a:r>
            <a:r>
              <a:rPr lang="it-IT" dirty="0"/>
              <a:t>dell’esito negativo della sua approvazione, laddove prevista, da effettuarsi entro trenta giorni dalla stipula. </a:t>
            </a:r>
          </a:p>
          <a:p>
            <a:pPr algn="just"/>
            <a:endParaRPr lang="it-IT" dirty="0"/>
          </a:p>
          <a:p>
            <a:pPr algn="just"/>
            <a:r>
              <a:rPr lang="it-IT" dirty="0"/>
              <a:t>Decorso tale termine, il contratto si intende approvato.</a:t>
            </a:r>
          </a:p>
        </p:txBody>
      </p:sp>
    </p:spTree>
    <p:extLst>
      <p:ext uri="{BB962C8B-B14F-4D97-AF65-F5344CB8AC3E}">
        <p14:creationId xmlns:p14="http://schemas.microsoft.com/office/powerpoint/2010/main" val="2428344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200" dirty="0" smtClean="0"/>
              <a:t>GARA PER LA FORNITURA DI FARMACI E MEDICAL DEVICE -  PRINCIPI GENERALI</a:t>
            </a:r>
            <a:endParaRPr lang="it-IT" sz="3200" dirty="0"/>
          </a:p>
        </p:txBody>
      </p:sp>
      <p:sp>
        <p:nvSpPr>
          <p:cNvPr id="4" name="CasellaDiTesto 3"/>
          <p:cNvSpPr txBox="1"/>
          <p:nvPr/>
        </p:nvSpPr>
        <p:spPr>
          <a:xfrm>
            <a:off x="380185" y="1524000"/>
            <a:ext cx="8383630" cy="4801314"/>
          </a:xfrm>
          <a:prstGeom prst="rect">
            <a:avLst/>
          </a:prstGeom>
          <a:noFill/>
        </p:spPr>
        <p:txBody>
          <a:bodyPr wrap="square" rtlCol="0">
            <a:spAutoFit/>
          </a:bodyPr>
          <a:lstStyle/>
          <a:p>
            <a:pPr algn="ctr"/>
            <a:r>
              <a:rPr lang="it-IT" b="1" u="sng" dirty="0" smtClean="0"/>
              <a:t>PRINCIPIO DI CONSERVAZIONE DELL’EQUILIBRIO CONTRATTUALE</a:t>
            </a:r>
          </a:p>
          <a:p>
            <a:pPr algn="just"/>
            <a:r>
              <a:rPr lang="it-IT" dirty="0" smtClean="0"/>
              <a:t>Se </a:t>
            </a:r>
            <a:r>
              <a:rPr lang="it-IT" dirty="0"/>
              <a:t>sopravvengono circostanze straordinarie e imprevedibili, estranee alla normale alea, </a:t>
            </a:r>
            <a:r>
              <a:rPr lang="it-IT" dirty="0" smtClean="0"/>
              <a:t>all’ordinaria fluttuazione </a:t>
            </a:r>
            <a:r>
              <a:rPr lang="it-IT" dirty="0"/>
              <a:t>economica e al rischio di mercato e tali da alterare in maniera rilevante l’equilibrio originario </a:t>
            </a:r>
            <a:r>
              <a:rPr lang="it-IT" dirty="0" smtClean="0"/>
              <a:t>del contratto</a:t>
            </a:r>
            <a:r>
              <a:rPr lang="it-IT" dirty="0"/>
              <a:t>, la parte svantaggiata, che non abbia volontariamente assunto il relativo rischio, ha diritto </a:t>
            </a:r>
            <a:r>
              <a:rPr lang="it-IT" dirty="0" smtClean="0"/>
              <a:t>alla rinegoziazione </a:t>
            </a:r>
            <a:r>
              <a:rPr lang="it-IT" dirty="0"/>
              <a:t>secondo buona fede delle condizioni contrattuali. Gli oneri per la rinegoziazione </a:t>
            </a:r>
            <a:r>
              <a:rPr lang="it-IT" dirty="0" smtClean="0"/>
              <a:t>sono riconosciuti </a:t>
            </a:r>
            <a:r>
              <a:rPr lang="it-IT" dirty="0"/>
              <a:t>all’esecutore a valere sulle somme a disposizione indicate nel quadro economico </a:t>
            </a:r>
            <a:r>
              <a:rPr lang="it-IT" dirty="0" smtClean="0"/>
              <a:t>dell’intervento, alle </a:t>
            </a:r>
            <a:r>
              <a:rPr lang="it-IT" dirty="0"/>
              <a:t>voci imprevisti e accantonamenti e, se necessario, anche utilizzando le economie da ribasso d’asta.</a:t>
            </a:r>
            <a:endParaRPr lang="it-IT" b="1" u="sng" dirty="0" smtClean="0"/>
          </a:p>
          <a:p>
            <a:pPr algn="ctr"/>
            <a:r>
              <a:rPr lang="it-IT" b="1" u="sng" dirty="0" smtClean="0"/>
              <a:t>PRINCIPI DI TASSATIVITÀ DELLE CAUSE DI ESCLUSIONE E DI MASSIMA PARTECIPAZIONE.</a:t>
            </a:r>
          </a:p>
          <a:p>
            <a:pPr algn="just"/>
            <a:r>
              <a:rPr lang="it-IT" dirty="0" smtClean="0"/>
              <a:t>I </a:t>
            </a:r>
            <a:r>
              <a:rPr lang="it-IT" dirty="0"/>
              <a:t>contratti pubblici non sono affidati agli operatori economici nei confronti dei quali sia stata accertata </a:t>
            </a:r>
            <a:r>
              <a:rPr lang="it-IT" dirty="0" smtClean="0"/>
              <a:t>la sussistenza </a:t>
            </a:r>
            <a:r>
              <a:rPr lang="it-IT" dirty="0"/>
              <a:t>di cause di esclusione espressamente definite dal </a:t>
            </a:r>
            <a:r>
              <a:rPr lang="it-IT" dirty="0" smtClean="0"/>
              <a:t>codice. </a:t>
            </a:r>
            <a:r>
              <a:rPr lang="it-IT" dirty="0"/>
              <a:t>Le cause di esclusione di cui agli articoli 94 e 95 sono tassative e integrano di diritto i bandi e le lettere </a:t>
            </a:r>
            <a:r>
              <a:rPr lang="it-IT" dirty="0" smtClean="0"/>
              <a:t>di invito</a:t>
            </a:r>
            <a:r>
              <a:rPr lang="it-IT" dirty="0"/>
              <a:t>; le clausole che prevedono cause ulteriori di esclusione sono nulle e si considerano non apposte</a:t>
            </a:r>
            <a:r>
              <a:rPr lang="it-IT" i="1" dirty="0"/>
              <a:t>.</a:t>
            </a:r>
            <a:endParaRPr lang="it-IT" b="1" u="sng" dirty="0"/>
          </a:p>
        </p:txBody>
      </p:sp>
    </p:spTree>
    <p:extLst>
      <p:ext uri="{BB962C8B-B14F-4D97-AF65-F5344CB8AC3E}">
        <p14:creationId xmlns:p14="http://schemas.microsoft.com/office/powerpoint/2010/main" val="178886886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B1A1DBA-9404-2026-CF58-90B5A9CDE511}"/>
              </a:ext>
            </a:extLst>
          </p:cNvPr>
          <p:cNvSpPr>
            <a:spLocks noGrp="1"/>
          </p:cNvSpPr>
          <p:nvPr>
            <p:ph type="title"/>
          </p:nvPr>
        </p:nvSpPr>
        <p:spPr/>
        <p:txBody>
          <a:bodyPr/>
          <a:lstStyle/>
          <a:p>
            <a:pPr algn="ctr"/>
            <a:r>
              <a:rPr lang="it-IT" dirty="0" smtClean="0"/>
              <a:t>PROCEDURE CENTRALIZZATE</a:t>
            </a:r>
            <a:endParaRPr lang="it-IT" dirty="0"/>
          </a:p>
        </p:txBody>
      </p:sp>
      <p:sp>
        <p:nvSpPr>
          <p:cNvPr id="3" name="Segnaposto contenuto 2">
            <a:extLst>
              <a:ext uri="{FF2B5EF4-FFF2-40B4-BE49-F238E27FC236}">
                <a16:creationId xmlns:a16="http://schemas.microsoft.com/office/drawing/2014/main" xmlns="" id="{FAC6BCFC-F0DB-B058-248C-DCBF89A3F063}"/>
              </a:ext>
            </a:extLst>
          </p:cNvPr>
          <p:cNvSpPr>
            <a:spLocks noGrp="1"/>
          </p:cNvSpPr>
          <p:nvPr>
            <p:ph idx="1"/>
          </p:nvPr>
        </p:nvSpPr>
        <p:spPr/>
        <p:txBody>
          <a:bodyPr/>
          <a:lstStyle/>
          <a:p>
            <a:pPr algn="just"/>
            <a:r>
              <a:rPr lang="it-IT" dirty="0"/>
              <a:t>Le PP.AA. possono procurarsi beni e servizi facendo ricorso a </a:t>
            </a:r>
            <a:r>
              <a:rPr lang="it-IT" u="sng" dirty="0"/>
              <a:t>procedure centralizzate</a:t>
            </a:r>
            <a:r>
              <a:rPr lang="it-IT" dirty="0"/>
              <a:t> che comportano una </a:t>
            </a:r>
            <a:r>
              <a:rPr lang="it-IT" i="1" dirty="0"/>
              <a:t>semplificazione</a:t>
            </a:r>
            <a:r>
              <a:rPr lang="it-IT" dirty="0"/>
              <a:t> del processo di acquisto con </a:t>
            </a:r>
            <a:r>
              <a:rPr lang="it-IT" i="1" dirty="0"/>
              <a:t>riduzione dei costi unitari</a:t>
            </a:r>
            <a:r>
              <a:rPr lang="it-IT" dirty="0"/>
              <a:t> e dei </a:t>
            </a:r>
            <a:r>
              <a:rPr lang="it-IT" i="1" dirty="0"/>
              <a:t>tempi di approvvigionamento</a:t>
            </a:r>
            <a:r>
              <a:rPr lang="it-IT" dirty="0"/>
              <a:t> e </a:t>
            </a:r>
            <a:r>
              <a:rPr lang="it-IT" i="1" dirty="0"/>
              <a:t>aumento della trasparenza e della concorrenza.</a:t>
            </a:r>
          </a:p>
          <a:p>
            <a:pPr algn="just"/>
            <a:endParaRPr lang="it-IT" i="1" dirty="0"/>
          </a:p>
        </p:txBody>
      </p:sp>
    </p:spTree>
    <p:extLst>
      <p:ext uri="{BB962C8B-B14F-4D97-AF65-F5344CB8AC3E}">
        <p14:creationId xmlns:p14="http://schemas.microsoft.com/office/powerpoint/2010/main" val="409328844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B1A1DBA-9404-2026-CF58-90B5A9CDE511}"/>
              </a:ext>
            </a:extLst>
          </p:cNvPr>
          <p:cNvSpPr>
            <a:spLocks noGrp="1"/>
          </p:cNvSpPr>
          <p:nvPr>
            <p:ph type="title"/>
          </p:nvPr>
        </p:nvSpPr>
        <p:spPr/>
        <p:txBody>
          <a:bodyPr>
            <a:normAutofit fontScale="90000"/>
          </a:bodyPr>
          <a:lstStyle/>
          <a:p>
            <a:pPr algn="ctr"/>
            <a:r>
              <a:rPr lang="it-IT" dirty="0"/>
              <a:t>CENTRALI DI COMMITTENZA E SOGGETTI AGGREGATORI</a:t>
            </a:r>
          </a:p>
        </p:txBody>
      </p:sp>
      <p:sp>
        <p:nvSpPr>
          <p:cNvPr id="3" name="Segnaposto contenuto 2">
            <a:extLst>
              <a:ext uri="{FF2B5EF4-FFF2-40B4-BE49-F238E27FC236}">
                <a16:creationId xmlns:a16="http://schemas.microsoft.com/office/drawing/2014/main" xmlns="" id="{FAC6BCFC-F0DB-B058-248C-DCBF89A3F063}"/>
              </a:ext>
            </a:extLst>
          </p:cNvPr>
          <p:cNvSpPr>
            <a:spLocks noGrp="1"/>
          </p:cNvSpPr>
          <p:nvPr>
            <p:ph idx="1"/>
          </p:nvPr>
        </p:nvSpPr>
        <p:spPr/>
        <p:txBody>
          <a:bodyPr/>
          <a:lstStyle/>
          <a:p>
            <a:pPr algn="just"/>
            <a:r>
              <a:rPr lang="it-IT" dirty="0"/>
              <a:t>Tutte le stazioni appaltanti possono procedere direttamente e autonomamente all'acquisizione di forniture e servizi di importo non superiore alle soglie previste per gli affidamenti diretti (140.000,00 euro), e all’affidamento di lavori d’importo pari o inferiore a 500.000 euro, nonché attraverso l'effettuazione di ordini a valere su strumenti di acquisto messi a disposizione dalle centrali di committenza qualificate e dai soggetti aggregatori.</a:t>
            </a:r>
            <a:endParaRPr lang="it-IT" i="1" dirty="0"/>
          </a:p>
        </p:txBody>
      </p:sp>
    </p:spTree>
    <p:extLst>
      <p:ext uri="{BB962C8B-B14F-4D97-AF65-F5344CB8AC3E}">
        <p14:creationId xmlns:p14="http://schemas.microsoft.com/office/powerpoint/2010/main" val="25307928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6D67703-59D1-BC78-B8ED-98E5446A0305}"/>
              </a:ext>
            </a:extLst>
          </p:cNvPr>
          <p:cNvSpPr>
            <a:spLocks noGrp="1"/>
          </p:cNvSpPr>
          <p:nvPr>
            <p:ph type="title"/>
          </p:nvPr>
        </p:nvSpPr>
        <p:spPr/>
        <p:txBody>
          <a:bodyPr>
            <a:normAutofit/>
          </a:bodyPr>
          <a:lstStyle/>
          <a:p>
            <a:pPr algn="ctr"/>
            <a:r>
              <a:rPr lang="it-IT" sz="3200" dirty="0"/>
              <a:t>CENTRALE DI COMMITTENZA</a:t>
            </a:r>
          </a:p>
        </p:txBody>
      </p:sp>
      <p:sp>
        <p:nvSpPr>
          <p:cNvPr id="3" name="Segnaposto contenuto 2">
            <a:extLst>
              <a:ext uri="{FF2B5EF4-FFF2-40B4-BE49-F238E27FC236}">
                <a16:creationId xmlns:a16="http://schemas.microsoft.com/office/drawing/2014/main" xmlns="" id="{5EBACB58-3059-8707-EFC6-EC49B5D19BF5}"/>
              </a:ext>
            </a:extLst>
          </p:cNvPr>
          <p:cNvSpPr>
            <a:spLocks noGrp="1"/>
          </p:cNvSpPr>
          <p:nvPr>
            <p:ph idx="1"/>
          </p:nvPr>
        </p:nvSpPr>
        <p:spPr/>
        <p:txBody>
          <a:bodyPr/>
          <a:lstStyle/>
          <a:p>
            <a:pPr algn="just"/>
            <a:r>
              <a:rPr lang="it-IT" dirty="0"/>
              <a:t>Una centrale di committenza è una stazione appaltante o un ente concedente che fornisce attività di centralizzazione delle committenze in favore di altre stazioni appaltanti o enti concedenti.</a:t>
            </a:r>
          </a:p>
          <a:p>
            <a:pPr algn="just"/>
            <a:endParaRPr lang="it-IT" dirty="0"/>
          </a:p>
          <a:p>
            <a:pPr marL="0" indent="0" algn="ctr">
              <a:buNone/>
            </a:pPr>
            <a:r>
              <a:rPr lang="it-IT" sz="3200" spc="-100" dirty="0">
                <a:solidFill>
                  <a:schemeClr val="tx2"/>
                </a:solidFill>
                <a:latin typeface="+mj-lt"/>
                <a:ea typeface="+mj-ea"/>
                <a:cs typeface="+mj-cs"/>
              </a:rPr>
              <a:t>SOGGETTI AGGREGATORI</a:t>
            </a:r>
            <a:br>
              <a:rPr lang="it-IT" sz="3200" spc="-100" dirty="0">
                <a:solidFill>
                  <a:schemeClr val="tx2"/>
                </a:solidFill>
                <a:latin typeface="+mj-lt"/>
                <a:ea typeface="+mj-ea"/>
                <a:cs typeface="+mj-cs"/>
              </a:rPr>
            </a:br>
            <a:r>
              <a:rPr lang="it-IT" sz="3200" spc="-100" dirty="0">
                <a:solidFill>
                  <a:schemeClr val="tx2"/>
                </a:solidFill>
                <a:latin typeface="+mj-lt"/>
                <a:ea typeface="+mj-ea"/>
                <a:cs typeface="+mj-cs"/>
              </a:rPr>
              <a:t>(art. 9 del D.L. 66/2014, </a:t>
            </a:r>
            <a:r>
              <a:rPr lang="it-IT" sz="3200" spc="-100" dirty="0" err="1">
                <a:solidFill>
                  <a:schemeClr val="tx2"/>
                </a:solidFill>
                <a:latin typeface="+mj-lt"/>
                <a:ea typeface="+mj-ea"/>
                <a:cs typeface="+mj-cs"/>
              </a:rPr>
              <a:t>conv</a:t>
            </a:r>
            <a:r>
              <a:rPr lang="it-IT" sz="3200" spc="-100" dirty="0">
                <a:solidFill>
                  <a:schemeClr val="tx2"/>
                </a:solidFill>
                <a:latin typeface="+mj-lt"/>
                <a:ea typeface="+mj-ea"/>
                <a:cs typeface="+mj-cs"/>
              </a:rPr>
              <a:t>. Con L. 89/2014)</a:t>
            </a:r>
          </a:p>
          <a:p>
            <a:pPr algn="just"/>
            <a:endParaRPr lang="it-IT" dirty="0"/>
          </a:p>
        </p:txBody>
      </p:sp>
      <p:sp>
        <p:nvSpPr>
          <p:cNvPr id="4" name="Segnaposto contenuto 2">
            <a:extLst>
              <a:ext uri="{FF2B5EF4-FFF2-40B4-BE49-F238E27FC236}">
                <a16:creationId xmlns:a16="http://schemas.microsoft.com/office/drawing/2014/main" xmlns="" id="{6CD1C528-DCC6-A925-3D13-E11C36CDCB4A}"/>
              </a:ext>
            </a:extLst>
          </p:cNvPr>
          <p:cNvSpPr txBox="1">
            <a:spLocks/>
          </p:cNvSpPr>
          <p:nvPr/>
        </p:nvSpPr>
        <p:spPr>
          <a:xfrm>
            <a:off x="611560" y="4797152"/>
            <a:ext cx="8229600" cy="48768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algn="just"/>
            <a:r>
              <a:rPr lang="it-IT"/>
              <a:t>Sono centrali di committenza più qualificate e sono iscritti di diritto nell’elenco ANAC.</a:t>
            </a:r>
            <a:endParaRPr lang="it-IT" dirty="0"/>
          </a:p>
        </p:txBody>
      </p:sp>
    </p:spTree>
    <p:extLst>
      <p:ext uri="{BB962C8B-B14F-4D97-AF65-F5344CB8AC3E}">
        <p14:creationId xmlns:p14="http://schemas.microsoft.com/office/powerpoint/2010/main" val="170294064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F3BBD1E-5EBF-8777-2E9A-20124ED54BA5}"/>
              </a:ext>
            </a:extLst>
          </p:cNvPr>
          <p:cNvSpPr>
            <a:spLocks noGrp="1"/>
          </p:cNvSpPr>
          <p:nvPr>
            <p:ph type="title"/>
          </p:nvPr>
        </p:nvSpPr>
        <p:spPr/>
        <p:txBody>
          <a:bodyPr/>
          <a:lstStyle/>
          <a:p>
            <a:pPr algn="ctr"/>
            <a:r>
              <a:rPr lang="it-IT" dirty="0" smtClean="0"/>
              <a:t>CONSIP S.p.A. </a:t>
            </a:r>
            <a:endParaRPr lang="it-IT" dirty="0"/>
          </a:p>
        </p:txBody>
      </p:sp>
      <p:sp>
        <p:nvSpPr>
          <p:cNvPr id="3" name="Segnaposto contenuto 2">
            <a:extLst>
              <a:ext uri="{FF2B5EF4-FFF2-40B4-BE49-F238E27FC236}">
                <a16:creationId xmlns:a16="http://schemas.microsoft.com/office/drawing/2014/main" xmlns="" id="{8A8C5DEC-D89C-5710-1736-EF437550AE8C}"/>
              </a:ext>
            </a:extLst>
          </p:cNvPr>
          <p:cNvSpPr>
            <a:spLocks noGrp="1"/>
          </p:cNvSpPr>
          <p:nvPr>
            <p:ph idx="1"/>
          </p:nvPr>
        </p:nvSpPr>
        <p:spPr/>
        <p:txBody>
          <a:bodyPr>
            <a:normAutofit fontScale="92500" lnSpcReduction="10000"/>
          </a:bodyPr>
          <a:lstStyle/>
          <a:p>
            <a:pPr algn="just"/>
            <a:r>
              <a:rPr lang="it-IT" dirty="0"/>
              <a:t>Consip S.p.A. è la Centrale Nazionale per gli Acquisti della PA e attua in sinergia con il Ministero i più rilevanti Programmi di riqualificazione, efficienza e innovazione della spesa pubblica del Paese</a:t>
            </a:r>
            <a:r>
              <a:rPr lang="it-IT" dirty="0" smtClean="0"/>
              <a:t>;</a:t>
            </a:r>
          </a:p>
          <a:p>
            <a:pPr algn="just"/>
            <a:endParaRPr lang="it-IT" dirty="0"/>
          </a:p>
          <a:p>
            <a:pPr algn="just"/>
            <a:r>
              <a:rPr lang="it-IT" dirty="0"/>
              <a:t>È una società per azioni del Ministero dell’Economia e delle Finanze che svolge attività di consulenza, assistenza e supporto nell’ambito degli acquisti di beni e servizi delle pubbliche amministrazioni</a:t>
            </a:r>
            <a:r>
              <a:rPr lang="it-IT" dirty="0" smtClean="0"/>
              <a:t>;</a:t>
            </a:r>
          </a:p>
          <a:p>
            <a:pPr algn="just"/>
            <a:endParaRPr lang="it-IT" dirty="0"/>
          </a:p>
          <a:p>
            <a:pPr algn="just"/>
            <a:r>
              <a:rPr lang="it-IT" dirty="0"/>
              <a:t>Realizza il Programma di razionalizzazione degli acquisti nella PA supportando sulla base di apposite convenzioni le amministrazioni su tutti gli aspetti del processo di approvvigionamento.</a:t>
            </a:r>
          </a:p>
        </p:txBody>
      </p:sp>
    </p:spTree>
    <p:extLst>
      <p:ext uri="{BB962C8B-B14F-4D97-AF65-F5344CB8AC3E}">
        <p14:creationId xmlns:p14="http://schemas.microsoft.com/office/powerpoint/2010/main" val="1020037953"/>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EFB7504-892D-219B-73C5-5715C2C03620}"/>
              </a:ext>
            </a:extLst>
          </p:cNvPr>
          <p:cNvSpPr>
            <a:spLocks noGrp="1"/>
          </p:cNvSpPr>
          <p:nvPr>
            <p:ph type="title"/>
          </p:nvPr>
        </p:nvSpPr>
        <p:spPr>
          <a:xfrm>
            <a:off x="457200" y="404664"/>
            <a:ext cx="8229600" cy="990600"/>
          </a:xfrm>
        </p:spPr>
        <p:txBody>
          <a:bodyPr>
            <a:noAutofit/>
          </a:bodyPr>
          <a:lstStyle/>
          <a:p>
            <a:pPr algn="ctr"/>
            <a:r>
              <a:rPr lang="it-IT" sz="3200" dirty="0"/>
              <a:t>PROGRAMMA PER LA REALIZZAZIONE DEGLI ACQUISTI NELLA PA</a:t>
            </a:r>
          </a:p>
        </p:txBody>
      </p:sp>
      <p:sp>
        <p:nvSpPr>
          <p:cNvPr id="3" name="Segnaposto contenuto 2">
            <a:extLst>
              <a:ext uri="{FF2B5EF4-FFF2-40B4-BE49-F238E27FC236}">
                <a16:creationId xmlns:a16="http://schemas.microsoft.com/office/drawing/2014/main" xmlns="" id="{26A6998F-5002-AE77-30A4-BB3EC7C06D99}"/>
              </a:ext>
            </a:extLst>
          </p:cNvPr>
          <p:cNvSpPr>
            <a:spLocks noGrp="1"/>
          </p:cNvSpPr>
          <p:nvPr>
            <p:ph idx="1"/>
          </p:nvPr>
        </p:nvSpPr>
        <p:spPr>
          <a:xfrm>
            <a:off x="251520" y="1395264"/>
            <a:ext cx="8435280" cy="5058072"/>
          </a:xfrm>
        </p:spPr>
        <p:txBody>
          <a:bodyPr>
            <a:normAutofit fontScale="47500" lnSpcReduction="20000"/>
          </a:bodyPr>
          <a:lstStyle/>
          <a:p>
            <a:pPr algn="just"/>
            <a:r>
              <a:rPr lang="it-IT" sz="4400" b="0" i="0" dirty="0">
                <a:effectLst/>
              </a:rPr>
              <a:t>Il </a:t>
            </a:r>
            <a:r>
              <a:rPr lang="it-IT" sz="4400" b="1" i="0" dirty="0">
                <a:effectLst/>
              </a:rPr>
              <a:t>Programma per la razionalizzazione degli acquisti nella PA</a:t>
            </a:r>
            <a:r>
              <a:rPr lang="it-IT" sz="4400" b="0" i="0" dirty="0">
                <a:effectLst/>
              </a:rPr>
              <a:t> – realizzato dal Ministero dell’Economia e delle Finanze tramite Consip S.p.A. – affianca le amministrazioni nella gestione dei processi di acquisto, attraverso soluzioni innovative di e-</a:t>
            </a:r>
            <a:r>
              <a:rPr lang="it-IT" sz="4400" b="0" i="0" dirty="0" err="1">
                <a:effectLst/>
              </a:rPr>
              <a:t>procurement</a:t>
            </a:r>
            <a:r>
              <a:rPr lang="it-IT" sz="4400" b="0" i="0" dirty="0" smtClean="0">
                <a:effectLst/>
              </a:rPr>
              <a:t>.</a:t>
            </a:r>
          </a:p>
          <a:p>
            <a:pPr algn="just"/>
            <a:endParaRPr lang="it-IT" sz="4400" b="0" i="0" dirty="0">
              <a:effectLst/>
            </a:endParaRPr>
          </a:p>
          <a:p>
            <a:pPr algn="just"/>
            <a:r>
              <a:rPr lang="it-IT" sz="4400" b="0" i="0" dirty="0">
                <a:effectLst/>
              </a:rPr>
              <a:t>Vengono offerti:</a:t>
            </a:r>
          </a:p>
          <a:p>
            <a:pPr lvl="1" algn="just"/>
            <a:r>
              <a:rPr lang="it-IT" sz="4400" b="1" i="0" dirty="0">
                <a:effectLst/>
              </a:rPr>
              <a:t>contratti “pronti all’uso” </a:t>
            </a:r>
            <a:r>
              <a:rPr lang="it-IT" sz="4400" b="0" i="0" dirty="0">
                <a:effectLst/>
              </a:rPr>
              <a:t>per l’acquisto di beni, servizi e lavori (Convenzioni, Accordi quadro</a:t>
            </a:r>
            <a:r>
              <a:rPr lang="it-IT" sz="4400" b="0" i="0" dirty="0" smtClean="0">
                <a:effectLst/>
              </a:rPr>
              <a:t>);</a:t>
            </a:r>
            <a:endParaRPr lang="it-IT" sz="4400" b="0" i="0" dirty="0">
              <a:effectLst/>
            </a:endParaRPr>
          </a:p>
          <a:p>
            <a:pPr lvl="1" algn="just"/>
            <a:r>
              <a:rPr lang="it-IT" sz="4400" b="1" i="0" dirty="0">
                <a:effectLst/>
              </a:rPr>
              <a:t>strumenti di negoziazione </a:t>
            </a:r>
            <a:r>
              <a:rPr lang="it-IT" sz="4400" b="0" i="0" dirty="0">
                <a:effectLst/>
              </a:rPr>
              <a:t>per gestire in autonomia le proprie esigenze (</a:t>
            </a:r>
            <a:r>
              <a:rPr lang="it-IT" sz="4400" b="0" i="0" dirty="0" err="1">
                <a:effectLst/>
              </a:rPr>
              <a:t>Mepa</a:t>
            </a:r>
            <a:r>
              <a:rPr lang="it-IT" sz="4400" b="0" i="0" dirty="0">
                <a:effectLst/>
              </a:rPr>
              <a:t>, </a:t>
            </a:r>
            <a:r>
              <a:rPr lang="it-IT" sz="4400" b="0" i="0" dirty="0" err="1">
                <a:effectLst/>
              </a:rPr>
              <a:t>Sdapa</a:t>
            </a:r>
            <a:r>
              <a:rPr lang="it-IT" sz="4400" b="0" i="0" dirty="0">
                <a:effectLst/>
              </a:rPr>
              <a:t>, Gare in Asp</a:t>
            </a:r>
            <a:r>
              <a:rPr lang="it-IT" sz="4400" b="0" i="0" dirty="0" smtClean="0">
                <a:effectLst/>
              </a:rPr>
              <a:t>).</a:t>
            </a:r>
          </a:p>
          <a:p>
            <a:pPr lvl="1" algn="just"/>
            <a:endParaRPr lang="it-IT" sz="4400" b="0" i="0" dirty="0">
              <a:effectLst/>
            </a:endParaRPr>
          </a:p>
          <a:p>
            <a:pPr algn="just"/>
            <a:r>
              <a:rPr lang="it-IT" sz="4400" b="0" i="0" dirty="0">
                <a:effectLst/>
              </a:rPr>
              <a:t>Tutte le attività di acquisto - svolgimento gare, abilitazione imprese, pubblicazione cataloghi, acquisti e negoziazioni delle PA– si svolgono attraverso il portale </a:t>
            </a:r>
            <a:r>
              <a:rPr lang="it-IT" sz="4400" b="1" i="0" u="sng" dirty="0">
                <a:effectLst/>
                <a:hlinkClick r:id="rId2"/>
              </a:rPr>
              <a:t>www.acquistinretepa.it</a:t>
            </a:r>
            <a:r>
              <a:rPr lang="it-IT" sz="4400" b="0" i="0" dirty="0">
                <a:effectLst/>
              </a:rPr>
              <a:t>, che diviene una sorta di vetrina di beni e servizi utilizzabile dalle PP.AA. Per acquistare ciò di cui hanno bisogno. </a:t>
            </a:r>
          </a:p>
          <a:p>
            <a:pPr algn="just"/>
            <a:endParaRPr lang="it-IT" dirty="0"/>
          </a:p>
        </p:txBody>
      </p:sp>
    </p:spTree>
    <p:extLst>
      <p:ext uri="{BB962C8B-B14F-4D97-AF65-F5344CB8AC3E}">
        <p14:creationId xmlns:p14="http://schemas.microsoft.com/office/powerpoint/2010/main" val="391730492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EFB7504-892D-219B-73C5-5715C2C03620}"/>
              </a:ext>
            </a:extLst>
          </p:cNvPr>
          <p:cNvSpPr>
            <a:spLocks noGrp="1"/>
          </p:cNvSpPr>
          <p:nvPr>
            <p:ph type="title"/>
          </p:nvPr>
        </p:nvSpPr>
        <p:spPr>
          <a:xfrm>
            <a:off x="457200" y="404664"/>
            <a:ext cx="8229600" cy="990600"/>
          </a:xfrm>
        </p:spPr>
        <p:txBody>
          <a:bodyPr>
            <a:noAutofit/>
          </a:bodyPr>
          <a:lstStyle/>
          <a:p>
            <a:pPr algn="ctr"/>
            <a:r>
              <a:rPr lang="it-IT" sz="3200" dirty="0"/>
              <a:t>PROGRAMMA PER LA REALIZZAZIONE DEGLI ACQUISTI NELLA PA</a:t>
            </a:r>
          </a:p>
        </p:txBody>
      </p:sp>
      <p:sp>
        <p:nvSpPr>
          <p:cNvPr id="3" name="Segnaposto contenuto 2">
            <a:extLst>
              <a:ext uri="{FF2B5EF4-FFF2-40B4-BE49-F238E27FC236}">
                <a16:creationId xmlns:a16="http://schemas.microsoft.com/office/drawing/2014/main" xmlns="" id="{26A6998F-5002-AE77-30A4-BB3EC7C06D99}"/>
              </a:ext>
            </a:extLst>
          </p:cNvPr>
          <p:cNvSpPr>
            <a:spLocks noGrp="1"/>
          </p:cNvSpPr>
          <p:nvPr>
            <p:ph idx="1"/>
          </p:nvPr>
        </p:nvSpPr>
        <p:spPr>
          <a:xfrm>
            <a:off x="251520" y="1395264"/>
            <a:ext cx="8496944" cy="4914056"/>
          </a:xfrm>
        </p:spPr>
        <p:txBody>
          <a:bodyPr>
            <a:normAutofit fontScale="70000" lnSpcReduction="20000"/>
          </a:bodyPr>
          <a:lstStyle/>
          <a:p>
            <a:pPr algn="l"/>
            <a:r>
              <a:rPr lang="it-IT" sz="3400" b="0" i="0" dirty="0">
                <a:solidFill>
                  <a:srgbClr val="373737"/>
                </a:solidFill>
                <a:effectLst/>
              </a:rPr>
              <a:t>Ed inoltre, promulgano molteplici attività di condivisione della conoscenza e di sviluppo di best practice, tra cui:</a:t>
            </a:r>
          </a:p>
          <a:p>
            <a:pPr lvl="1"/>
            <a:r>
              <a:rPr lang="it-IT" sz="3400" b="1" i="0" dirty="0">
                <a:solidFill>
                  <a:srgbClr val="373737"/>
                </a:solidFill>
                <a:effectLst/>
              </a:rPr>
              <a:t>partecipazione al Tavolo dei Soggetti aggregatori</a:t>
            </a:r>
            <a:endParaRPr lang="it-IT" sz="3400" b="0" i="0" dirty="0">
              <a:solidFill>
                <a:srgbClr val="373737"/>
              </a:solidFill>
              <a:effectLst/>
            </a:endParaRPr>
          </a:p>
          <a:p>
            <a:pPr lvl="1"/>
            <a:r>
              <a:rPr lang="it-IT" sz="3400" b="1" i="0" dirty="0">
                <a:solidFill>
                  <a:srgbClr val="373737"/>
                </a:solidFill>
                <a:effectLst/>
              </a:rPr>
              <a:t>promozione del Green Public Procurement</a:t>
            </a:r>
            <a:endParaRPr lang="it-IT" sz="3400" b="0" i="0" dirty="0">
              <a:solidFill>
                <a:srgbClr val="373737"/>
              </a:solidFill>
              <a:effectLst/>
            </a:endParaRPr>
          </a:p>
          <a:p>
            <a:pPr lvl="1"/>
            <a:r>
              <a:rPr lang="it-IT" sz="3400" b="1" i="0" dirty="0">
                <a:solidFill>
                  <a:srgbClr val="373737"/>
                </a:solidFill>
                <a:effectLst/>
              </a:rPr>
              <a:t>scambio e diffusione di competenze a livello internazionale</a:t>
            </a:r>
            <a:endParaRPr lang="it-IT" sz="3400" b="0" i="0" dirty="0">
              <a:solidFill>
                <a:srgbClr val="373737"/>
              </a:solidFill>
              <a:effectLst/>
            </a:endParaRPr>
          </a:p>
          <a:p>
            <a:pPr lvl="1"/>
            <a:r>
              <a:rPr lang="it-IT" sz="3400" b="1" i="0" dirty="0">
                <a:solidFill>
                  <a:srgbClr val="373737"/>
                </a:solidFill>
                <a:effectLst/>
              </a:rPr>
              <a:t>collaborazione con le organizzazioni di rappresentanza imprenditoriale.</a:t>
            </a:r>
            <a:endParaRPr lang="it-IT" sz="3400" b="0" i="0" dirty="0">
              <a:solidFill>
                <a:srgbClr val="373737"/>
              </a:solidFill>
              <a:effectLst/>
            </a:endParaRPr>
          </a:p>
          <a:p>
            <a:pPr algn="l"/>
            <a:endParaRPr lang="it-IT" sz="3400" b="0" i="0" dirty="0">
              <a:solidFill>
                <a:srgbClr val="373737"/>
              </a:solidFill>
              <a:effectLst/>
            </a:endParaRPr>
          </a:p>
          <a:p>
            <a:pPr algn="just"/>
            <a:r>
              <a:rPr lang="it-IT" sz="3400" b="0" i="0" dirty="0">
                <a:solidFill>
                  <a:srgbClr val="373737"/>
                </a:solidFill>
                <a:effectLst/>
              </a:rPr>
              <a:t>Nell’ambito del Programma per la razionalizzazione degli acquisti nella PA perseguiamo obiettivi di ottimizzazione del rapporto prezzo/qualità, di semplificazione ed efficienza, di trasparenza e tracciabilità degli acquisti delle amministrazioni.</a:t>
            </a:r>
          </a:p>
          <a:p>
            <a:pPr algn="just"/>
            <a:endParaRPr lang="it-IT" dirty="0"/>
          </a:p>
        </p:txBody>
      </p:sp>
    </p:spTree>
    <p:extLst>
      <p:ext uri="{BB962C8B-B14F-4D97-AF65-F5344CB8AC3E}">
        <p14:creationId xmlns:p14="http://schemas.microsoft.com/office/powerpoint/2010/main" val="24622355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D91DEF9-57CF-07E3-F2D0-7909B537D127}"/>
              </a:ext>
            </a:extLst>
          </p:cNvPr>
          <p:cNvSpPr>
            <a:spLocks noGrp="1"/>
          </p:cNvSpPr>
          <p:nvPr>
            <p:ph type="title"/>
          </p:nvPr>
        </p:nvSpPr>
        <p:spPr>
          <a:xfrm>
            <a:off x="457200" y="404664"/>
            <a:ext cx="8229600" cy="990600"/>
          </a:xfrm>
        </p:spPr>
        <p:txBody>
          <a:bodyPr>
            <a:noAutofit/>
          </a:bodyPr>
          <a:lstStyle/>
          <a:p>
            <a:pPr algn="ctr"/>
            <a:r>
              <a:rPr lang="it-IT" sz="3200" dirty="0"/>
              <a:t>MERCATO ELETTRONICO DELLA PUBBLICA AMMINISTRAZIONE (</a:t>
            </a:r>
            <a:r>
              <a:rPr lang="it-IT" sz="3200" dirty="0" err="1"/>
              <a:t>MePA</a:t>
            </a:r>
            <a:r>
              <a:rPr lang="it-IT" sz="3200" dirty="0"/>
              <a:t>)</a:t>
            </a:r>
          </a:p>
        </p:txBody>
      </p:sp>
      <p:sp>
        <p:nvSpPr>
          <p:cNvPr id="3" name="Segnaposto contenuto 2">
            <a:extLst>
              <a:ext uri="{FF2B5EF4-FFF2-40B4-BE49-F238E27FC236}">
                <a16:creationId xmlns:a16="http://schemas.microsoft.com/office/drawing/2014/main" xmlns="" id="{C70DA86E-F5FB-927D-C5B5-126DF05B4434}"/>
              </a:ext>
            </a:extLst>
          </p:cNvPr>
          <p:cNvSpPr>
            <a:spLocks noGrp="1"/>
          </p:cNvSpPr>
          <p:nvPr>
            <p:ph idx="1"/>
          </p:nvPr>
        </p:nvSpPr>
        <p:spPr>
          <a:xfrm>
            <a:off x="457200" y="1406285"/>
            <a:ext cx="8229600" cy="5645224"/>
          </a:xfrm>
        </p:spPr>
        <p:txBody>
          <a:bodyPr>
            <a:normAutofit fontScale="92500" lnSpcReduction="10000"/>
          </a:bodyPr>
          <a:lstStyle/>
          <a:p>
            <a:pPr algn="just"/>
            <a:r>
              <a:rPr lang="it-IT" sz="2100" dirty="0"/>
              <a:t>Si tratta di un mercato digitale in cui le amministrazioni possono approvvigionarsi di beni, servizi e lavori di manutenzione offerti dai fornitori abilitati, per </a:t>
            </a:r>
            <a:r>
              <a:rPr lang="it-IT" sz="2100" b="1" dirty="0"/>
              <a:t>importi inferiori alla soglia di rilevanza europea</a:t>
            </a:r>
            <a:r>
              <a:rPr lang="it-IT" sz="2100" dirty="0"/>
              <a:t>;</a:t>
            </a:r>
          </a:p>
          <a:p>
            <a:pPr algn="just"/>
            <a:r>
              <a:rPr lang="it-IT" sz="2100" dirty="0"/>
              <a:t>Le modalità di acquisto sono:</a:t>
            </a:r>
            <a:endParaRPr lang="it-IT" dirty="0"/>
          </a:p>
          <a:p>
            <a:pPr marL="731520" lvl="1" indent="-457200" algn="just">
              <a:buFont typeface="+mj-lt"/>
              <a:buAutoNum type="arabicPeriod"/>
            </a:pPr>
            <a:r>
              <a:rPr lang="it-IT" dirty="0"/>
              <a:t>ordine diretto: è possibile acquistare il bene e/o il servizio presente nel catalogo delle offerte. Il contratto di fornitura si perfeziona nel momento in cui l’ordine è sottoscritto e inviato all’Amministrazione tramite portale;</a:t>
            </a:r>
          </a:p>
          <a:p>
            <a:pPr marL="731520" lvl="1" indent="-457200" algn="just">
              <a:buFont typeface="+mj-lt"/>
              <a:buAutoNum type="arabicPeriod"/>
            </a:pPr>
            <a:r>
              <a:rPr lang="it-IT" dirty="0"/>
              <a:t>negoziazione: si distingue in </a:t>
            </a:r>
          </a:p>
          <a:p>
            <a:pPr marL="1005840" lvl="2" indent="-457200" algn="just">
              <a:buFont typeface="+mj-lt"/>
              <a:buAutoNum type="alphaLcParenR"/>
            </a:pPr>
            <a:r>
              <a:rPr lang="it-IT" dirty="0"/>
              <a:t>trattativa diretta del MEPA: consente di avviare una negoziazione con un unico operatore economico e si riferisce sempre ad un’unica categoria di bandi del Mercato. </a:t>
            </a:r>
          </a:p>
          <a:p>
            <a:pPr marL="1005840" lvl="2" indent="-457200" algn="just">
              <a:buFont typeface="+mj-lt"/>
              <a:buAutoNum type="alphaLcParenR"/>
            </a:pPr>
            <a:r>
              <a:rPr lang="it-IT" dirty="0"/>
              <a:t>confronto di preventivi: può coinvolgere più operatori, è sempre su inviti e l’oggetto può essere una singola categoria;</a:t>
            </a:r>
          </a:p>
          <a:p>
            <a:pPr marL="1005840" lvl="2" indent="-457200" algn="just">
              <a:buFont typeface="+mj-lt"/>
              <a:buAutoNum type="alphaLcParenR"/>
            </a:pPr>
            <a:r>
              <a:rPr lang="it-IT" dirty="0"/>
              <a:t>richiesta di offerta semplice: le PP.AA. Effettuano delle vere e proprie gare sotto soglia. Vi è un unico lotto, il criterio di aggiudicazione utilizzato è quello del minor prezzo. Può essere basata su invito dei fornitori (RDO a inviti) oppure aperta a tutti i fornitori abilitati (RDO aperta);</a:t>
            </a:r>
          </a:p>
          <a:p>
            <a:pPr marL="1005840" lvl="2" indent="-457200" algn="just">
              <a:buFont typeface="+mj-lt"/>
              <a:buAutoNum type="alphaLcParenR"/>
            </a:pPr>
            <a:r>
              <a:rPr lang="it-IT" dirty="0"/>
              <a:t>richiesta di offerta evoluta: ha ad oggetto più lotti e sono impiegati criteri di aggiudicazione diversi.   </a:t>
            </a:r>
          </a:p>
        </p:txBody>
      </p:sp>
    </p:spTree>
    <p:extLst>
      <p:ext uri="{BB962C8B-B14F-4D97-AF65-F5344CB8AC3E}">
        <p14:creationId xmlns:p14="http://schemas.microsoft.com/office/powerpoint/2010/main" val="295912207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316F6A86-D41A-B38A-03D8-45D5723967F4}"/>
              </a:ext>
            </a:extLst>
          </p:cNvPr>
          <p:cNvSpPr>
            <a:spLocks noGrp="1"/>
          </p:cNvSpPr>
          <p:nvPr>
            <p:ph idx="1"/>
          </p:nvPr>
        </p:nvSpPr>
        <p:spPr>
          <a:xfrm>
            <a:off x="467544" y="2348880"/>
            <a:ext cx="8229600" cy="4876800"/>
          </a:xfrm>
        </p:spPr>
        <p:txBody>
          <a:bodyPr/>
          <a:lstStyle/>
          <a:p>
            <a:pPr marL="0" indent="0" algn="just">
              <a:buNone/>
            </a:pPr>
            <a:r>
              <a:rPr lang="it-IT" dirty="0"/>
              <a:t>Laddove in precedenza ogni azienda sanitaria acquistava in modo autonomo, sono emerse delle reti di acquisto al cui centro si pongono le centrali di committenza / soggetti aggregatori regionali oltre a Consip a livello nazionale. </a:t>
            </a:r>
          </a:p>
        </p:txBody>
      </p:sp>
      <p:sp>
        <p:nvSpPr>
          <p:cNvPr id="2" name="Rettangolo 1"/>
          <p:cNvSpPr/>
          <p:nvPr/>
        </p:nvSpPr>
        <p:spPr>
          <a:xfrm>
            <a:off x="683568" y="1118086"/>
            <a:ext cx="7761868" cy="584775"/>
          </a:xfrm>
          <a:prstGeom prst="rect">
            <a:avLst/>
          </a:prstGeom>
        </p:spPr>
        <p:txBody>
          <a:bodyPr wrap="none">
            <a:spAutoFit/>
          </a:bodyPr>
          <a:lstStyle/>
          <a:p>
            <a:r>
              <a:rPr lang="it-IT" sz="3200" spc="-100" dirty="0">
                <a:solidFill>
                  <a:schemeClr val="tx2"/>
                </a:solidFill>
                <a:latin typeface="+mj-lt"/>
                <a:ea typeface="+mj-ea"/>
                <a:cs typeface="+mj-cs"/>
              </a:rPr>
              <a:t>CENTRALI DI COMMITTENZA REGIONALI</a:t>
            </a:r>
          </a:p>
        </p:txBody>
      </p:sp>
    </p:spTree>
    <p:extLst>
      <p:ext uri="{BB962C8B-B14F-4D97-AF65-F5344CB8AC3E}">
        <p14:creationId xmlns:p14="http://schemas.microsoft.com/office/powerpoint/2010/main" val="42197575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B08748E-8541-1F71-7796-B88B6CB14A75}"/>
              </a:ext>
            </a:extLst>
          </p:cNvPr>
          <p:cNvSpPr>
            <a:spLocks noGrp="1"/>
          </p:cNvSpPr>
          <p:nvPr>
            <p:ph type="title"/>
          </p:nvPr>
        </p:nvSpPr>
        <p:spPr/>
        <p:txBody>
          <a:bodyPr/>
          <a:lstStyle/>
          <a:p>
            <a:pPr algn="ctr"/>
            <a:r>
              <a:rPr lang="it-IT" dirty="0"/>
              <a:t>SO.RE.SA. S.p.A.</a:t>
            </a:r>
          </a:p>
        </p:txBody>
      </p:sp>
      <p:sp>
        <p:nvSpPr>
          <p:cNvPr id="3" name="Segnaposto contenuto 2">
            <a:extLst>
              <a:ext uri="{FF2B5EF4-FFF2-40B4-BE49-F238E27FC236}">
                <a16:creationId xmlns:a16="http://schemas.microsoft.com/office/drawing/2014/main" xmlns="" id="{2B3739BC-6DDD-EE6F-880F-DB6715F20ADF}"/>
              </a:ext>
            </a:extLst>
          </p:cNvPr>
          <p:cNvSpPr>
            <a:spLocks noGrp="1"/>
          </p:cNvSpPr>
          <p:nvPr>
            <p:ph idx="1"/>
          </p:nvPr>
        </p:nvSpPr>
        <p:spPr/>
        <p:txBody>
          <a:bodyPr>
            <a:normAutofit fontScale="92500" lnSpcReduction="20000"/>
          </a:bodyPr>
          <a:lstStyle/>
          <a:p>
            <a:pPr algn="just"/>
            <a:r>
              <a:rPr lang="it-IT" dirty="0" err="1"/>
              <a:t>So.Re.Sa</a:t>
            </a:r>
            <a:r>
              <a:rPr lang="it-IT" dirty="0"/>
              <a:t>. S.p.A. – Società Regionale per la Sanità – è una società strumentale costituita dalla Regione Campania per la realizzazione di azioni strategiche finalizzate alla razionalizzazione della spesa sanitaria regionale;</a:t>
            </a:r>
          </a:p>
          <a:p>
            <a:pPr algn="just"/>
            <a:endParaRPr lang="it-IT" dirty="0"/>
          </a:p>
          <a:p>
            <a:pPr algn="just"/>
            <a:r>
              <a:rPr lang="it-IT" dirty="0"/>
              <a:t>per la realizzazione di questo obiettivo il socio unico Regione Campania ha affidato a </a:t>
            </a:r>
            <a:r>
              <a:rPr lang="it-IT" dirty="0" err="1"/>
              <a:t>So.Re.Sa</a:t>
            </a:r>
            <a:r>
              <a:rPr lang="it-IT" dirty="0"/>
              <a:t>. S.p.A. il ruolo di centrale acquisti dei prodotti destinati alle </a:t>
            </a:r>
            <a:r>
              <a:rPr lang="it-IT" dirty="0" err="1"/>
              <a:t>aziend</a:t>
            </a:r>
            <a:r>
              <a:rPr lang="it-IT" dirty="0"/>
              <a:t>​e del servizio sanitario regionale e la realizzazione del ripiano del debito maturato negli anni passati, attraverso operazioni ad hoc decise con provvedimenti regionali;</a:t>
            </a:r>
          </a:p>
          <a:p>
            <a:pPr algn="just"/>
            <a:endParaRPr lang="it-IT" dirty="0"/>
          </a:p>
          <a:p>
            <a:pPr algn="just"/>
            <a:r>
              <a:rPr lang="it-IT" dirty="0"/>
              <a:t>opera esclusivamente nell'interesse del socio pubblico e delle aziende del servizio sanitario regionale ed è sottoposta dalla Regione a un controllo analogo a quello esercitato sui propri servizi.</a:t>
            </a:r>
          </a:p>
        </p:txBody>
      </p:sp>
    </p:spTree>
    <p:extLst>
      <p:ext uri="{BB962C8B-B14F-4D97-AF65-F5344CB8AC3E}">
        <p14:creationId xmlns:p14="http://schemas.microsoft.com/office/powerpoint/2010/main" val="3096227469"/>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B08748E-8541-1F71-7796-B88B6CB14A75}"/>
              </a:ext>
            </a:extLst>
          </p:cNvPr>
          <p:cNvSpPr>
            <a:spLocks noGrp="1"/>
          </p:cNvSpPr>
          <p:nvPr>
            <p:ph type="title"/>
          </p:nvPr>
        </p:nvSpPr>
        <p:spPr/>
        <p:txBody>
          <a:bodyPr/>
          <a:lstStyle/>
          <a:p>
            <a:pPr algn="ctr"/>
            <a:r>
              <a:rPr lang="it-IT" dirty="0"/>
              <a:t>SO.RE.SA. S.p.A.</a:t>
            </a:r>
          </a:p>
        </p:txBody>
      </p:sp>
      <p:sp>
        <p:nvSpPr>
          <p:cNvPr id="3" name="Segnaposto contenuto 2">
            <a:extLst>
              <a:ext uri="{FF2B5EF4-FFF2-40B4-BE49-F238E27FC236}">
                <a16:creationId xmlns:a16="http://schemas.microsoft.com/office/drawing/2014/main" xmlns="" id="{2B3739BC-6DDD-EE6F-880F-DB6715F20ADF}"/>
              </a:ext>
            </a:extLst>
          </p:cNvPr>
          <p:cNvSpPr>
            <a:spLocks noGrp="1"/>
          </p:cNvSpPr>
          <p:nvPr>
            <p:ph idx="1"/>
          </p:nvPr>
        </p:nvSpPr>
        <p:spPr/>
        <p:txBody>
          <a:bodyPr>
            <a:normAutofit/>
          </a:bodyPr>
          <a:lstStyle/>
          <a:p>
            <a:pPr marL="0" indent="0" algn="just">
              <a:buNone/>
            </a:pPr>
            <a:r>
              <a:rPr lang="it-IT" sz="2200" dirty="0"/>
              <a:t>È stata individuata come soggetto aggregatore che aggiudica appalti pubblici o conclude accordi quadro di lavori, forniture o servizi destinati non solo a favore delle ASL e AO della Regione Campania, alle società partecipate in misura totalitaria della Regione Campania​  ivi comprese quelle in house, ad eccezione di EAV </a:t>
            </a:r>
            <a:r>
              <a:rPr lang="it-IT" sz="2200" dirty="0" err="1"/>
              <a:t>Srl</a:t>
            </a:r>
            <a:r>
              <a:rPr lang="it-IT" sz="2200" dirty="0"/>
              <a:t> e di Sviluppo Campania S.p.A., per gli enti anche strumentali della Regione, diversi da quelli del trasporto su ferro e su gomma, per gli enti locali e per le altre pubbliche amministrazioni aventi sede nel medesimo territorio.</a:t>
            </a:r>
          </a:p>
        </p:txBody>
      </p:sp>
    </p:spTree>
    <p:extLst>
      <p:ext uri="{BB962C8B-B14F-4D97-AF65-F5344CB8AC3E}">
        <p14:creationId xmlns:p14="http://schemas.microsoft.com/office/powerpoint/2010/main" val="2165222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200" dirty="0" smtClean="0"/>
              <a:t>GARA PER LA FORNITURA DI FARMACI E MEDICAL DEVICE -  PRINCIPI GENERALI</a:t>
            </a:r>
            <a:endParaRPr lang="it-IT" sz="3200" dirty="0"/>
          </a:p>
        </p:txBody>
      </p:sp>
      <p:sp>
        <p:nvSpPr>
          <p:cNvPr id="4" name="CasellaDiTesto 3"/>
          <p:cNvSpPr txBox="1"/>
          <p:nvPr/>
        </p:nvSpPr>
        <p:spPr>
          <a:xfrm>
            <a:off x="380185" y="1988840"/>
            <a:ext cx="8383630" cy="2585323"/>
          </a:xfrm>
          <a:prstGeom prst="rect">
            <a:avLst/>
          </a:prstGeom>
          <a:noFill/>
        </p:spPr>
        <p:txBody>
          <a:bodyPr wrap="square" rtlCol="0">
            <a:spAutoFit/>
          </a:bodyPr>
          <a:lstStyle/>
          <a:p>
            <a:pPr algn="ctr"/>
            <a:r>
              <a:rPr lang="it-IT" b="1" u="sng" dirty="0" smtClean="0"/>
              <a:t>PRINCIPIO DI APPLICAZIONE DEI CCNL DI SETTORE. INADEMPIENZE CONTRIBUTIVE E RITARDO NEI PAGAMENTI.</a:t>
            </a:r>
          </a:p>
          <a:p>
            <a:pPr algn="just"/>
            <a:r>
              <a:rPr lang="it-IT" dirty="0" smtClean="0"/>
              <a:t>Al </a:t>
            </a:r>
            <a:r>
              <a:rPr lang="it-IT" dirty="0"/>
              <a:t>personale impiegato nei lavori, servizi e forniture oggetto di appalti pubblici e concessioni è applicato </a:t>
            </a:r>
            <a:r>
              <a:rPr lang="it-IT" dirty="0" smtClean="0"/>
              <a:t>il contratto </a:t>
            </a:r>
            <a:r>
              <a:rPr lang="it-IT" dirty="0"/>
              <a:t>collettivo nazionale e territoriale in vigore per il settore e per la zona nella quale si eseguono </a:t>
            </a:r>
            <a:r>
              <a:rPr lang="it-IT" dirty="0" smtClean="0"/>
              <a:t>le prestazioni </a:t>
            </a:r>
            <a:r>
              <a:rPr lang="it-IT" dirty="0"/>
              <a:t>di lavoro, stipulato dalle associazioni dei datori e dei prestatori di lavoro comparativamente </a:t>
            </a:r>
            <a:r>
              <a:rPr lang="it-IT" dirty="0" smtClean="0"/>
              <a:t>più rappresentative </a:t>
            </a:r>
            <a:r>
              <a:rPr lang="it-IT" dirty="0"/>
              <a:t>sul piano nazionale e quello il cui ambito di applicazione sia strettamente connesso </a:t>
            </a:r>
            <a:r>
              <a:rPr lang="it-IT" dirty="0" smtClean="0"/>
              <a:t>con l’attività </a:t>
            </a:r>
            <a:r>
              <a:rPr lang="it-IT" dirty="0"/>
              <a:t>oggetto dell’appalto o della concessione svolta dall’impresa anche in maniera prevalente.</a:t>
            </a:r>
            <a:endParaRPr lang="it-IT" b="1" u="sng" dirty="0"/>
          </a:p>
        </p:txBody>
      </p:sp>
      <p:sp>
        <p:nvSpPr>
          <p:cNvPr id="3" name="CasellaDiTesto 2"/>
          <p:cNvSpPr txBox="1"/>
          <p:nvPr/>
        </p:nvSpPr>
        <p:spPr>
          <a:xfrm>
            <a:off x="457200" y="4941168"/>
            <a:ext cx="8306615" cy="1754326"/>
          </a:xfrm>
          <a:prstGeom prst="rect">
            <a:avLst/>
          </a:prstGeom>
          <a:noFill/>
        </p:spPr>
        <p:txBody>
          <a:bodyPr wrap="square" rtlCol="0">
            <a:spAutoFit/>
          </a:bodyPr>
          <a:lstStyle/>
          <a:p>
            <a:r>
              <a:rPr lang="it-IT" dirty="0"/>
              <a:t>Per quanto non espressamente previsto nel codice</a:t>
            </a:r>
            <a:r>
              <a:rPr lang="it-IT" dirty="0" smtClean="0"/>
              <a:t>:</a:t>
            </a:r>
          </a:p>
          <a:p>
            <a:pPr marL="800100" lvl="1" indent="-342900" algn="just">
              <a:buFont typeface="+mj-lt"/>
              <a:buAutoNum type="alphaLcParenR"/>
            </a:pPr>
            <a:r>
              <a:rPr lang="it-IT" dirty="0" smtClean="0"/>
              <a:t>alle </a:t>
            </a:r>
            <a:r>
              <a:rPr lang="it-IT" dirty="0"/>
              <a:t>procedure di affidamento e alle altre attività amministrative in materia di contratti si applicano </a:t>
            </a:r>
            <a:r>
              <a:rPr lang="it-IT" dirty="0" smtClean="0"/>
              <a:t>le disposizioni </a:t>
            </a:r>
            <a:r>
              <a:rPr lang="it-IT" dirty="0"/>
              <a:t>di cui alla legge 7 agosto 1990, n. </a:t>
            </a:r>
            <a:r>
              <a:rPr lang="it-IT" dirty="0" smtClean="0"/>
              <a:t>241;</a:t>
            </a:r>
          </a:p>
          <a:p>
            <a:pPr marL="800100" lvl="1" indent="-342900" algn="just">
              <a:buFont typeface="+mj-lt"/>
              <a:buAutoNum type="alphaLcParenR"/>
            </a:pPr>
            <a:r>
              <a:rPr lang="it-IT" dirty="0" smtClean="0"/>
              <a:t>alla </a:t>
            </a:r>
            <a:r>
              <a:rPr lang="it-IT" dirty="0"/>
              <a:t>stipula del contratto e alla fase di esecuzione si applicano le d</a:t>
            </a:r>
            <a:r>
              <a:rPr lang="it-IT" dirty="0" smtClean="0"/>
              <a:t>isposizioni </a:t>
            </a:r>
            <a:r>
              <a:rPr lang="it-IT" dirty="0"/>
              <a:t>del codice civile.</a:t>
            </a:r>
          </a:p>
        </p:txBody>
      </p:sp>
    </p:spTree>
    <p:extLst>
      <p:ext uri="{BB962C8B-B14F-4D97-AF65-F5344CB8AC3E}">
        <p14:creationId xmlns:p14="http://schemas.microsoft.com/office/powerpoint/2010/main" val="1588927133"/>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B08748E-8541-1F71-7796-B88B6CB14A75}"/>
              </a:ext>
            </a:extLst>
          </p:cNvPr>
          <p:cNvSpPr>
            <a:spLocks noGrp="1"/>
          </p:cNvSpPr>
          <p:nvPr>
            <p:ph type="title"/>
          </p:nvPr>
        </p:nvSpPr>
        <p:spPr/>
        <p:txBody>
          <a:bodyPr/>
          <a:lstStyle/>
          <a:p>
            <a:pPr algn="ctr"/>
            <a:r>
              <a:rPr lang="it-IT" dirty="0"/>
              <a:t>SO.RE.SA. S.p.A.</a:t>
            </a:r>
          </a:p>
        </p:txBody>
      </p:sp>
      <p:sp>
        <p:nvSpPr>
          <p:cNvPr id="3" name="Segnaposto contenuto 2">
            <a:extLst>
              <a:ext uri="{FF2B5EF4-FFF2-40B4-BE49-F238E27FC236}">
                <a16:creationId xmlns:a16="http://schemas.microsoft.com/office/drawing/2014/main" xmlns="" id="{2B3739BC-6DDD-EE6F-880F-DB6715F20ADF}"/>
              </a:ext>
            </a:extLst>
          </p:cNvPr>
          <p:cNvSpPr>
            <a:spLocks noGrp="1"/>
          </p:cNvSpPr>
          <p:nvPr>
            <p:ph idx="1"/>
          </p:nvPr>
        </p:nvSpPr>
        <p:spPr/>
        <p:txBody>
          <a:bodyPr>
            <a:normAutofit fontScale="85000" lnSpcReduction="10000"/>
          </a:bodyPr>
          <a:lstStyle/>
          <a:p>
            <a:pPr marL="0" indent="0" algn="just">
              <a:buNone/>
            </a:pPr>
            <a:r>
              <a:rPr lang="it-IT" b="0" i="0" dirty="0">
                <a:solidFill>
                  <a:srgbClr val="424242"/>
                </a:solidFill>
                <a:effectLst/>
              </a:rPr>
              <a:t>Nello specifico </a:t>
            </a:r>
            <a:r>
              <a:rPr lang="it-IT" b="1" i="0" dirty="0" err="1">
                <a:solidFill>
                  <a:srgbClr val="424242"/>
                </a:solidFill>
                <a:effectLst/>
              </a:rPr>
              <a:t>So.Re.Sa</a:t>
            </a:r>
            <a:r>
              <a:rPr lang="it-IT" b="1" i="0" dirty="0">
                <a:solidFill>
                  <a:srgbClr val="424242"/>
                </a:solidFill>
                <a:effectLst/>
              </a:rPr>
              <a:t>. S.p.A.:</a:t>
            </a:r>
          </a:p>
          <a:p>
            <a:pPr lvl="1" algn="just"/>
            <a:r>
              <a:rPr lang="it-IT" b="0" i="0" dirty="0">
                <a:solidFill>
                  <a:srgbClr val="424242"/>
                </a:solidFill>
                <a:effectLst/>
              </a:rPr>
              <a:t>fornisce supporto a Regione Campania per le attività di Programmazione sanitaria, economica e gestionale nonché fornisce evidenze analitiche per rendere efficace il Monitoraggio e la Valutazione delle Performance del Servizio Sanitario Regionale;</a:t>
            </a:r>
          </a:p>
          <a:p>
            <a:pPr lvl="1" algn="just"/>
            <a:r>
              <a:rPr lang="it-IT" dirty="0">
                <a:solidFill>
                  <a:srgbClr val="424242"/>
                </a:solidFill>
              </a:rPr>
              <a:t>f</a:t>
            </a:r>
            <a:r>
              <a:rPr lang="it-IT" b="0" i="0" dirty="0">
                <a:solidFill>
                  <a:srgbClr val="424242"/>
                </a:solidFill>
                <a:effectLst/>
              </a:rPr>
              <a:t>ornisce supporto alle aziende sanitarie campane per la corretta applicazione del Modello regionale di Controllo di gestione aziendale e per la corretta implementazione dei Processi amministrativi e contabili lungo il Percorso alla certificabilità dei bilanci attraverso il consolidamento del SIAC (Sistema Informativo Amministrativo Contabile);</a:t>
            </a:r>
          </a:p>
          <a:p>
            <a:pPr lvl="1" algn="just"/>
            <a:r>
              <a:rPr lang="it-IT" b="0" i="0" dirty="0">
                <a:solidFill>
                  <a:srgbClr val="424242"/>
                </a:solidFill>
                <a:effectLst/>
              </a:rPr>
              <a:t>supporta i processi e i servizi di innovazione digitale della Regione Campania con le piattaforme </a:t>
            </a:r>
            <a:r>
              <a:rPr lang="it-IT" b="1" i="0" dirty="0">
                <a:solidFill>
                  <a:srgbClr val="424242"/>
                </a:solidFill>
                <a:effectLst/>
              </a:rPr>
              <a:t>Sinfonia</a:t>
            </a:r>
            <a:r>
              <a:rPr lang="it-IT" b="0" i="0" dirty="0">
                <a:solidFill>
                  <a:srgbClr val="424242"/>
                </a:solidFill>
                <a:effectLst/>
              </a:rPr>
              <a:t>, </a:t>
            </a:r>
            <a:r>
              <a:rPr lang="it-IT" b="1" i="0" dirty="0">
                <a:solidFill>
                  <a:srgbClr val="424242"/>
                </a:solidFill>
                <a:effectLst/>
              </a:rPr>
              <a:t>SIAC</a:t>
            </a:r>
            <a:r>
              <a:rPr lang="it-IT" b="0" i="0" dirty="0">
                <a:solidFill>
                  <a:srgbClr val="424242"/>
                </a:solidFill>
                <a:effectLst/>
              </a:rPr>
              <a:t>, </a:t>
            </a:r>
            <a:r>
              <a:rPr lang="it-IT" b="1" i="0" dirty="0">
                <a:solidFill>
                  <a:srgbClr val="424242"/>
                </a:solidFill>
                <a:effectLst/>
              </a:rPr>
              <a:t>SIAPS </a:t>
            </a:r>
            <a:r>
              <a:rPr lang="it-IT" b="0" i="0" dirty="0">
                <a:solidFill>
                  <a:srgbClr val="424242"/>
                </a:solidFill>
                <a:effectLst/>
              </a:rPr>
              <a:t>e </a:t>
            </a:r>
            <a:r>
              <a:rPr lang="it-IT" b="1" i="0" dirty="0">
                <a:solidFill>
                  <a:srgbClr val="424242"/>
                </a:solidFill>
                <a:effectLst/>
              </a:rPr>
              <a:t>Campania Open Innovation</a:t>
            </a:r>
            <a:r>
              <a:rPr lang="it-IT" dirty="0">
                <a:solidFill>
                  <a:srgbClr val="424242"/>
                </a:solidFill>
              </a:rPr>
              <a:t>;</a:t>
            </a:r>
          </a:p>
          <a:p>
            <a:pPr lvl="1" algn="just"/>
            <a:r>
              <a:rPr lang="it-IT" b="0" i="0" dirty="0">
                <a:solidFill>
                  <a:srgbClr val="424242"/>
                </a:solidFill>
                <a:effectLst/>
              </a:rPr>
              <a:t>supporta la Regione Campania nella Governance e nella gestione della trasformazione digitale del Servizio Sanitario Regionale;</a:t>
            </a:r>
          </a:p>
          <a:p>
            <a:pPr lvl="1" algn="just"/>
            <a:r>
              <a:rPr lang="it-IT" b="0" i="0" dirty="0">
                <a:solidFill>
                  <a:srgbClr val="424242"/>
                </a:solidFill>
                <a:effectLst/>
              </a:rPr>
              <a:t>gestisce il Sistema Informativo Sanitario Regionale;</a:t>
            </a:r>
          </a:p>
          <a:p>
            <a:pPr lvl="1" algn="just"/>
            <a:r>
              <a:rPr lang="it-IT" b="0" i="0" dirty="0">
                <a:solidFill>
                  <a:srgbClr val="424242"/>
                </a:solidFill>
                <a:effectLst/>
              </a:rPr>
              <a:t>partecipa alla realizzazione di progetti di sanità digitale;</a:t>
            </a:r>
          </a:p>
          <a:p>
            <a:pPr lvl="1" algn="just"/>
            <a:r>
              <a:rPr lang="it-IT" b="0" i="0" dirty="0">
                <a:solidFill>
                  <a:srgbClr val="424242"/>
                </a:solidFill>
                <a:effectLst/>
              </a:rPr>
              <a:t>promuove il Procurement Pubblico di Innovazione</a:t>
            </a:r>
            <a:r>
              <a:rPr lang="it-IT" b="0" i="0" dirty="0">
                <a:solidFill>
                  <a:srgbClr val="424242"/>
                </a:solidFill>
                <a:effectLst/>
                <a:latin typeface="Open Sans" panose="020B0606030504020204" pitchFamily="34" charset="0"/>
              </a:rPr>
              <a:t>.</a:t>
            </a:r>
          </a:p>
          <a:p>
            <a:pPr algn="just"/>
            <a:endParaRPr lang="it-IT" dirty="0"/>
          </a:p>
        </p:txBody>
      </p:sp>
    </p:spTree>
    <p:extLst>
      <p:ext uri="{BB962C8B-B14F-4D97-AF65-F5344CB8AC3E}">
        <p14:creationId xmlns:p14="http://schemas.microsoft.com/office/powerpoint/2010/main" val="129917411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2636912"/>
            <a:ext cx="8229600" cy="990600"/>
          </a:xfrm>
        </p:spPr>
        <p:txBody>
          <a:bodyPr>
            <a:normAutofit fontScale="90000"/>
          </a:bodyPr>
          <a:lstStyle/>
          <a:p>
            <a:r>
              <a:rPr lang="it-IT" dirty="0" smtClean="0"/>
              <a:t>PROCEDURE PER ACCORDI QUADRO</a:t>
            </a:r>
            <a:endParaRPr lang="it-IT" dirty="0"/>
          </a:p>
        </p:txBody>
      </p:sp>
    </p:spTree>
    <p:extLst>
      <p:ext uri="{BB962C8B-B14F-4D97-AF65-F5344CB8AC3E}">
        <p14:creationId xmlns:p14="http://schemas.microsoft.com/office/powerpoint/2010/main" val="365531811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692696"/>
            <a:ext cx="8229600" cy="990600"/>
          </a:xfrm>
        </p:spPr>
        <p:txBody>
          <a:bodyPr/>
          <a:lstStyle/>
          <a:p>
            <a:pPr algn="ctr"/>
            <a:r>
              <a:rPr lang="it-IT" dirty="0"/>
              <a:t>ACCORDI </a:t>
            </a:r>
            <a:r>
              <a:rPr lang="it-IT" dirty="0" smtClean="0"/>
              <a:t>QUADRO:DEFINIZIONE</a:t>
            </a:r>
            <a:endParaRPr lang="it-IT" dirty="0"/>
          </a:p>
        </p:txBody>
      </p:sp>
      <p:sp>
        <p:nvSpPr>
          <p:cNvPr id="3" name="Segnaposto contenuto 2"/>
          <p:cNvSpPr>
            <a:spLocks noGrp="1"/>
          </p:cNvSpPr>
          <p:nvPr>
            <p:ph idx="1"/>
          </p:nvPr>
        </p:nvSpPr>
        <p:spPr>
          <a:xfrm>
            <a:off x="611560" y="1844824"/>
            <a:ext cx="8229600" cy="4876800"/>
          </a:xfrm>
        </p:spPr>
        <p:txBody>
          <a:bodyPr>
            <a:normAutofit/>
          </a:bodyPr>
          <a:lstStyle/>
          <a:p>
            <a:pPr marL="0" indent="0" algn="just">
              <a:buNone/>
            </a:pPr>
            <a:endParaRPr lang="it-IT" i="1" u="sng" dirty="0"/>
          </a:p>
          <a:p>
            <a:pPr marL="0" indent="0" algn="just">
              <a:buNone/>
            </a:pPr>
            <a:r>
              <a:rPr lang="it-IT" i="1" u="sng" dirty="0"/>
              <a:t>«L'accordo quadro </a:t>
            </a:r>
            <a:r>
              <a:rPr lang="it-IT" i="1" dirty="0"/>
              <a:t>è definito come </a:t>
            </a:r>
            <a:r>
              <a:rPr lang="it-IT" i="1" u="sng" dirty="0"/>
              <a:t>l’accordo concluso tra una o più stazioni appaltanti e uno o più operatori economici</a:t>
            </a:r>
            <a:r>
              <a:rPr lang="it-IT" i="1" dirty="0"/>
              <a:t>, </a:t>
            </a:r>
            <a:r>
              <a:rPr lang="it-IT" i="1" u="sng" dirty="0"/>
              <a:t>il cui scopo è quello di stabilire le clausole relative agli appalti da aggiudicare durante un dato periodo</a:t>
            </a:r>
            <a:r>
              <a:rPr lang="it-IT" i="1" dirty="0"/>
              <a:t>, in particolare per quanto </a:t>
            </a:r>
            <a:r>
              <a:rPr lang="it-IT" i="1" u="sng" dirty="0"/>
              <a:t>riguarda i prezzi e, se del caso, le quantità previste</a:t>
            </a:r>
            <a:r>
              <a:rPr lang="it-IT" i="1" dirty="0"/>
              <a:t>»</a:t>
            </a:r>
          </a:p>
          <a:p>
            <a:pPr marL="0" indent="0" algn="just">
              <a:buNone/>
            </a:pPr>
            <a:r>
              <a:rPr lang="it-IT" dirty="0"/>
              <a:t/>
            </a:r>
            <a:br>
              <a:rPr lang="it-IT" dirty="0"/>
            </a:br>
            <a:r>
              <a:rPr lang="it-IT" sz="2000" dirty="0"/>
              <a:t>Tale definizione è contenuta nella </a:t>
            </a:r>
            <a:r>
              <a:rPr lang="it-IT" sz="2000" i="1" dirty="0"/>
              <a:t>lett. n), dell'art. 2 dell'Allegato I.1 </a:t>
            </a:r>
            <a:r>
              <a:rPr lang="it-IT" sz="2000" dirty="0"/>
              <a:t>al nuovo Codice dei Contratti (D.Lgs. n. 36/2023)</a:t>
            </a:r>
          </a:p>
          <a:p>
            <a:endParaRPr lang="it-IT" dirty="0"/>
          </a:p>
        </p:txBody>
      </p:sp>
    </p:spTree>
    <p:extLst>
      <p:ext uri="{BB962C8B-B14F-4D97-AF65-F5344CB8AC3E}">
        <p14:creationId xmlns:p14="http://schemas.microsoft.com/office/powerpoint/2010/main" val="292315047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DURATA E CARATTERISTICHE</a:t>
            </a:r>
          </a:p>
        </p:txBody>
      </p:sp>
      <p:sp>
        <p:nvSpPr>
          <p:cNvPr id="3" name="Segnaposto contenuto 2"/>
          <p:cNvSpPr>
            <a:spLocks noGrp="1"/>
          </p:cNvSpPr>
          <p:nvPr>
            <p:ph idx="1"/>
          </p:nvPr>
        </p:nvSpPr>
        <p:spPr/>
        <p:txBody>
          <a:bodyPr>
            <a:normAutofit fontScale="85000" lnSpcReduction="20000"/>
          </a:bodyPr>
          <a:lstStyle/>
          <a:p>
            <a:pPr algn="just"/>
            <a:r>
              <a:rPr lang="it-IT" dirty="0"/>
              <a:t>Ai sensi dell’art. 59 del nuovo Codice le stazioni appaltanti possono concludere accordi quadro di durata </a:t>
            </a:r>
            <a:r>
              <a:rPr lang="it-IT" u="sng" dirty="0"/>
              <a:t>non superiore a quattro anni</a:t>
            </a:r>
            <a:r>
              <a:rPr lang="it-IT" dirty="0"/>
              <a:t>, salvo casi eccezionali debitamente motivati, in particolare con riferimento all'oggetto dell'accordo quadro;</a:t>
            </a:r>
          </a:p>
          <a:p>
            <a:pPr marL="0" indent="0" algn="just">
              <a:buNone/>
            </a:pPr>
            <a:endParaRPr lang="it-IT" dirty="0"/>
          </a:p>
          <a:p>
            <a:pPr algn="just"/>
            <a:r>
              <a:rPr lang="it-IT" dirty="0"/>
              <a:t>E’ previsto l'</a:t>
            </a:r>
            <a:r>
              <a:rPr lang="it-IT" b="1" dirty="0"/>
              <a:t>obbligo di indicare il valore stimato dell’intera operazione contrattuale</a:t>
            </a:r>
            <a:r>
              <a:rPr lang="it-IT" dirty="0"/>
              <a:t>, così da consentire un’effettiva partecipazione (o non partecipazione) concorrenziale delle imprese, sulla base della consapevolezza della stima del valore;</a:t>
            </a:r>
          </a:p>
          <a:p>
            <a:pPr marL="0" indent="0" algn="just">
              <a:buNone/>
            </a:pPr>
            <a:endParaRPr lang="it-IT" dirty="0"/>
          </a:p>
          <a:p>
            <a:pPr algn="just"/>
            <a:r>
              <a:rPr lang="it-IT" b="1" dirty="0"/>
              <a:t>Non possono</a:t>
            </a:r>
            <a:r>
              <a:rPr lang="it-IT" dirty="0"/>
              <a:t> in sede di appalto </a:t>
            </a:r>
            <a:r>
              <a:rPr lang="it-IT" b="1" dirty="0"/>
              <a:t>apportarsi modifiche sostanziali alle condizioni fissate nell’accordo quadro;</a:t>
            </a:r>
          </a:p>
          <a:p>
            <a:pPr algn="just"/>
            <a:endParaRPr lang="it-IT" b="1" dirty="0"/>
          </a:p>
          <a:p>
            <a:pPr algn="just"/>
            <a:r>
              <a:rPr lang="it-IT" dirty="0"/>
              <a:t>Si tratta di </a:t>
            </a:r>
            <a:r>
              <a:rPr lang="it-IT" b="1" dirty="0"/>
              <a:t>uno strumento contrattuale</a:t>
            </a:r>
            <a:r>
              <a:rPr lang="it-IT" dirty="0"/>
              <a:t> e non di una procedura di affidamento. Le procedure di affidamento (che possono essere utilizzate per stipulare un accordo quadro) sono quelle previste dal Codice dei Contratti (aperte, ristrette, negoziate e così via) in relazione alle soglie di importo).</a:t>
            </a:r>
          </a:p>
          <a:p>
            <a:pPr algn="just"/>
            <a:endParaRPr lang="it-IT" dirty="0"/>
          </a:p>
          <a:p>
            <a:pPr algn="just"/>
            <a:endParaRPr lang="it-IT" dirty="0"/>
          </a:p>
        </p:txBody>
      </p:sp>
    </p:spTree>
    <p:extLst>
      <p:ext uri="{BB962C8B-B14F-4D97-AF65-F5344CB8AC3E}">
        <p14:creationId xmlns:p14="http://schemas.microsoft.com/office/powerpoint/2010/main" val="1731615787"/>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INAMMISSIBILITA’</a:t>
            </a:r>
          </a:p>
        </p:txBody>
      </p:sp>
      <p:sp>
        <p:nvSpPr>
          <p:cNvPr id="3" name="Segnaposto contenuto 2"/>
          <p:cNvSpPr>
            <a:spLocks noGrp="1"/>
          </p:cNvSpPr>
          <p:nvPr>
            <p:ph idx="1"/>
          </p:nvPr>
        </p:nvSpPr>
        <p:spPr/>
        <p:txBody>
          <a:bodyPr/>
          <a:lstStyle/>
          <a:p>
            <a:pPr marL="0" indent="0" algn="just">
              <a:buNone/>
            </a:pPr>
            <a:endParaRPr lang="it-IT" dirty="0"/>
          </a:p>
          <a:p>
            <a:pPr marL="0" indent="0" algn="just">
              <a:buNone/>
            </a:pPr>
            <a:r>
              <a:rPr lang="it-IT" dirty="0"/>
              <a:t>La stazione appaltante </a:t>
            </a:r>
            <a:r>
              <a:rPr lang="it-IT" u="sng" dirty="0"/>
              <a:t>non</a:t>
            </a:r>
            <a:r>
              <a:rPr lang="it-IT" dirty="0"/>
              <a:t> può ricorrere agli accordi quadro </a:t>
            </a:r>
            <a:r>
              <a:rPr lang="it-IT" u="sng" dirty="0"/>
              <a:t>in modo da eludere l’applicazione del codice o in modo da ostacolare, limitare o distorcere la concorrenza</a:t>
            </a:r>
            <a:r>
              <a:rPr lang="it-IT" dirty="0"/>
              <a:t>. </a:t>
            </a:r>
          </a:p>
          <a:p>
            <a:pPr marL="0" indent="0" algn="just">
              <a:buNone/>
            </a:pPr>
            <a:r>
              <a:rPr lang="it-IT" dirty="0"/>
              <a:t>In particolare, e salvo quanto previsto per i casi di riapertura del confronto competitivo, ai fini dell’ottenimento di offerte migliorative, il ricorso all’accordo quadro </a:t>
            </a:r>
            <a:r>
              <a:rPr lang="it-IT" u="sng" dirty="0"/>
              <a:t>non è ammissibile ove l’appalto consequenziale comporti modifiche sostanziali alla tipologia delle prestazioni previste nell’accordo</a:t>
            </a:r>
            <a:r>
              <a:rPr lang="it-IT" dirty="0"/>
              <a:t>.</a:t>
            </a:r>
          </a:p>
          <a:p>
            <a:pPr algn="just"/>
            <a:endParaRPr lang="it-IT" dirty="0"/>
          </a:p>
        </p:txBody>
      </p:sp>
    </p:spTree>
    <p:extLst>
      <p:ext uri="{BB962C8B-B14F-4D97-AF65-F5344CB8AC3E}">
        <p14:creationId xmlns:p14="http://schemas.microsoft.com/office/powerpoint/2010/main" val="2397642481"/>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620688"/>
            <a:ext cx="8229600" cy="990600"/>
          </a:xfrm>
        </p:spPr>
        <p:txBody>
          <a:bodyPr>
            <a:normAutofit fontScale="90000"/>
          </a:bodyPr>
          <a:lstStyle/>
          <a:p>
            <a:pPr algn="ctr"/>
            <a:r>
              <a:rPr lang="it-IT" dirty="0"/>
              <a:t>ACCORDO CONCLUSO CON UN SOLO OPERATORE ECONOMICO</a:t>
            </a:r>
          </a:p>
        </p:txBody>
      </p:sp>
      <p:sp>
        <p:nvSpPr>
          <p:cNvPr id="3" name="Segnaposto contenuto 2"/>
          <p:cNvSpPr>
            <a:spLocks noGrp="1"/>
          </p:cNvSpPr>
          <p:nvPr>
            <p:ph idx="1"/>
          </p:nvPr>
        </p:nvSpPr>
        <p:spPr>
          <a:xfrm>
            <a:off x="467544" y="2204864"/>
            <a:ext cx="8229600" cy="4876800"/>
          </a:xfrm>
        </p:spPr>
        <p:txBody>
          <a:bodyPr/>
          <a:lstStyle/>
          <a:p>
            <a:pPr algn="just"/>
            <a:r>
              <a:rPr lang="it-IT" dirty="0"/>
              <a:t>In tal caso, </a:t>
            </a:r>
            <a:r>
              <a:rPr lang="it-IT" u="sng" dirty="0"/>
              <a:t>gli appalti sono aggiudicati entro i limiti delle condizioni fissate nell'accordo quadro stesso</a:t>
            </a:r>
            <a:r>
              <a:rPr lang="it-IT" dirty="0"/>
              <a:t>. La stazione appaltante può consultare per iscritto l'operatore economico chiedendogli di completare la sua offerta, se necessario.</a:t>
            </a:r>
          </a:p>
        </p:txBody>
      </p:sp>
    </p:spTree>
    <p:extLst>
      <p:ext uri="{BB962C8B-B14F-4D97-AF65-F5344CB8AC3E}">
        <p14:creationId xmlns:p14="http://schemas.microsoft.com/office/powerpoint/2010/main" val="85870083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04664"/>
            <a:ext cx="8229600" cy="990600"/>
          </a:xfrm>
        </p:spPr>
        <p:txBody>
          <a:bodyPr>
            <a:normAutofit fontScale="90000"/>
          </a:bodyPr>
          <a:lstStyle/>
          <a:p>
            <a:pPr algn="ctr"/>
            <a:r>
              <a:rPr lang="it-IT" dirty="0"/>
              <a:t>ACCORDO CONCLUSO CON PIU’ OPERATORI ECONOMICI</a:t>
            </a:r>
          </a:p>
        </p:txBody>
      </p:sp>
      <p:sp>
        <p:nvSpPr>
          <p:cNvPr id="3" name="Segnaposto contenuto 2"/>
          <p:cNvSpPr>
            <a:spLocks noGrp="1"/>
          </p:cNvSpPr>
          <p:nvPr>
            <p:ph idx="1"/>
          </p:nvPr>
        </p:nvSpPr>
        <p:spPr>
          <a:xfrm>
            <a:off x="323528" y="1484784"/>
            <a:ext cx="8712968" cy="5573216"/>
          </a:xfrm>
        </p:spPr>
        <p:txBody>
          <a:bodyPr>
            <a:normAutofit fontScale="70000" lnSpcReduction="20000"/>
          </a:bodyPr>
          <a:lstStyle/>
          <a:p>
            <a:pPr algn="just"/>
            <a:r>
              <a:rPr lang="it-IT" dirty="0"/>
              <a:t>In tal caso, è eseguito secondo una delle seguenti modalità:</a:t>
            </a:r>
          </a:p>
          <a:p>
            <a:pPr marL="0" indent="0" algn="just">
              <a:buNone/>
            </a:pPr>
            <a:endParaRPr lang="it-IT" dirty="0"/>
          </a:p>
          <a:p>
            <a:pPr marL="731520" lvl="1" indent="-457200" algn="just">
              <a:buFont typeface="+mj-lt"/>
              <a:buAutoNum type="alphaLcParenR"/>
            </a:pPr>
            <a:r>
              <a:rPr lang="it-IT" sz="2300" dirty="0"/>
              <a:t>secondo i termini e le condizioni dell'accordo quadro, </a:t>
            </a:r>
            <a:r>
              <a:rPr lang="it-IT" sz="2300" u="sng" dirty="0"/>
              <a:t>senza riaprire il confronto competitivo</a:t>
            </a:r>
            <a:r>
              <a:rPr lang="it-IT" sz="2300" dirty="0"/>
              <a:t>, quando </a:t>
            </a:r>
            <a:r>
              <a:rPr lang="it-IT" sz="2300" u="sng" dirty="0"/>
              <a:t>l'accordo quadro contenga tutti i termini che disciplinano la prestazione dei lavori, dei servizi e delle forniture, nonché le condizioni oggettive, stabilite nei documenti di gara dell'accordo quadro, per determinare quale degli operatori economici parti dell'accordo effettuerà la prestazione</a:t>
            </a:r>
            <a:r>
              <a:rPr lang="it-IT" sz="2300" dirty="0"/>
              <a:t>; </a:t>
            </a:r>
            <a:r>
              <a:rPr lang="it-IT" sz="2300" u="sng" dirty="0"/>
              <a:t>l'individuazione dell'operatore economico che effettuerà la prestazione avviene con decisione motivata in relazione alle specifiche esigenze dell'amministrazione</a:t>
            </a:r>
            <a:r>
              <a:rPr lang="it-IT" sz="2300" dirty="0"/>
              <a:t> </a:t>
            </a:r>
            <a:r>
              <a:rPr lang="it-IT" sz="2300" dirty="0">
                <a:sym typeface="Wingdings" pitchFamily="2" charset="2"/>
              </a:rPr>
              <a:t> </a:t>
            </a:r>
            <a:r>
              <a:rPr lang="it-IT" sz="2300" dirty="0"/>
              <a:t>c.d. Accordi chiusi;</a:t>
            </a:r>
          </a:p>
          <a:p>
            <a:pPr marL="731520" lvl="1" indent="-457200" algn="just">
              <a:buFont typeface="+mj-lt"/>
              <a:buAutoNum type="alphaLcParenR"/>
            </a:pPr>
            <a:r>
              <a:rPr lang="it-IT" sz="2300" u="sng" dirty="0"/>
              <a:t>riaprendo il confronto competitivo </a:t>
            </a:r>
            <a:r>
              <a:rPr lang="it-IT" sz="2300" dirty="0"/>
              <a:t>tra gli operatori economici parti dell'accordo quadro, </a:t>
            </a:r>
            <a:r>
              <a:rPr lang="it-IT" sz="2300" u="sng" dirty="0"/>
              <a:t>se l'accordo quadro non contiene tutti i termini </a:t>
            </a:r>
            <a:r>
              <a:rPr lang="it-IT" sz="2300" dirty="0"/>
              <a:t>che disciplinano la prestazione dei lavori, dei servizi e delle forniture </a:t>
            </a:r>
            <a:r>
              <a:rPr lang="it-IT" sz="2300" dirty="0">
                <a:sym typeface="Wingdings" pitchFamily="2" charset="2"/>
              </a:rPr>
              <a:t> c.d. Accordi aperti;</a:t>
            </a:r>
            <a:endParaRPr lang="it-IT" sz="2300" dirty="0"/>
          </a:p>
          <a:p>
            <a:pPr marL="731520" lvl="1" indent="-457200" algn="just">
              <a:buFont typeface="+mj-lt"/>
              <a:buAutoNum type="alphaLcParenR"/>
            </a:pPr>
            <a:r>
              <a:rPr lang="it-IT" sz="2300" dirty="0"/>
              <a:t>sussistendo le condizioni di cui alla lettera a), </a:t>
            </a:r>
            <a:r>
              <a:rPr lang="it-IT" sz="2300" u="sng" dirty="0"/>
              <a:t>in parte senza la riapertura del confronto competitivo</a:t>
            </a:r>
            <a:r>
              <a:rPr lang="it-IT" sz="2300" dirty="0"/>
              <a:t> conformemente a quanto ivi previsto </a:t>
            </a:r>
            <a:r>
              <a:rPr lang="it-IT" sz="2300" u="sng" dirty="0"/>
              <a:t>e, in parte, con la riapertura del confronto competitivo conformemente a quanto previsto dalla lettera b</a:t>
            </a:r>
            <a:r>
              <a:rPr lang="it-IT" sz="2300" dirty="0"/>
              <a:t>), </a:t>
            </a:r>
            <a:r>
              <a:rPr lang="it-IT" sz="2300" u="sng" dirty="0"/>
              <a:t>se </a:t>
            </a:r>
            <a:r>
              <a:rPr lang="it-IT" sz="2300" dirty="0"/>
              <a:t>questa possibilità è stata </a:t>
            </a:r>
            <a:r>
              <a:rPr lang="it-IT" sz="2300" u="sng" dirty="0"/>
              <a:t>stabilita dalla stazione appaltante nei documenti di gara per l'accordo quadro</a:t>
            </a:r>
            <a:r>
              <a:rPr lang="it-IT" sz="2300" dirty="0"/>
              <a:t>. La scelta tra le due procedure avviene in base a criteri oggettivi che sono indicati nei documenti di gara per l'accordo quadro e che stabiliscono anche quali condizioni possono essere soggette alla riapertura del confronto competitivo. Le possibilità previste alla presente lettera si applicano anche a ogni lotto di un accordo quadro per il quale tutti i termini che disciplinano la prestazione dei lavori, dei servizi e delle forniture in questione sono definiti nell'accordo quadro, indipendentemente dal fatto che siano stati stabiliti tutti i termini che disciplinano la prestazione dei lavori, dei servizi e delle forniture in questione per altri lotti </a:t>
            </a:r>
            <a:r>
              <a:rPr lang="it-IT" sz="2300" dirty="0">
                <a:sym typeface="Wingdings" pitchFamily="2" charset="2"/>
              </a:rPr>
              <a:t> c.d. Accordi misti.</a:t>
            </a:r>
            <a:endParaRPr lang="it-IT" sz="2300" dirty="0"/>
          </a:p>
          <a:p>
            <a:endParaRPr lang="it-IT" dirty="0"/>
          </a:p>
        </p:txBody>
      </p:sp>
    </p:spTree>
    <p:extLst>
      <p:ext uri="{BB962C8B-B14F-4D97-AF65-F5344CB8AC3E}">
        <p14:creationId xmlns:p14="http://schemas.microsoft.com/office/powerpoint/2010/main" val="691739659"/>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533400"/>
            <a:ext cx="9433048" cy="990600"/>
          </a:xfrm>
        </p:spPr>
        <p:txBody>
          <a:bodyPr>
            <a:normAutofit fontScale="90000"/>
          </a:bodyPr>
          <a:lstStyle/>
          <a:p>
            <a:pPr algn="ctr"/>
            <a:r>
              <a:rPr lang="it-IT" dirty="0"/>
              <a:t>PROCEDURA PER CONFRONTI COMPETITIVI</a:t>
            </a:r>
          </a:p>
        </p:txBody>
      </p:sp>
      <p:sp>
        <p:nvSpPr>
          <p:cNvPr id="3" name="Segnaposto contenuto 2"/>
          <p:cNvSpPr>
            <a:spLocks noGrp="1"/>
          </p:cNvSpPr>
          <p:nvPr>
            <p:ph idx="1"/>
          </p:nvPr>
        </p:nvSpPr>
        <p:spPr/>
        <p:txBody>
          <a:bodyPr>
            <a:normAutofit/>
          </a:bodyPr>
          <a:lstStyle/>
          <a:p>
            <a:pPr marL="0" indent="0" algn="just">
              <a:buNone/>
            </a:pPr>
            <a:r>
              <a:rPr lang="it-IT" dirty="0"/>
              <a:t>Gli eventuali confronti competitivi «</a:t>
            </a:r>
            <a:r>
              <a:rPr lang="it-IT" i="1" dirty="0"/>
              <a:t>si basano sulle stesse condizioni applicate all'aggiudicazione dell'accordo quadro, se necessario precisandole, e su altre condizioni indicate nei documenti di gara per l'accordo quadro, secondo la seguente procedura</a:t>
            </a:r>
            <a:r>
              <a:rPr lang="it-IT" dirty="0"/>
              <a:t>:</a:t>
            </a:r>
          </a:p>
          <a:p>
            <a:pPr marL="0" indent="0" algn="just">
              <a:buNone/>
            </a:pPr>
            <a:r>
              <a:rPr lang="it-IT" dirty="0"/>
              <a:t/>
            </a:r>
            <a:br>
              <a:rPr lang="it-IT" dirty="0"/>
            </a:br>
            <a:endParaRPr lang="it-IT" dirty="0"/>
          </a:p>
          <a:p>
            <a:endParaRPr lang="it-IT" dirty="0"/>
          </a:p>
        </p:txBody>
      </p:sp>
      <p:graphicFrame>
        <p:nvGraphicFramePr>
          <p:cNvPr id="4" name="Tabella 3"/>
          <p:cNvGraphicFramePr>
            <a:graphicFrameLocks noGrp="1"/>
          </p:cNvGraphicFramePr>
          <p:nvPr>
            <p:extLst/>
          </p:nvPr>
        </p:nvGraphicFramePr>
        <p:xfrm>
          <a:off x="539552" y="3573016"/>
          <a:ext cx="8229600" cy="2862369"/>
        </p:xfrm>
        <a:graphic>
          <a:graphicData uri="http://schemas.openxmlformats.org/drawingml/2006/table">
            <a:tbl>
              <a:tblPr/>
              <a:tblGrid>
                <a:gridCol w="1780674">
                  <a:extLst>
                    <a:ext uri="{9D8B030D-6E8A-4147-A177-3AD203B41FA5}">
                      <a16:colId xmlns:a16="http://schemas.microsoft.com/office/drawing/2014/main" xmlns="" val="20000"/>
                    </a:ext>
                  </a:extLst>
                </a:gridCol>
                <a:gridCol w="6448926">
                  <a:extLst>
                    <a:ext uri="{9D8B030D-6E8A-4147-A177-3AD203B41FA5}">
                      <a16:colId xmlns:a16="http://schemas.microsoft.com/office/drawing/2014/main" xmlns="" val="20001"/>
                    </a:ext>
                  </a:extLst>
                </a:gridCol>
              </a:tblGrid>
              <a:tr h="502095">
                <a:tc>
                  <a:txBody>
                    <a:bodyPr/>
                    <a:lstStyle/>
                    <a:p>
                      <a:pPr algn="ctr"/>
                      <a:r>
                        <a:rPr lang="it-IT" sz="1400" b="1" dirty="0">
                          <a:solidFill>
                            <a:schemeClr val="tx1"/>
                          </a:solidFill>
                          <a:effectLst/>
                        </a:rPr>
                        <a:t>Consultazione degli operatori economici</a:t>
                      </a:r>
                    </a:p>
                  </a:txBody>
                  <a:tcPr marL="74274" marR="74274" marT="37137" marB="371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it-IT" sz="1400" dirty="0">
                          <a:effectLst/>
                        </a:rPr>
                        <a:t>Per ogni appalto da aggiudicare la stazione appaltante consulta per iscritto gli operatori economici che sono in grado di eseguire l’oggetto dell’appalto.</a:t>
                      </a:r>
                    </a:p>
                  </a:txBody>
                  <a:tcPr marL="74274" marR="74274" marT="37137" marB="371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929915">
                <a:tc>
                  <a:txBody>
                    <a:bodyPr/>
                    <a:lstStyle/>
                    <a:p>
                      <a:pPr algn="ctr"/>
                      <a:r>
                        <a:rPr lang="it-IT" sz="1400" b="1" dirty="0">
                          <a:effectLst/>
                        </a:rPr>
                        <a:t>Fissazione di un termine per la presentazione delle offerte</a:t>
                      </a:r>
                    </a:p>
                  </a:txBody>
                  <a:tcPr marL="74274" marR="74274" marT="37137" marB="371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it-IT" sz="1400" dirty="0">
                          <a:effectLst/>
                        </a:rPr>
                        <a:t>La stazione appaltante fissa un termine sufficiente per presentare le offerte relative a ciascun appalto specifico, tenendo conto della complessità dell’oggetto dell’appalto e del tempo necessario per la trasmissione delle offerte.</a:t>
                      </a:r>
                    </a:p>
                  </a:txBody>
                  <a:tcPr marL="74274" marR="74274" marT="37137" marB="371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r h="502095">
                <a:tc>
                  <a:txBody>
                    <a:bodyPr/>
                    <a:lstStyle/>
                    <a:p>
                      <a:pPr algn="ctr"/>
                      <a:r>
                        <a:rPr lang="it-IT" sz="1400" b="1" dirty="0">
                          <a:effectLst/>
                        </a:rPr>
                        <a:t>Presentazione delle offerte</a:t>
                      </a:r>
                    </a:p>
                  </a:txBody>
                  <a:tcPr marL="74274" marR="74274" marT="37137" marB="371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it-IT" sz="1400" dirty="0">
                          <a:effectLst/>
                        </a:rPr>
                        <a:t>Le offerte sono presentate per iscritto e il loro contenuto non viene reso pubblico fino alla scadenza del termine previsto per la loro presentazione.</a:t>
                      </a:r>
                    </a:p>
                  </a:txBody>
                  <a:tcPr marL="74274" marR="74274" marT="37137" marB="371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r h="716005">
                <a:tc>
                  <a:txBody>
                    <a:bodyPr/>
                    <a:lstStyle/>
                    <a:p>
                      <a:pPr algn="ctr"/>
                      <a:r>
                        <a:rPr lang="it-IT" sz="1400" b="1" dirty="0">
                          <a:effectLst/>
                        </a:rPr>
                        <a:t>Aggiudicazione dell’appalto</a:t>
                      </a:r>
                    </a:p>
                  </a:txBody>
                  <a:tcPr marL="74274" marR="74274" marT="37137" marB="371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it-IT" sz="1400" dirty="0">
                          <a:effectLst/>
                        </a:rPr>
                        <a:t>La stazione appaltante aggiudica l’appalto all’offerente che ha presentato l’offerta migliore sulla base dei criteri di aggiudicazione fissati nei documenti di gara per l’accordo quadro.</a:t>
                      </a:r>
                    </a:p>
                  </a:txBody>
                  <a:tcPr marL="74274" marR="74274" marT="37137" marB="37137"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bl>
          </a:graphicData>
        </a:graphic>
      </p:graphicFrame>
      <p:sp>
        <p:nvSpPr>
          <p:cNvPr id="5" name="Rectangle 1"/>
          <p:cNvSpPr>
            <a:spLocks noChangeArrowheads="1"/>
          </p:cNvSpPr>
          <p:nvPr/>
        </p:nvSpPr>
        <p:spPr bwMode="auto">
          <a:xfrm>
            <a:off x="457200" y="2713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100" b="0" i="0" u="none" strike="noStrike" cap="none" normalizeH="0" baseline="0">
                <a:ln>
                  <a:noFill/>
                </a:ln>
                <a:solidFill>
                  <a:srgbClr val="404040"/>
                </a:solidFill>
                <a:effectLst/>
                <a:latin typeface="Lato"/>
                <a:cs typeface="Arial" pitchFamily="34" charset="0"/>
              </a:rPr>
              <a:t> </a:t>
            </a:r>
            <a:endParaRPr kumimoji="0" lang="it-IT"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7315876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idx="1"/>
          </p:nvPr>
        </p:nvSpPr>
        <p:spPr>
          <a:xfrm>
            <a:off x="0" y="332656"/>
            <a:ext cx="9144000" cy="4876800"/>
          </a:xfrm>
        </p:spPr>
        <p:txBody>
          <a:bodyPr/>
          <a:lstStyle/>
          <a:p>
            <a:pPr marL="0" indent="0" algn="just">
              <a:buNone/>
            </a:pPr>
            <a:r>
              <a:rPr lang="it-IT" sz="1600" dirty="0"/>
              <a:t>Si offre di seguito </a:t>
            </a:r>
            <a:r>
              <a:rPr lang="it-IT" sz="1600" u="sng" dirty="0"/>
              <a:t>un modello di determinazione per l’attivazione di una procedura per la conclusione di un accordo quadro</a:t>
            </a:r>
            <a:r>
              <a:rPr lang="it-IT" sz="1600" dirty="0"/>
              <a:t>, aggiornata ai contenuti del d.lgs. 36/2023.</a:t>
            </a:r>
          </a:p>
          <a:p>
            <a:pPr marL="0" indent="0" algn="just">
              <a:buNone/>
            </a:pPr>
            <a:r>
              <a:rPr lang="it-IT" sz="1600" dirty="0"/>
              <a:t>L’atto è riferito ad una procedura aperta sotto soglia, con il criterio del prezzo più basso, per l’acquisizione di servizi:</a:t>
            </a:r>
          </a:p>
          <a:p>
            <a:endParaRPr lang="it-IT" dirty="0"/>
          </a:p>
        </p:txBody>
      </p:sp>
      <p:pic>
        <p:nvPicPr>
          <p:cNvPr id="307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484784"/>
            <a:ext cx="3816424"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88024" y="1340768"/>
            <a:ext cx="4248472"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207400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7504" y="908720"/>
            <a:ext cx="4392488" cy="55248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76056" y="908721"/>
            <a:ext cx="3918446" cy="44644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515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626043"/>
            <a:ext cx="8928992" cy="990600"/>
          </a:xfrm>
        </p:spPr>
        <p:txBody>
          <a:bodyPr>
            <a:noAutofit/>
          </a:bodyPr>
          <a:lstStyle/>
          <a:p>
            <a:pPr algn="ctr"/>
            <a:r>
              <a:rPr lang="it-IT" sz="2400" dirty="0"/>
              <a:t>GARA PER LA FORNITURA DI FARMACI E MEDICAL DEVICE -</a:t>
            </a:r>
            <a:r>
              <a:rPr lang="it-IT" sz="2400" dirty="0" smtClean="0"/>
              <a:t> GIURISPRUDENZA: SUDDIVISIONE IN LOTTI (1)</a:t>
            </a:r>
            <a:r>
              <a:rPr lang="it-IT" sz="2800" dirty="0"/>
              <a:t/>
            </a:r>
            <a:br>
              <a:rPr lang="it-IT" sz="2800" dirty="0"/>
            </a:br>
            <a:endParaRPr lang="it-IT" sz="2800" dirty="0"/>
          </a:p>
        </p:txBody>
      </p:sp>
      <p:sp>
        <p:nvSpPr>
          <p:cNvPr id="3" name="Segnaposto contenuto 2"/>
          <p:cNvSpPr>
            <a:spLocks noGrp="1"/>
          </p:cNvSpPr>
          <p:nvPr>
            <p:ph idx="1"/>
          </p:nvPr>
        </p:nvSpPr>
        <p:spPr>
          <a:xfrm>
            <a:off x="457200" y="1600200"/>
            <a:ext cx="8383960" cy="5501208"/>
          </a:xfrm>
        </p:spPr>
        <p:txBody>
          <a:bodyPr>
            <a:normAutofit fontScale="47500" lnSpcReduction="20000"/>
          </a:bodyPr>
          <a:lstStyle/>
          <a:p>
            <a:pPr marL="0" indent="0" algn="ctr">
              <a:buNone/>
            </a:pPr>
            <a:r>
              <a:rPr lang="it-IT" sz="2500" b="1" dirty="0"/>
              <a:t>Consiglio di Stato n. 9205/23 </a:t>
            </a:r>
            <a:r>
              <a:rPr lang="it-IT" sz="2500" b="1" dirty="0" smtClean="0"/>
              <a:t>:</a:t>
            </a:r>
          </a:p>
          <a:p>
            <a:pPr marL="0" indent="0" algn="just">
              <a:buNone/>
            </a:pPr>
            <a:r>
              <a:rPr lang="it-IT" sz="2500" b="1" i="1" dirty="0" smtClean="0"/>
              <a:t>«</a:t>
            </a:r>
            <a:r>
              <a:rPr lang="it-IT" sz="2500" i="1" dirty="0" smtClean="0"/>
              <a:t>in </a:t>
            </a:r>
            <a:r>
              <a:rPr lang="it-IT" sz="2500" i="1" dirty="0"/>
              <a:t>conformità alle indicazioni provenienti dal diritto </a:t>
            </a:r>
            <a:r>
              <a:rPr lang="it-IT" sz="2500" i="1" dirty="0" err="1"/>
              <a:t>eurounitario</a:t>
            </a:r>
            <a:r>
              <a:rPr lang="it-IT" sz="2500" i="1" dirty="0"/>
              <a:t>, il legislatore italiano ha recepito, nella previsione di cui all’art. 51, d.lgs. n. 50 del 2016, le indicazioni della direttiva 2014/24/UE, fissando la regola, salvo deroga motivata, della suddivisione in lotti.</a:t>
            </a:r>
            <a:endParaRPr lang="it-IT" sz="2500" dirty="0"/>
          </a:p>
          <a:p>
            <a:pPr marL="0" indent="0" algn="just">
              <a:buNone/>
            </a:pPr>
            <a:r>
              <a:rPr lang="it-IT" sz="2500" i="1" dirty="0"/>
              <a:t>Secondo un consolidato orientamento interpretativo di questo Consiglio di Stato la regola della suddivisione in lotti risponde all’esigenza di apertura del mercato ed opposizione alla creazione di posizioni monopolistiche o, comunque, di predominio, obiettivo ritenuto meritevole dal legislatore per la convinzione - che v’è sottesa - che per questa via si possa migliorare l’efficienza del servizio all’utenza e, dunque, in ragione delle stesse preoccupazioni che l’appellante assume a fondamento della sua critica alla regola della suddivisione in lotti (Cons. Stato, sez. V, 20 settembre 2021, n. 6402).</a:t>
            </a:r>
            <a:endParaRPr lang="it-IT" sz="2500" dirty="0"/>
          </a:p>
          <a:p>
            <a:pPr marL="0" indent="0" algn="just">
              <a:buNone/>
            </a:pPr>
            <a:r>
              <a:rPr lang="it-IT" sz="2500" i="1" dirty="0"/>
              <a:t>Infatti, la suddivisione in lotti di una procedura di gara favorisce l’apertura del mercato alla concorrenza, rendendo possibile la presentazione dell’offerta anche da parte delle piccole e medie imprese (c.d. P.M.I.), poiché consente alla stazione appaltante di richiedere requisiti di partecipazione che, in quanto parametrati su singoli lotti, sono inevitabilmente meno gravosi di quelli che, in termini di capacità economica e prestazionale, sarebbero richiesti per la partecipazione all’intera procedura di gara; requisiti questi ultimi dei quali sono in possesso solo imprese di grandi dimensioni.</a:t>
            </a:r>
            <a:endParaRPr lang="it-IT" sz="2500" dirty="0"/>
          </a:p>
          <a:p>
            <a:pPr marL="0" indent="0" algn="just">
              <a:buNone/>
            </a:pPr>
            <a:r>
              <a:rPr lang="it-IT" sz="2500" i="1" dirty="0"/>
              <a:t>In definitiva, l’apertura alla concorrenza è realizzata rendendo </a:t>
            </a:r>
            <a:r>
              <a:rPr lang="it-IT" sz="2500" i="1" dirty="0" err="1"/>
              <a:t>possibileConsiglio</a:t>
            </a:r>
            <a:r>
              <a:rPr lang="it-IT" sz="2500" i="1" dirty="0"/>
              <a:t> di Stato n. 9205/23  la formulazione di un’offerta che, invece, per una procedura unitaria, non sarebbe neppure proponibile.</a:t>
            </a:r>
            <a:endParaRPr lang="it-IT" sz="2500" dirty="0"/>
          </a:p>
          <a:p>
            <a:pPr marL="0" indent="0" algn="just">
              <a:buNone/>
            </a:pPr>
            <a:r>
              <a:rPr lang="it-IT" sz="2500" i="1" dirty="0"/>
              <a:t>Deve, altresì, considerarsi che il rafforzato favor per la suddivisione dell’appalto in lotti è dovuto alla crescente attenzione riservata dal legislatore europeo all’accesso al mercato delle commesse pubbliche da parte delle P.M.I., costituendo la riduzione del valore dei contratti un efficace incentivo alla partecipazione degli operatori di mercato di più ridotte dimensioni alle procedure di affidamento.</a:t>
            </a:r>
            <a:endParaRPr lang="it-IT" sz="2500" dirty="0"/>
          </a:p>
          <a:p>
            <a:pPr marL="0" indent="0" algn="just">
              <a:buNone/>
            </a:pPr>
            <a:r>
              <a:rPr lang="it-IT" sz="2500" i="1" dirty="0"/>
              <a:t>Ed infatti la Direttiva 2014/24/UE, al Considerando 2, dopo avere premesso che “gli appalti pubblici .....costituiscono uno degli strumenti basati sul mercato necessari alla realizzazione di una crescita intelligente, sostenibile e inclusiva garantendo contemporaneamente l’uso più efficiente possibile dei finanziamenti pubblici”, afferma che tra le proprie primarie finalità vi è quella di aggiornare la precedente Direttiva 2004/18/CE “in modo da accrescere l’efficienza della spesa pubblica, facilitando in particolare la partecipazione delle piccole e medie imprese (PMI) agli appalti pubblici e permettendo ai committenti di farne un miglior uso per sostenere il conseguimento di obiettivi condivisi a valenza sociale”.</a:t>
            </a:r>
            <a:endParaRPr lang="it-IT" sz="2500" dirty="0"/>
          </a:p>
          <a:p>
            <a:pPr marL="0" indent="0" algn="just">
              <a:buNone/>
            </a:pPr>
            <a:r>
              <a:rPr lang="it-IT" sz="2500" i="1" dirty="0"/>
              <a:t>Il considerando 78 precisa, poi, che “le amministrazioni aggiudicatrici dovrebbero essere incoraggiate a suddividere in lotti i grandi appalti” e che “se l’amministrazione aggiudicatrice decide che non è appropriato suddividere l’appalto in lotti, la relazione individuale o i documenti di gara dovrebbero contenere un’indicazione dei principali motivi della scelta dell’amministrazione aggiudicatrice. Tali motivi potrebbero, per esempio, consistere nel fatto che l’amministrazione aggiudicatrice ritiene che tale suddivisione possa rischiare di limitare la concorrenza o di rendere l’esecuzione dell’appalto eccessivamente difficile dal punto di vista tecnico o troppo costosa, ovvero che l’esigenza di coordinare i diversi operatori economici per i lotti possa rischiare seriamente di pregiudicare la corretta esecuzione dell’appalto</a:t>
            </a:r>
            <a:r>
              <a:rPr lang="it-IT" sz="2500" i="1" dirty="0" smtClean="0"/>
              <a:t>”.</a:t>
            </a:r>
            <a:endParaRPr lang="it-IT" sz="2500" dirty="0"/>
          </a:p>
        </p:txBody>
      </p:sp>
    </p:spTree>
    <p:extLst>
      <p:ext uri="{BB962C8B-B14F-4D97-AF65-F5344CB8AC3E}">
        <p14:creationId xmlns:p14="http://schemas.microsoft.com/office/powerpoint/2010/main" val="3938334822"/>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2800" dirty="0" smtClean="0"/>
              <a:t>RESPONSABILE UNICO DEL PROGETTO (</a:t>
            </a:r>
            <a:r>
              <a:rPr lang="it-IT" sz="2800" dirty="0"/>
              <a:t>RUP</a:t>
            </a:r>
            <a:r>
              <a:rPr lang="it-IT" sz="2800" dirty="0" smtClean="0"/>
              <a:t>) </a:t>
            </a:r>
            <a:endParaRPr lang="it-IT" sz="2800" dirty="0"/>
          </a:p>
        </p:txBody>
      </p:sp>
      <p:sp>
        <p:nvSpPr>
          <p:cNvPr id="3" name="Segnaposto contenuto 2"/>
          <p:cNvSpPr>
            <a:spLocks noGrp="1"/>
          </p:cNvSpPr>
          <p:nvPr>
            <p:ph idx="1"/>
          </p:nvPr>
        </p:nvSpPr>
        <p:spPr/>
        <p:txBody>
          <a:bodyPr/>
          <a:lstStyle/>
          <a:p>
            <a:pPr algn="just"/>
            <a:r>
              <a:rPr lang="it-IT" dirty="0"/>
              <a:t>L’art. 15 del Nuovo Codice individua la figura del </a:t>
            </a:r>
            <a:r>
              <a:rPr lang="it-IT" u="sng" dirty="0"/>
              <a:t>Responsabile unico del progetto o intervento</a:t>
            </a:r>
            <a:r>
              <a:rPr lang="it-IT" dirty="0"/>
              <a:t> e non più del procedimento.</a:t>
            </a:r>
          </a:p>
          <a:p>
            <a:pPr algn="just"/>
            <a:endParaRPr lang="it-IT" dirty="0"/>
          </a:p>
          <a:p>
            <a:pPr algn="just"/>
            <a:r>
              <a:rPr lang="it-IT" dirty="0"/>
              <a:t>Il RUP assicura il completamento dell’intervento pubblico nei termini e nel rispetto degli obiettivi connessi al suo incarico svolgendo le attività di cui all’allegato I.2 o che siano necessarie.</a:t>
            </a:r>
          </a:p>
          <a:p>
            <a:pPr algn="just"/>
            <a:endParaRPr lang="it-IT" dirty="0"/>
          </a:p>
        </p:txBody>
      </p:sp>
    </p:spTree>
    <p:extLst>
      <p:ext uri="{BB962C8B-B14F-4D97-AF65-F5344CB8AC3E}">
        <p14:creationId xmlns:p14="http://schemas.microsoft.com/office/powerpoint/2010/main" val="5126870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solidFill>
                  <a:srgbClr val="D2533C"/>
                </a:solidFill>
              </a:rPr>
              <a:t>RESPONSABILE UNICO DEL PROGETTO (RUP) </a:t>
            </a:r>
            <a:endParaRPr lang="it-IT" dirty="0"/>
          </a:p>
        </p:txBody>
      </p:sp>
      <p:sp>
        <p:nvSpPr>
          <p:cNvPr id="3" name="Segnaposto contenuto 2"/>
          <p:cNvSpPr>
            <a:spLocks noGrp="1"/>
          </p:cNvSpPr>
          <p:nvPr>
            <p:ph idx="1"/>
          </p:nvPr>
        </p:nvSpPr>
        <p:spPr/>
        <p:txBody>
          <a:bodyPr>
            <a:normAutofit fontScale="92500" lnSpcReduction="20000"/>
          </a:bodyPr>
          <a:lstStyle/>
          <a:p>
            <a:pPr algn="just"/>
            <a:r>
              <a:rPr lang="it-IT" sz="2000" dirty="0"/>
              <a:t>Il RUP viene nominato dalle stazioni appaltanti e dagli enti concedenti, nell’interesse proprio o di altre amministrazioni, nel primo atto di avvio dell’intervento pubblico da realizzare, mediante un contratto, per le fasi di programmazione, progettazione, affidamento e per l’esecuzione di ciascuna procedura soggetta al </a:t>
            </a:r>
            <a:r>
              <a:rPr lang="it-IT" sz="2000" dirty="0" smtClean="0"/>
              <a:t>codice.</a:t>
            </a:r>
            <a:endParaRPr lang="it-IT" sz="2000" dirty="0"/>
          </a:p>
          <a:p>
            <a:pPr algn="just"/>
            <a:endParaRPr lang="it-IT" sz="2000" dirty="0"/>
          </a:p>
          <a:p>
            <a:pPr algn="just"/>
            <a:r>
              <a:rPr lang="it-IT" sz="2000" dirty="0"/>
              <a:t>E’ scelto tra i dipendenti assunti anche a tempo determinato della stazione appaltante o dell’ente concedente, preferibilmente in servizio presso l’unità organizzativa titolare del potere di spesa, in possesso dei requisiti di cui all’allegato I.2 e di competenze professionali adeguate in relazione ai compiti al medesimo affidati, nel rispetto dell’inquadramento contrattuale e delle relative </a:t>
            </a:r>
            <a:r>
              <a:rPr lang="it-IT" sz="2000" dirty="0" smtClean="0"/>
              <a:t>mansioni.</a:t>
            </a:r>
            <a:endParaRPr lang="it-IT" sz="2000" dirty="0"/>
          </a:p>
          <a:p>
            <a:pPr algn="just"/>
            <a:endParaRPr lang="it-IT" sz="2000" dirty="0"/>
          </a:p>
          <a:p>
            <a:r>
              <a:rPr lang="it-IT" sz="2000" dirty="0"/>
              <a:t>L’ufficio di RUP è obbligatorio e non può essere </a:t>
            </a:r>
            <a:r>
              <a:rPr lang="it-IT" sz="2000" dirty="0" smtClean="0"/>
              <a:t>rifiutato.</a:t>
            </a:r>
            <a:endParaRPr lang="it-IT" sz="2000" dirty="0"/>
          </a:p>
          <a:p>
            <a:endParaRPr lang="it-IT" sz="2000" dirty="0"/>
          </a:p>
          <a:p>
            <a:pPr algn="just"/>
            <a:r>
              <a:rPr lang="it-IT" sz="2000" dirty="0"/>
              <a:t>In caso di mancata nomina del RUP nell’atto di avvio dell’intervento pubblico, l’incarico è svolto dal responsabile dell’unità organizzativa competente per </a:t>
            </a:r>
            <a:r>
              <a:rPr lang="it-IT" sz="2000" dirty="0" smtClean="0"/>
              <a:t>l’intervento.</a:t>
            </a:r>
            <a:endParaRPr lang="it-IT" sz="2000" dirty="0"/>
          </a:p>
        </p:txBody>
      </p:sp>
    </p:spTree>
    <p:extLst>
      <p:ext uri="{BB962C8B-B14F-4D97-AF65-F5344CB8AC3E}">
        <p14:creationId xmlns:p14="http://schemas.microsoft.com/office/powerpoint/2010/main" val="93661781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solidFill>
                  <a:srgbClr val="D2533C"/>
                </a:solidFill>
              </a:rPr>
              <a:t>RESPONSABILE UNICO DEL PROGETTO (RUP) </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a:latin typeface="TimesNewRomanPSMT"/>
              </a:rPr>
              <a:t>Ferma restando </a:t>
            </a:r>
            <a:r>
              <a:rPr lang="it-IT" sz="2000" u="sng" dirty="0">
                <a:latin typeface="TimesNewRomanPSMT"/>
              </a:rPr>
              <a:t>l’unicità del RUP</a:t>
            </a:r>
            <a:r>
              <a:rPr lang="it-IT" sz="2000" dirty="0">
                <a:latin typeface="TimesNewRomanPSMT"/>
              </a:rPr>
              <a:t>, le stazioni appaltanti e gli enti concedenti possono individuare modelli organizzativi, i quali prevedano la nomina di un </a:t>
            </a:r>
            <a:r>
              <a:rPr lang="it-IT" sz="2000" u="sng" dirty="0">
                <a:latin typeface="TimesNewRomanPSMT"/>
              </a:rPr>
              <a:t>responsabile di procedimento per le fasi di programmazione, progettazione ed esecuzione </a:t>
            </a:r>
            <a:r>
              <a:rPr lang="it-IT" sz="2000" dirty="0">
                <a:latin typeface="TimesNewRomanPSMT"/>
              </a:rPr>
              <a:t>e un </a:t>
            </a:r>
            <a:r>
              <a:rPr lang="it-IT" sz="2000" u="sng" dirty="0">
                <a:latin typeface="TimesNewRomanPSMT"/>
              </a:rPr>
              <a:t>responsabile di procedimento per la fase di affidamento</a:t>
            </a:r>
            <a:r>
              <a:rPr lang="it-IT" sz="2000" dirty="0">
                <a:latin typeface="TimesNewRomanPSMT"/>
              </a:rPr>
              <a:t>. Le relative responsabilità sono ripartite in base ai compiti svolti in ciascuna fase, ferme restando le funzioni di supervisione, indirizzo e coordinamento del RUP.</a:t>
            </a:r>
            <a:endParaRPr lang="it-IT" sz="2000" dirty="0"/>
          </a:p>
        </p:txBody>
      </p:sp>
    </p:spTree>
    <p:extLst>
      <p:ext uri="{BB962C8B-B14F-4D97-AF65-F5344CB8AC3E}">
        <p14:creationId xmlns:p14="http://schemas.microsoft.com/office/powerpoint/2010/main" val="1738544444"/>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solidFill>
                  <a:srgbClr val="D2533C"/>
                </a:solidFill>
              </a:rPr>
              <a:t>RESPONSABILE UNICO DEL PROGETTO (RUP) </a:t>
            </a:r>
            <a:endParaRPr lang="it-IT" dirty="0"/>
          </a:p>
        </p:txBody>
      </p:sp>
      <p:sp>
        <p:nvSpPr>
          <p:cNvPr id="3" name="Segnaposto contenuto 2"/>
          <p:cNvSpPr>
            <a:spLocks noGrp="1"/>
          </p:cNvSpPr>
          <p:nvPr>
            <p:ph idx="1"/>
          </p:nvPr>
        </p:nvSpPr>
        <p:spPr/>
        <p:txBody>
          <a:bodyPr>
            <a:normAutofit/>
          </a:bodyPr>
          <a:lstStyle/>
          <a:p>
            <a:pPr algn="just"/>
            <a:r>
              <a:rPr lang="it-IT" sz="2000" dirty="0"/>
              <a:t>Le stazioni appaltanti e gli enti concedenti possono istituire una </a:t>
            </a:r>
            <a:r>
              <a:rPr lang="it-IT" sz="2000" u="sng" dirty="0"/>
              <a:t>struttura di supporto al RUP</a:t>
            </a:r>
            <a:r>
              <a:rPr lang="it-IT" sz="2000" dirty="0"/>
              <a:t>, e possono destinare risorse finanziarie non superiori all’1 per cento dell’importo posto a base di gara per l’affidamento diretto da parte del RUP di incarichi di assistenza al </a:t>
            </a:r>
            <a:r>
              <a:rPr lang="it-IT" sz="2000"/>
              <a:t>medesimo.</a:t>
            </a:r>
          </a:p>
          <a:p>
            <a:pPr algn="just"/>
            <a:endParaRPr lang="it-IT" sz="2000" dirty="0"/>
          </a:p>
          <a:p>
            <a:pPr algn="just"/>
            <a:r>
              <a:rPr lang="it-IT" sz="2000" dirty="0"/>
              <a:t>Negli appalti pubblici di lavori aggiudicati con la formula del </a:t>
            </a:r>
            <a:r>
              <a:rPr lang="it-IT" sz="2000" u="sng" dirty="0"/>
              <a:t>contraente generale</a:t>
            </a:r>
            <a:r>
              <a:rPr lang="it-IT" sz="2000" dirty="0"/>
              <a:t> e nelle altre formule di </a:t>
            </a:r>
            <a:r>
              <a:rPr lang="it-IT" sz="2000" u="sng" dirty="0"/>
              <a:t>partenariato pubblico-privato</a:t>
            </a:r>
            <a:r>
              <a:rPr lang="it-IT" sz="2000" dirty="0"/>
              <a:t>, </a:t>
            </a:r>
            <a:r>
              <a:rPr lang="it-IT" sz="2000" u="sng" dirty="0"/>
              <a:t>è vietata l’attribuzione dei compiti di RUP, responsabile dei lavori, direttore dei lavori o collaudatore allo stesso contraente generale, al soggetto aggiudicatario dei contratti di partenariato pubblico-privato e ai soggetti a essi collegati</a:t>
            </a:r>
            <a:r>
              <a:rPr lang="it-IT" sz="2000" dirty="0"/>
              <a:t>.</a:t>
            </a:r>
          </a:p>
        </p:txBody>
      </p:sp>
    </p:spTree>
    <p:extLst>
      <p:ext uri="{BB962C8B-B14F-4D97-AF65-F5344CB8AC3E}">
        <p14:creationId xmlns:p14="http://schemas.microsoft.com/office/powerpoint/2010/main" val="330821526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800" dirty="0">
                <a:solidFill>
                  <a:srgbClr val="D2533C"/>
                </a:solidFill>
              </a:rPr>
              <a:t>RESPONSABILE UNICO DEL PROGETTO (RUP) </a:t>
            </a:r>
            <a:endParaRPr lang="it-IT" dirty="0"/>
          </a:p>
        </p:txBody>
      </p:sp>
      <p:sp>
        <p:nvSpPr>
          <p:cNvPr id="3" name="Segnaposto contenuto 2"/>
          <p:cNvSpPr>
            <a:spLocks noGrp="1"/>
          </p:cNvSpPr>
          <p:nvPr>
            <p:ph idx="1"/>
          </p:nvPr>
        </p:nvSpPr>
        <p:spPr/>
        <p:txBody>
          <a:bodyPr>
            <a:normAutofit fontScale="77500" lnSpcReduction="20000"/>
          </a:bodyPr>
          <a:lstStyle/>
          <a:p>
            <a:pPr algn="just"/>
            <a:r>
              <a:rPr lang="it-IT" dirty="0"/>
              <a:t>l RUP deve essere in possesso di titolo di studio di livello adeguato e di esperienza </a:t>
            </a:r>
            <a:r>
              <a:rPr lang="it-IT" dirty="0" smtClean="0"/>
              <a:t>professionale, </a:t>
            </a:r>
            <a:r>
              <a:rPr lang="it-IT" dirty="0"/>
              <a:t>soggetta a costante </a:t>
            </a:r>
            <a:r>
              <a:rPr lang="it-IT" dirty="0" smtClean="0"/>
              <a:t>aggiornamento, </a:t>
            </a:r>
            <a:r>
              <a:rPr lang="it-IT" dirty="0"/>
              <a:t>maturata nello svolgimento di attività analoghe a quelle da realizzare in termini di natura, complessità </a:t>
            </a:r>
            <a:r>
              <a:rPr lang="it-IT" dirty="0" smtClean="0"/>
              <a:t>e importo </a:t>
            </a:r>
            <a:r>
              <a:rPr lang="it-IT" dirty="0"/>
              <a:t>dell’intervento, in relazione alla tipologia e all’entità dei servizi e delle forniture da affidare.</a:t>
            </a:r>
          </a:p>
          <a:p>
            <a:pPr algn="just"/>
            <a:endParaRPr lang="it-IT" dirty="0"/>
          </a:p>
          <a:p>
            <a:pPr algn="just"/>
            <a:r>
              <a:rPr lang="it-IT" dirty="0" smtClean="0"/>
              <a:t>Nello </a:t>
            </a:r>
            <a:r>
              <a:rPr lang="it-IT" dirty="0"/>
              <a:t>specifico, il RUP deve essere in possesso di esperienza nel settore dei contratti di servizi e forniture, attestata anche dall’anzianità </a:t>
            </a:r>
            <a:r>
              <a:rPr lang="it-IT" dirty="0" smtClean="0"/>
              <a:t>di servizio </a:t>
            </a:r>
            <a:r>
              <a:rPr lang="it-IT" dirty="0"/>
              <a:t>maturata:</a:t>
            </a:r>
          </a:p>
          <a:p>
            <a:pPr lvl="1" algn="just"/>
            <a:r>
              <a:rPr lang="it-IT" dirty="0" smtClean="0"/>
              <a:t>di </a:t>
            </a:r>
            <a:r>
              <a:rPr lang="it-IT" dirty="0"/>
              <a:t>almeno un anno per gli importi inferiori alla soglia di cui all’articolo 14 del </a:t>
            </a:r>
            <a:r>
              <a:rPr lang="it-IT" dirty="0" smtClean="0"/>
              <a:t>codice;</a:t>
            </a:r>
          </a:p>
          <a:p>
            <a:pPr lvl="1" algn="just"/>
            <a:r>
              <a:rPr lang="it-IT" dirty="0" smtClean="0"/>
              <a:t>di </a:t>
            </a:r>
            <a:r>
              <a:rPr lang="it-IT" dirty="0"/>
              <a:t>almeno tre anni per gli importi pari o superiori alla soglia di cui all’articolo 14 del codice</a:t>
            </a:r>
            <a:r>
              <a:rPr lang="it-IT" dirty="0" smtClean="0"/>
              <a:t>.</a:t>
            </a:r>
          </a:p>
          <a:p>
            <a:pPr lvl="1" algn="just"/>
            <a:endParaRPr lang="it-IT" dirty="0"/>
          </a:p>
          <a:p>
            <a:pPr algn="just"/>
            <a:r>
              <a:rPr lang="it-IT" dirty="0" smtClean="0"/>
              <a:t>Per </a:t>
            </a:r>
            <a:r>
              <a:rPr lang="it-IT" u="sng" dirty="0"/>
              <a:t>le forniture o i servizi connotati da particolari caratteristiche tecniche</a:t>
            </a:r>
            <a:r>
              <a:rPr lang="it-IT" dirty="0"/>
              <a:t>, quali: dispositivi medici, dispositivi antincendio, sistemi </a:t>
            </a:r>
            <a:r>
              <a:rPr lang="it-IT" dirty="0" smtClean="0"/>
              <a:t>informatici e </a:t>
            </a:r>
            <a:r>
              <a:rPr lang="it-IT" dirty="0"/>
              <a:t>telematici, la stazione appaltante può richiedere, oltre ai requisiti di esperienza di cui </a:t>
            </a:r>
            <a:r>
              <a:rPr lang="it-IT" dirty="0" smtClean="0"/>
              <a:t>sopra, </a:t>
            </a:r>
            <a:r>
              <a:rPr lang="it-IT" dirty="0"/>
              <a:t>il possesso della laurea magistrale nonché </a:t>
            </a:r>
            <a:r>
              <a:rPr lang="it-IT" dirty="0" smtClean="0"/>
              <a:t>di specifiche </a:t>
            </a:r>
            <a:r>
              <a:rPr lang="it-IT" dirty="0"/>
              <a:t>comprovate competenze.</a:t>
            </a:r>
          </a:p>
        </p:txBody>
      </p:sp>
    </p:spTree>
    <p:extLst>
      <p:ext uri="{BB962C8B-B14F-4D97-AF65-F5344CB8AC3E}">
        <p14:creationId xmlns:p14="http://schemas.microsoft.com/office/powerpoint/2010/main" val="71425805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412776"/>
            <a:ext cx="8229600" cy="4876800"/>
          </a:xfrm>
        </p:spPr>
        <p:txBody>
          <a:bodyPr/>
          <a:lstStyle/>
          <a:p>
            <a:pPr marL="0" indent="0" algn="just">
              <a:buNone/>
            </a:pPr>
            <a:r>
              <a:rPr lang="it-IT" dirty="0"/>
              <a:t>La definizione di </a:t>
            </a:r>
            <a:r>
              <a:rPr lang="it-IT" dirty="0">
                <a:effectLst>
                  <a:outerShdw blurRad="38100" dist="38100" dir="2700000" algn="tl">
                    <a:srgbClr val="000000">
                      <a:alpha val="43137"/>
                    </a:srgbClr>
                  </a:outerShdw>
                </a:effectLst>
              </a:rPr>
              <a:t>innovatività</a:t>
            </a:r>
            <a:r>
              <a:rPr lang="it-IT" dirty="0"/>
              <a:t>, la sua valutazione e il conferimento dello status di medicinale innovativo spettano </a:t>
            </a:r>
          </a:p>
          <a:p>
            <a:pPr marL="0" indent="0" algn="ctr">
              <a:buNone/>
            </a:pPr>
            <a:r>
              <a:rPr lang="it-IT" dirty="0"/>
              <a:t>all’AIFA (Agenzia Italiana del Farmaco)</a:t>
            </a:r>
          </a:p>
          <a:p>
            <a:pPr marL="0" indent="0" algn="ctr">
              <a:buNone/>
            </a:pPr>
            <a:r>
              <a:rPr lang="it-IT" dirty="0"/>
              <a:t> ed alla sua Commissione Tecnico Scientifica.</a:t>
            </a:r>
          </a:p>
          <a:p>
            <a:pPr marL="0" indent="0" algn="ctr">
              <a:buNone/>
            </a:pPr>
            <a:endParaRPr lang="it-IT" dirty="0"/>
          </a:p>
          <a:p>
            <a:pPr marL="0" indent="0" algn="just">
              <a:buNone/>
            </a:pPr>
            <a:r>
              <a:rPr lang="it-IT" dirty="0"/>
              <a:t>L'AIFA ha individuato i criteri per la classificazione dei farmaci innovativi e dei farmaci oncologici innovativi ai sensi dell’articolo 1, comma 402 della legge 11 dicembre 2016, n. 232, con la </a:t>
            </a:r>
            <a:r>
              <a:rPr lang="it-IT" u="sng" dirty="0"/>
              <a:t>determina n. 1535/2017</a:t>
            </a:r>
            <a:r>
              <a:rPr lang="it-IT" dirty="0"/>
              <a:t>.</a:t>
            </a:r>
          </a:p>
        </p:txBody>
      </p:sp>
      <p:sp>
        <p:nvSpPr>
          <p:cNvPr id="5" name="Rettangolo 4"/>
          <p:cNvSpPr/>
          <p:nvPr/>
        </p:nvSpPr>
        <p:spPr>
          <a:xfrm>
            <a:off x="401613" y="697051"/>
            <a:ext cx="8424936" cy="584775"/>
          </a:xfrm>
          <a:prstGeom prst="rect">
            <a:avLst/>
          </a:prstGeom>
        </p:spPr>
        <p:txBody>
          <a:bodyPr wrap="square">
            <a:spAutoFit/>
          </a:bodyPr>
          <a:lstStyle/>
          <a:p>
            <a:pPr algn="ctr"/>
            <a:r>
              <a:rPr lang="it-IT" sz="3200" spc="-100" dirty="0" smtClean="0">
                <a:solidFill>
                  <a:srgbClr val="D2533C"/>
                </a:solidFill>
                <a:ea typeface="+mj-ea"/>
                <a:cs typeface="+mj-cs"/>
              </a:rPr>
              <a:t>FARMACI INNOVATIVI: DEFINIZIONE</a:t>
            </a:r>
            <a:endParaRPr lang="it-IT" dirty="0"/>
          </a:p>
        </p:txBody>
      </p:sp>
    </p:spTree>
    <p:extLst>
      <p:ext uri="{BB962C8B-B14F-4D97-AF65-F5344CB8AC3E}">
        <p14:creationId xmlns:p14="http://schemas.microsoft.com/office/powerpoint/2010/main" val="158190199"/>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ttangolo arrotondato 14"/>
          <p:cNvSpPr/>
          <p:nvPr/>
        </p:nvSpPr>
        <p:spPr>
          <a:xfrm>
            <a:off x="1403648" y="2276872"/>
            <a:ext cx="1944216" cy="5040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Ovale 3"/>
          <p:cNvSpPr/>
          <p:nvPr/>
        </p:nvSpPr>
        <p:spPr>
          <a:xfrm>
            <a:off x="3707904" y="3789040"/>
            <a:ext cx="2304256" cy="79208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p:txBody>
          <a:bodyPr>
            <a:noAutofit/>
          </a:bodyPr>
          <a:lstStyle/>
          <a:p>
            <a:pPr algn="ctr"/>
            <a:r>
              <a:rPr lang="it-IT" sz="3200" dirty="0"/>
              <a:t>ATTRIBUZIONE DEL CARATTERE DI INNOVATIVITA’</a:t>
            </a:r>
          </a:p>
        </p:txBody>
      </p:sp>
      <p:sp>
        <p:nvSpPr>
          <p:cNvPr id="3" name="Segnaposto contenuto 2"/>
          <p:cNvSpPr>
            <a:spLocks noGrp="1"/>
          </p:cNvSpPr>
          <p:nvPr>
            <p:ph idx="1"/>
          </p:nvPr>
        </p:nvSpPr>
        <p:spPr>
          <a:xfrm>
            <a:off x="467544" y="1700808"/>
            <a:ext cx="8229600" cy="4876800"/>
          </a:xfrm>
        </p:spPr>
        <p:txBody>
          <a:bodyPr/>
          <a:lstStyle/>
          <a:p>
            <a:endParaRPr lang="it-IT" dirty="0"/>
          </a:p>
          <a:p>
            <a:pPr algn="just">
              <a:lnSpc>
                <a:spcPct val="150000"/>
              </a:lnSpc>
            </a:pPr>
            <a:r>
              <a:rPr lang="it-IT" u="sng" dirty="0"/>
              <a:t>Per l’attribuzione </a:t>
            </a:r>
            <a:r>
              <a:rPr lang="it-IT" dirty="0"/>
              <a:t>ad un farmaco </a:t>
            </a:r>
            <a:r>
              <a:rPr lang="it-IT" u="sng" dirty="0"/>
              <a:t>del carattere di innovatività è necessario la dimostrazione di un valore terapeutico aggiunto </a:t>
            </a:r>
            <a:r>
              <a:rPr lang="it-IT" dirty="0"/>
              <a:t>(rispetto alle altre terapie disponibili) </a:t>
            </a:r>
            <a:r>
              <a:rPr lang="it-IT" u="sng" dirty="0"/>
              <a:t>nel trattamento di una patologia grave</a:t>
            </a:r>
            <a:endParaRPr lang="it-IT" dirty="0"/>
          </a:p>
        </p:txBody>
      </p:sp>
      <p:cxnSp>
        <p:nvCxnSpPr>
          <p:cNvPr id="6" name="Connettore 4 5"/>
          <p:cNvCxnSpPr>
            <a:endCxn id="7" idx="0"/>
          </p:cNvCxnSpPr>
          <p:nvPr/>
        </p:nvCxnSpPr>
        <p:spPr>
          <a:xfrm>
            <a:off x="6084168" y="4185084"/>
            <a:ext cx="989856" cy="612068"/>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ttangolo 6"/>
          <p:cNvSpPr/>
          <p:nvPr/>
        </p:nvSpPr>
        <p:spPr>
          <a:xfrm>
            <a:off x="5004048" y="4797152"/>
            <a:ext cx="4139952" cy="187220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intesa come una malattia ad esito potenzialmente mortale, oppure che induca ospedalizzazioni ripetute, o che ponga il paziente in pericolo di vita o che causi disabilità in grado di compromettere significativamente la qualità della vita</a:t>
            </a:r>
          </a:p>
        </p:txBody>
      </p:sp>
      <p:cxnSp>
        <p:nvCxnSpPr>
          <p:cNvPr id="17" name="Connettore 4 16"/>
          <p:cNvCxnSpPr/>
          <p:nvPr/>
        </p:nvCxnSpPr>
        <p:spPr>
          <a:xfrm rot="5400000">
            <a:off x="-342546" y="3266982"/>
            <a:ext cx="2484276" cy="1008112"/>
          </a:xfrm>
          <a:prstGeom prst="bentConnector3">
            <a:avLst>
              <a:gd name="adj1" fmla="val 11804"/>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Ovale 18"/>
          <p:cNvSpPr/>
          <p:nvPr/>
        </p:nvSpPr>
        <p:spPr>
          <a:xfrm>
            <a:off x="179512" y="4818267"/>
            <a:ext cx="2088232"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a:solidFill>
                  <a:schemeClr val="tx1"/>
                </a:solidFill>
              </a:rPr>
              <a:t>E’ di competenza dell’AIFA previo parere della CTS</a:t>
            </a:r>
          </a:p>
        </p:txBody>
      </p:sp>
    </p:spTree>
    <p:extLst>
      <p:ext uri="{BB962C8B-B14F-4D97-AF65-F5344CB8AC3E}">
        <p14:creationId xmlns:p14="http://schemas.microsoft.com/office/powerpoint/2010/main" val="285361682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1772816"/>
            <a:ext cx="8229600" cy="990600"/>
          </a:xfrm>
        </p:spPr>
        <p:txBody>
          <a:bodyPr>
            <a:normAutofit fontScale="90000"/>
          </a:bodyPr>
          <a:lstStyle/>
          <a:p>
            <a:pPr algn="ctr"/>
            <a:r>
              <a:rPr lang="it-IT" dirty="0"/>
              <a:t>CRITERI PER LA CLASSIFICAZIONE DEI FARMACI INNOVATIVI E DEI FARMACI ONCOLOGICI INNOVATIVI</a:t>
            </a:r>
            <a:br>
              <a:rPr lang="it-IT" dirty="0"/>
            </a:br>
            <a:endParaRPr lang="it-IT" dirty="0"/>
          </a:p>
        </p:txBody>
      </p:sp>
      <p:sp>
        <p:nvSpPr>
          <p:cNvPr id="3" name="Segnaposto contenuto 2"/>
          <p:cNvSpPr>
            <a:spLocks noGrp="1"/>
          </p:cNvSpPr>
          <p:nvPr>
            <p:ph idx="1"/>
          </p:nvPr>
        </p:nvSpPr>
        <p:spPr>
          <a:xfrm>
            <a:off x="323528" y="2564904"/>
            <a:ext cx="8229600" cy="4876800"/>
          </a:xfrm>
        </p:spPr>
        <p:txBody>
          <a:bodyPr/>
          <a:lstStyle/>
          <a:p>
            <a:endParaRPr lang="it-IT" dirty="0"/>
          </a:p>
          <a:p>
            <a:pPr marL="0" indent="0" algn="ctr">
              <a:buNone/>
            </a:pPr>
            <a:r>
              <a:rPr lang="it-IT" dirty="0"/>
              <a:t> Sono specificati nell’allegato 1 alla determina e sono:</a:t>
            </a:r>
          </a:p>
          <a:p>
            <a:pPr marL="457200" indent="-457200" algn="ctr">
              <a:buFont typeface="+mj-lt"/>
              <a:buAutoNum type="arabicPeriod"/>
            </a:pPr>
            <a:r>
              <a:rPr lang="it-IT" dirty="0"/>
              <a:t>il bisogno terapeutico;</a:t>
            </a:r>
          </a:p>
          <a:p>
            <a:pPr marL="457200" indent="-457200" algn="ctr">
              <a:buFont typeface="+mj-lt"/>
              <a:buAutoNum type="arabicPeriod"/>
            </a:pPr>
            <a:r>
              <a:rPr lang="it-IT" dirty="0"/>
              <a:t>il valore terapeutico aggiunto;</a:t>
            </a:r>
          </a:p>
          <a:p>
            <a:pPr marL="457200" indent="-457200" algn="ctr">
              <a:buFont typeface="+mj-lt"/>
              <a:buAutoNum type="arabicPeriod"/>
            </a:pPr>
            <a:r>
              <a:rPr lang="it-IT" dirty="0"/>
              <a:t>la qualità delle prove ovvero la robustezza degli studi clinici.</a:t>
            </a:r>
          </a:p>
          <a:p>
            <a:endParaRPr lang="it-IT" dirty="0"/>
          </a:p>
        </p:txBody>
      </p:sp>
    </p:spTree>
    <p:extLst>
      <p:ext uri="{BB962C8B-B14F-4D97-AF65-F5344CB8AC3E}">
        <p14:creationId xmlns:p14="http://schemas.microsoft.com/office/powerpoint/2010/main" val="70061604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BISOGNO TERAPEUTICO</a:t>
            </a:r>
          </a:p>
        </p:txBody>
      </p:sp>
      <p:sp>
        <p:nvSpPr>
          <p:cNvPr id="3" name="Segnaposto contenuto 2"/>
          <p:cNvSpPr>
            <a:spLocks noGrp="1"/>
          </p:cNvSpPr>
          <p:nvPr>
            <p:ph idx="1"/>
          </p:nvPr>
        </p:nvSpPr>
        <p:spPr>
          <a:xfrm>
            <a:off x="323528" y="1484784"/>
            <a:ext cx="8568952" cy="5112568"/>
          </a:xfrm>
        </p:spPr>
        <p:txBody>
          <a:bodyPr>
            <a:normAutofit fontScale="85000" lnSpcReduction="20000"/>
          </a:bodyPr>
          <a:lstStyle/>
          <a:p>
            <a:pPr marL="0" indent="0" algn="just">
              <a:buNone/>
            </a:pPr>
            <a:r>
              <a:rPr lang="it-IT" dirty="0"/>
              <a:t>Il bisogno terapeutico è condizionato dalla disponibilità di terapie per la patologia in oggetto ed indica quanto l’introduzione di una nuova terapia sia necessaria per dare risposta alle esigenze terapeutiche di una popolazione di pazienti. </a:t>
            </a:r>
          </a:p>
          <a:p>
            <a:pPr marL="0" indent="0" algn="just">
              <a:buNone/>
            </a:pPr>
            <a:endParaRPr lang="it-IT" dirty="0"/>
          </a:p>
          <a:p>
            <a:pPr marL="0" indent="0" algn="just">
              <a:buNone/>
            </a:pPr>
            <a:r>
              <a:rPr lang="it-IT" dirty="0"/>
              <a:t>Esso può essere graduato in cinque livelli:</a:t>
            </a:r>
          </a:p>
          <a:p>
            <a:pPr lvl="1" algn="just"/>
            <a:r>
              <a:rPr lang="it-IT" b="1" u="sng" dirty="0"/>
              <a:t>Massimo</a:t>
            </a:r>
            <a:r>
              <a:rPr lang="it-IT" dirty="0"/>
              <a:t>: assenza di opzioni terapeutiche per la specifica indicazione;</a:t>
            </a:r>
          </a:p>
          <a:p>
            <a:pPr lvl="1" algn="just"/>
            <a:r>
              <a:rPr lang="it-IT" b="1" u="sng" dirty="0"/>
              <a:t>Importante</a:t>
            </a:r>
            <a:r>
              <a:rPr lang="it-IT" dirty="0"/>
              <a:t>: presenza di alternative terapeutiche per la specifica indicazione, ma che non producono impatto su esiti clinicamente rilevanti e validati per la patologia in oggetto;</a:t>
            </a:r>
          </a:p>
          <a:p>
            <a:pPr lvl="1" algn="just"/>
            <a:r>
              <a:rPr lang="it-IT" b="1" u="sng" dirty="0"/>
              <a:t>Moderato</a:t>
            </a:r>
            <a:r>
              <a:rPr lang="it-IT" dirty="0"/>
              <a:t>: presenza di alternative terapeutiche per la specifica indicazione con impatto valutabile come limitato su esiti riconosciuti come clinicamente rilevanti e/o con un profilo di sicurezza incerto o non del tutto soddisfacente;</a:t>
            </a:r>
          </a:p>
          <a:p>
            <a:pPr lvl="1" algn="just"/>
            <a:r>
              <a:rPr lang="it-IT" b="1" u="sng" dirty="0"/>
              <a:t>Scarso</a:t>
            </a:r>
            <a:r>
              <a:rPr lang="it-IT" dirty="0"/>
              <a:t>: presenza di una o più alternative terapeutiche per la specifica indicazione con impatto valutabile come elevato su esiti riconosciuti come clinicamente rilevanti e con un profilo di sicurezza favorevole;</a:t>
            </a:r>
          </a:p>
          <a:p>
            <a:pPr lvl="1" algn="just"/>
            <a:r>
              <a:rPr lang="it-IT" b="1" u="sng" dirty="0"/>
              <a:t>Assente</a:t>
            </a:r>
            <a:r>
              <a:rPr lang="it-IT" dirty="0"/>
              <a:t>: presenza di alternative terapeutiche per la specifica indicazione in grado di modificare la storia naturale della malattia e con un profilo di sicurezza favorevole.</a:t>
            </a:r>
          </a:p>
        </p:txBody>
      </p:sp>
    </p:spTree>
    <p:extLst>
      <p:ext uri="{BB962C8B-B14F-4D97-AF65-F5344CB8AC3E}">
        <p14:creationId xmlns:p14="http://schemas.microsoft.com/office/powerpoint/2010/main" val="3817035453"/>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VALORE TERAPEUTICO AGGIUNTO</a:t>
            </a:r>
          </a:p>
        </p:txBody>
      </p:sp>
      <p:sp>
        <p:nvSpPr>
          <p:cNvPr id="3" name="Segnaposto contenuto 2"/>
          <p:cNvSpPr>
            <a:spLocks noGrp="1"/>
          </p:cNvSpPr>
          <p:nvPr>
            <p:ph idx="1"/>
          </p:nvPr>
        </p:nvSpPr>
        <p:spPr>
          <a:xfrm>
            <a:off x="107504" y="1412776"/>
            <a:ext cx="8856984" cy="6120680"/>
          </a:xfrm>
        </p:spPr>
        <p:txBody>
          <a:bodyPr>
            <a:normAutofit fontScale="70000" lnSpcReduction="20000"/>
          </a:bodyPr>
          <a:lstStyle/>
          <a:p>
            <a:pPr marL="0" indent="0" algn="just">
              <a:buNone/>
            </a:pPr>
            <a:r>
              <a:rPr lang="it-IT" dirty="0"/>
              <a:t>Il valore terapeutico aggiunto è determinato dall’entità del beneficio clinico apportato dal nuovo farmaco rispetto alle alternative disponibili, se esistenti, su esiti riconosciuti come clinicamente rilevanti e validati per la patologia in oggetto.</a:t>
            </a:r>
          </a:p>
          <a:p>
            <a:pPr marL="0" indent="0">
              <a:buNone/>
            </a:pPr>
            <a:endParaRPr lang="it-IT" dirty="0"/>
          </a:p>
          <a:p>
            <a:pPr marL="0" indent="0">
              <a:buNone/>
            </a:pPr>
            <a:r>
              <a:rPr lang="it-IT" sz="2600" dirty="0"/>
              <a:t>Può essere graduato in cinque livelli: </a:t>
            </a:r>
          </a:p>
          <a:p>
            <a:pPr lvl="1" algn="just"/>
            <a:r>
              <a:rPr lang="it-IT" sz="2300" b="1" u="sng" dirty="0"/>
              <a:t>Massimo</a:t>
            </a:r>
            <a:r>
              <a:rPr lang="it-IT" sz="2300" i="1" dirty="0"/>
              <a:t>: </a:t>
            </a:r>
            <a:r>
              <a:rPr lang="it-IT" sz="2300" dirty="0"/>
              <a:t>maggiore efficacia dimostrata su esiti clinicamente rilevanti rispetto alle alternative terapeutiche (qualora disponibili). Il farmaco è in grado di guarire la malattia o comunque di modificarne significativamente la storia naturale; </a:t>
            </a:r>
          </a:p>
          <a:p>
            <a:pPr lvl="1" algn="just"/>
            <a:r>
              <a:rPr lang="it-IT" sz="2300" b="1" u="sng" dirty="0"/>
              <a:t>Importante</a:t>
            </a:r>
            <a:r>
              <a:rPr lang="it-IT" sz="2300" i="1" dirty="0"/>
              <a:t>: </a:t>
            </a:r>
            <a:r>
              <a:rPr lang="it-IT" sz="2300" dirty="0"/>
              <a:t>maggiore efficacia dimostrata su esiti clinicamente rilevanti, o capacità di ridurre il rischio di complicazioni invalidanti o potenzialmente fatali, o migliore rapporto rischio/beneficio (R/B) rispetto alle alternative, o capacità di evitare il ricorso a procedure cliniche ad alto rischio. Il farmaco modifica la storia naturale della malattia in una sottopopolazione di pazienti, o rappresenta comunque un vantaggio clinicamente rilevante, ad esempio in termini di qualità della vita e di intervallo libero dalla malattia, rispetto alle alternative terapeutiche disponibili; </a:t>
            </a:r>
          </a:p>
          <a:p>
            <a:pPr lvl="1" algn="just"/>
            <a:r>
              <a:rPr lang="it-IT" sz="2300" b="1" u="sng" dirty="0"/>
              <a:t>Moderato</a:t>
            </a:r>
            <a:r>
              <a:rPr lang="it-IT" sz="2300" i="1" dirty="0"/>
              <a:t>: </a:t>
            </a:r>
            <a:r>
              <a:rPr lang="it-IT" sz="2300" dirty="0"/>
              <a:t>maggiore efficacia di entità moderata o dimostrata in alcune sottopopolazioni di pazienti o su esiti surrogati, e con effetti limitati sulla qualità della vita. Per condizioni nelle quali sia ammissibile l’assenza di un comparatore, disponibilità di evidenze suggestive di migliore efficacia clinica e profilo R/B più favorevole rispetto alle alternative terapeutiche disponibili; </a:t>
            </a:r>
          </a:p>
          <a:p>
            <a:pPr lvl="1" algn="just"/>
            <a:r>
              <a:rPr lang="it-IT" sz="2300" b="1" u="sng" dirty="0"/>
              <a:t>Scarso</a:t>
            </a:r>
            <a:r>
              <a:rPr lang="it-IT" sz="2300" dirty="0"/>
              <a:t>: maggiore efficacia che, tuttavia, è stata dimostrata su esiti non clinicamente rilevanti oppure risulta di scarsa entità. Vantaggi minori (ad esempio via di somministrazione più favorevole) rispetto alle alternative terapeutiche disponibili; </a:t>
            </a:r>
          </a:p>
          <a:p>
            <a:pPr lvl="1" algn="just"/>
            <a:r>
              <a:rPr lang="it-IT" sz="2300" b="1" u="sng" dirty="0"/>
              <a:t>Assente</a:t>
            </a:r>
            <a:r>
              <a:rPr lang="it-IT" sz="2300" i="1" dirty="0"/>
              <a:t>: </a:t>
            </a:r>
            <a:r>
              <a:rPr lang="it-IT" sz="2300" dirty="0"/>
              <a:t>assenza di un beneficio clinico aggiuntivo rispetto alle alternative terapeutiche disponibili. </a:t>
            </a:r>
          </a:p>
          <a:p>
            <a:pPr lvl="1"/>
            <a:endParaRPr lang="it-IT" dirty="0"/>
          </a:p>
          <a:p>
            <a:pPr marL="0" indent="0" algn="just">
              <a:buNone/>
            </a:pPr>
            <a:r>
              <a:rPr lang="it-IT" dirty="0"/>
              <a:t> </a:t>
            </a:r>
          </a:p>
        </p:txBody>
      </p:sp>
    </p:spTree>
    <p:extLst>
      <p:ext uri="{BB962C8B-B14F-4D97-AF65-F5344CB8AC3E}">
        <p14:creationId xmlns:p14="http://schemas.microsoft.com/office/powerpoint/2010/main" val="1912598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444" y="548680"/>
            <a:ext cx="9540552" cy="990600"/>
          </a:xfrm>
        </p:spPr>
        <p:txBody>
          <a:bodyPr>
            <a:noAutofit/>
          </a:bodyPr>
          <a:lstStyle/>
          <a:p>
            <a:pPr algn="ctr"/>
            <a:r>
              <a:rPr lang="it-IT" sz="2800" dirty="0"/>
              <a:t>GARA PER LA FORNITURA DI FARMACI E MEDICAL DEVICE - GIURISPRUDENZA: SUDDIVISIONE IN LOTTI </a:t>
            </a:r>
            <a:r>
              <a:rPr lang="it-IT" sz="2800" dirty="0" smtClean="0"/>
              <a:t>(2)</a:t>
            </a:r>
            <a:r>
              <a:rPr lang="it-IT" sz="2800" dirty="0"/>
              <a:t/>
            </a:r>
            <a:br>
              <a:rPr lang="it-IT" sz="2800" dirty="0"/>
            </a:br>
            <a:endParaRPr lang="it-IT" sz="2800" dirty="0"/>
          </a:p>
        </p:txBody>
      </p:sp>
      <p:sp>
        <p:nvSpPr>
          <p:cNvPr id="3" name="Segnaposto contenuto 2"/>
          <p:cNvSpPr>
            <a:spLocks noGrp="1"/>
          </p:cNvSpPr>
          <p:nvPr>
            <p:ph idx="1"/>
          </p:nvPr>
        </p:nvSpPr>
        <p:spPr>
          <a:xfrm>
            <a:off x="457200" y="1600200"/>
            <a:ext cx="8291264" cy="5357192"/>
          </a:xfrm>
        </p:spPr>
        <p:txBody>
          <a:bodyPr>
            <a:normAutofit fontScale="55000" lnSpcReduction="20000"/>
          </a:bodyPr>
          <a:lstStyle/>
          <a:p>
            <a:pPr marL="0" indent="0" algn="just">
              <a:buNone/>
            </a:pPr>
            <a:r>
              <a:rPr lang="it-IT" i="1" dirty="0" smtClean="0"/>
              <a:t>L’art</a:t>
            </a:r>
            <a:r>
              <a:rPr lang="it-IT" i="1" dirty="0"/>
              <a:t>. 46 della stessa Direttiva afferma, infine, che “Le amministrazioni aggiudicatrici possono decidere di aggiudicare un appalto sotto forma di lotti separati e possono determinare le dimensioni e l’oggetto di tali lotti. ... Le amministrazioni aggiudicatrici indicano i motivi principali della loro decisione di non suddividere in lotti; tali motivi sono riportati nei documenti di gara o nella relazione unica di cui all’articolo 84”.</a:t>
            </a:r>
            <a:endParaRPr lang="it-IT" dirty="0"/>
          </a:p>
          <a:p>
            <a:pPr marL="0" indent="0" algn="just">
              <a:buNone/>
            </a:pPr>
            <a:r>
              <a:rPr lang="it-IT" i="1" dirty="0"/>
              <a:t>Si tratta, insomma, come ritenuto dalla giurisprudenza (cfr., in particolare, Cons. Stato, sez. V, 15 febbraio 2023, n. 1607) di una misura pro-concorrenziale espressamente volta ad assicurare la maggiore partecipazione possibile alle gare di imprese di non grandi dimensioni.</a:t>
            </a:r>
            <a:endParaRPr lang="it-IT" dirty="0"/>
          </a:p>
          <a:p>
            <a:pPr marL="0" indent="0" algn="just">
              <a:buNone/>
            </a:pPr>
            <a:r>
              <a:rPr lang="it-IT" i="1" dirty="0"/>
              <a:t>La giurisprudenza è assolutamente concorde nel dare la esposta lettura della disposizione in esame, rimarcando più volte non solo la legittimità, ma anche il rispetto del principio del buon andamento nella divisione di un pubblico appalto in lotti, con il rammentare che in materia di appalti pubblici è senz’altro principio di carattere generale la preferenza per la suddivisione in lotti, in quanto regola diretta a favorire la partecipazione alle gare delle piccole e medie imprese e funzionale alla tutela della concorrenza.</a:t>
            </a:r>
            <a:endParaRPr lang="it-IT" dirty="0"/>
          </a:p>
          <a:p>
            <a:pPr marL="0" indent="0" algn="just">
              <a:buNone/>
            </a:pPr>
            <a:r>
              <a:rPr lang="it-IT" i="1" dirty="0"/>
              <a:t>L’art. 51 consente, inoltre, alla stazione appaltante di derogare alla regola della suddivisione in lotti per giustificati motivi, che devono essere puntualmente espressi nel bando o nella lettera di invito.</a:t>
            </a:r>
            <a:endParaRPr lang="it-IT" dirty="0"/>
          </a:p>
          <a:p>
            <a:pPr marL="0" indent="0" algn="just">
              <a:buNone/>
            </a:pPr>
            <a:r>
              <a:rPr lang="it-IT" i="1" dirty="0"/>
              <a:t>Infatti, poiché l’art. 51, comma 1, del Codice è norma giuridica costruita nella forma linguistica della proposizione prescrittiva (di modo che colui che non si adegua al precetto, non manifestando ad esso adesione, deve giustificarsi per evitare la sanzione, fornendo la prova di trovarsi in uno dei casi in cui la regola fa eccezione), in coerenza, il legislatore onera la stazione appaltante di motivare la scelta di non suddividere la procedura di gara in lotti, ossia di non adeguarsi al precetto.</a:t>
            </a:r>
            <a:endParaRPr lang="it-IT" dirty="0"/>
          </a:p>
          <a:p>
            <a:pPr marL="0" indent="0" algn="just">
              <a:buNone/>
            </a:pPr>
            <a:r>
              <a:rPr lang="it-IT" i="1" dirty="0"/>
              <a:t>In conclusione, il principio della suddivisione in lotti, prevista dall’art. 51 del Codice può, dunque, essere derogato, attraverso una decisione che deve essere adeguatamente motivata (cfr. Cons. Stato, Sez. VI, 12 settembre 2014, n. 4669) ed è espressione di scelta discrezionale (cfr. Cons. Stato, Sez. V, 16 marzo 2016, n. 1081), il cui concreto esercizio deve essere funzionalmente coerente con il bilanciato complesso degli interessi pubblici e privati coinvolti dal procedimento di appalto; il potere medesimo resta delimitato, oltre che da specifiche norme del Codice dei contratti, anche dai principi di proporzionalità e di ragionevolezza (cfr. Cons. Stato, sez. IV, 19 giugno 2023, n. 5992; sez. III, 7 maggio 2020, n. 2881; 21 marzo 2019, nr 1857; 22 febbraio 2019, n. 1222; sez. V, 3 aprile 2018, n. 2044; sez. III, 22 febbraio 2018, n. 1138; 13 novembre 2017 n. 5224; sez. V, 6 marzo 2017, n. 1038).</a:t>
            </a:r>
            <a:endParaRPr lang="it-IT" dirty="0"/>
          </a:p>
          <a:p>
            <a:pPr marL="0" indent="0" algn="just">
              <a:buNone/>
            </a:pPr>
            <a:r>
              <a:rPr lang="it-IT" i="1" dirty="0"/>
              <a:t>Alla stregua di quest’orientamento ermeneutico, la principale questione da esaminare attiene alla valutazione della logicità e ragionevolezza della suddivisione in lotti operata dalla stazione appaltante.</a:t>
            </a:r>
            <a:endParaRPr lang="it-IT" dirty="0"/>
          </a:p>
          <a:p>
            <a:endParaRPr lang="it-IT" dirty="0"/>
          </a:p>
        </p:txBody>
      </p:sp>
    </p:spTree>
    <p:extLst>
      <p:ext uri="{BB962C8B-B14F-4D97-AF65-F5344CB8AC3E}">
        <p14:creationId xmlns:p14="http://schemas.microsoft.com/office/powerpoint/2010/main" val="67461938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QUALITA’ DELLE PROVE </a:t>
            </a:r>
          </a:p>
        </p:txBody>
      </p:sp>
      <p:sp>
        <p:nvSpPr>
          <p:cNvPr id="3" name="Segnaposto contenuto 2"/>
          <p:cNvSpPr>
            <a:spLocks noGrp="1"/>
          </p:cNvSpPr>
          <p:nvPr>
            <p:ph idx="1"/>
          </p:nvPr>
        </p:nvSpPr>
        <p:spPr/>
        <p:txBody>
          <a:bodyPr>
            <a:normAutofit/>
          </a:bodyPr>
          <a:lstStyle/>
          <a:p>
            <a:pPr marL="0" indent="0" algn="just">
              <a:buNone/>
            </a:pPr>
            <a:r>
              <a:rPr lang="it-IT" dirty="0"/>
              <a:t>La corretta valutazione del potenziale innovativo di un farmaco dipende dalla qualità delle prove scientifiche portate a supporto della richiesta.</a:t>
            </a:r>
          </a:p>
          <a:p>
            <a:pPr marL="0" indent="0" algn="just">
              <a:buNone/>
            </a:pPr>
            <a:r>
              <a:rPr lang="it-IT" dirty="0"/>
              <a:t>Per la valutazione di questo parametro l’AIFA decide di adottare il metodo GRADE (</a:t>
            </a:r>
            <a:r>
              <a:rPr lang="it-IT" i="1" dirty="0" err="1"/>
              <a:t>Grading</a:t>
            </a:r>
            <a:r>
              <a:rPr lang="it-IT" i="1" dirty="0"/>
              <a:t> of </a:t>
            </a:r>
            <a:r>
              <a:rPr lang="it-IT" i="1" dirty="0" err="1"/>
              <a:t>Recommendations</a:t>
            </a:r>
            <a:r>
              <a:rPr lang="it-IT" i="1" dirty="0"/>
              <a:t> </a:t>
            </a:r>
            <a:r>
              <a:rPr lang="it-IT" i="1" dirty="0" err="1"/>
              <a:t>Assessment</a:t>
            </a:r>
            <a:r>
              <a:rPr lang="it-IT" i="1" dirty="0"/>
              <a:t>, Development and Evaluation</a:t>
            </a:r>
            <a:r>
              <a:rPr lang="it-IT" dirty="0"/>
              <a:t>). </a:t>
            </a:r>
          </a:p>
          <a:p>
            <a:pPr marL="0" indent="0">
              <a:buNone/>
            </a:pPr>
            <a:r>
              <a:rPr lang="it-IT" dirty="0"/>
              <a:t>In base a tale valutazione, la qualità potrà risultare: </a:t>
            </a:r>
          </a:p>
          <a:p>
            <a:pPr lvl="1"/>
            <a:r>
              <a:rPr lang="it-IT" b="1" dirty="0"/>
              <a:t>Alta; </a:t>
            </a:r>
            <a:endParaRPr lang="it-IT" dirty="0"/>
          </a:p>
          <a:p>
            <a:pPr lvl="1"/>
            <a:r>
              <a:rPr lang="it-IT" b="1" dirty="0"/>
              <a:t>Moderata; </a:t>
            </a:r>
            <a:endParaRPr lang="it-IT" dirty="0"/>
          </a:p>
          <a:p>
            <a:pPr lvl="1"/>
            <a:r>
              <a:rPr lang="it-IT" b="1" dirty="0"/>
              <a:t>Bassa; </a:t>
            </a:r>
            <a:endParaRPr lang="it-IT" dirty="0"/>
          </a:p>
          <a:p>
            <a:pPr lvl="1"/>
            <a:r>
              <a:rPr lang="it-IT" b="1" dirty="0"/>
              <a:t>Molto bassa. </a:t>
            </a:r>
            <a:endParaRPr lang="it-IT" dirty="0"/>
          </a:p>
          <a:p>
            <a:endParaRPr lang="it-IT" dirty="0"/>
          </a:p>
        </p:txBody>
      </p:sp>
    </p:spTree>
    <p:extLst>
      <p:ext uri="{BB962C8B-B14F-4D97-AF65-F5344CB8AC3E}">
        <p14:creationId xmlns:p14="http://schemas.microsoft.com/office/powerpoint/2010/main" val="2276833412"/>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ccia a destra 23"/>
          <p:cNvSpPr/>
          <p:nvPr/>
        </p:nvSpPr>
        <p:spPr>
          <a:xfrm>
            <a:off x="215516" y="332656"/>
            <a:ext cx="8820980" cy="1160198"/>
          </a:xfrm>
          <a:prstGeom prst="rightArrow">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439198" y="422176"/>
            <a:ext cx="8229600" cy="990600"/>
          </a:xfrm>
        </p:spPr>
        <p:txBody>
          <a:bodyPr/>
          <a:lstStyle/>
          <a:p>
            <a:pPr algn="ctr"/>
            <a:r>
              <a:rPr lang="it-IT" dirty="0"/>
              <a:t>PROCEDURA DI VALUTAZIONE</a:t>
            </a:r>
          </a:p>
        </p:txBody>
      </p:sp>
      <p:sp>
        <p:nvSpPr>
          <p:cNvPr id="4" name="Rettangolo 3"/>
          <p:cNvSpPr/>
          <p:nvPr/>
        </p:nvSpPr>
        <p:spPr>
          <a:xfrm>
            <a:off x="107504" y="1376772"/>
            <a:ext cx="2736304" cy="2376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La </a:t>
            </a:r>
            <a:r>
              <a:rPr lang="it-IT" sz="1400" u="sng" dirty="0">
                <a:solidFill>
                  <a:schemeClr val="tx1"/>
                </a:solidFill>
              </a:rPr>
              <a:t>richiesta di riconoscimento </a:t>
            </a:r>
            <a:r>
              <a:rPr lang="it-IT" sz="1400" dirty="0">
                <a:solidFill>
                  <a:schemeClr val="tx1"/>
                </a:solidFill>
              </a:rPr>
              <a:t>del requisito di innovatività dovrà essere sottomessa utilizzando l'</a:t>
            </a:r>
            <a:r>
              <a:rPr lang="it-IT" sz="1400" u="sng" dirty="0">
                <a:solidFill>
                  <a:schemeClr val="tx1"/>
                </a:solidFill>
              </a:rPr>
              <a:t>apposito modulo predisposto da AIFA </a:t>
            </a:r>
            <a:r>
              <a:rPr lang="it-IT" sz="1400" dirty="0">
                <a:solidFill>
                  <a:schemeClr val="tx1"/>
                </a:solidFill>
              </a:rPr>
              <a:t>(Allegato 2 alla Determina), contenente una guida sulla tipologia di informazioni e la modalità di presentazione delle stesse. </a:t>
            </a:r>
          </a:p>
          <a:p>
            <a:pPr algn="ctr"/>
            <a:endParaRPr lang="it-IT" dirty="0"/>
          </a:p>
        </p:txBody>
      </p:sp>
      <p:sp>
        <p:nvSpPr>
          <p:cNvPr id="5" name="Rettangolo 4"/>
          <p:cNvSpPr/>
          <p:nvPr/>
        </p:nvSpPr>
        <p:spPr>
          <a:xfrm>
            <a:off x="3203848" y="1412776"/>
            <a:ext cx="2448272" cy="23042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chemeClr val="tx1"/>
              </a:solidFill>
            </a:endParaRPr>
          </a:p>
          <a:p>
            <a:pPr algn="ctr"/>
            <a:r>
              <a:rPr lang="it-IT" sz="1400" dirty="0">
                <a:solidFill>
                  <a:schemeClr val="tx1"/>
                </a:solidFill>
              </a:rPr>
              <a:t>Per </a:t>
            </a:r>
            <a:r>
              <a:rPr lang="it-IT" sz="1400" u="sng" dirty="0">
                <a:solidFill>
                  <a:schemeClr val="tx1"/>
                </a:solidFill>
              </a:rPr>
              <a:t>ciascuna richiesta saranno valutati il bisogno terapeutico, il valore terapeutico aggiunto e la qualità delle prove</a:t>
            </a:r>
            <a:r>
              <a:rPr lang="it-IT" sz="1400" dirty="0">
                <a:solidFill>
                  <a:schemeClr val="tx1"/>
                </a:solidFill>
              </a:rPr>
              <a:t>.</a:t>
            </a:r>
          </a:p>
          <a:p>
            <a:pPr algn="ctr"/>
            <a:r>
              <a:rPr lang="it-IT" sz="1400" dirty="0">
                <a:solidFill>
                  <a:schemeClr val="tx1"/>
                </a:solidFill>
              </a:rPr>
              <a:t>Il giudizio di innovatività sarà formulato in base al profilo derivante dall’insieme delle valutazioni dei suddetti parametri. </a:t>
            </a:r>
          </a:p>
          <a:p>
            <a:pPr algn="ctr"/>
            <a:endParaRPr lang="it-IT" dirty="0"/>
          </a:p>
        </p:txBody>
      </p:sp>
      <p:sp>
        <p:nvSpPr>
          <p:cNvPr id="6" name="Rettangolo arrotondato 5"/>
          <p:cNvSpPr/>
          <p:nvPr/>
        </p:nvSpPr>
        <p:spPr>
          <a:xfrm>
            <a:off x="102777" y="3861048"/>
            <a:ext cx="2380991" cy="237626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Potranno </a:t>
            </a:r>
            <a:r>
              <a:rPr lang="it-IT" sz="1400" u="sng" dirty="0">
                <a:solidFill>
                  <a:schemeClr val="tx1"/>
                </a:solidFill>
              </a:rPr>
              <a:t>essere considerati innovativi </a:t>
            </a:r>
            <a:r>
              <a:rPr lang="it-IT" sz="1400" dirty="0">
                <a:solidFill>
                  <a:schemeClr val="tx1"/>
                </a:solidFill>
              </a:rPr>
              <a:t>i farmaci ai quali siano stati riconosciuti </a:t>
            </a:r>
            <a:r>
              <a:rPr lang="it-IT" sz="1400" u="sng" dirty="0">
                <a:solidFill>
                  <a:schemeClr val="tx1"/>
                </a:solidFill>
              </a:rPr>
              <a:t>un bisogno terapeutico e un valore terapeutico aggiunto entrambi di livello “Massimo” o “Importante”, ed una qualità delle prove “Alta</a:t>
            </a:r>
          </a:p>
        </p:txBody>
      </p:sp>
      <p:sp>
        <p:nvSpPr>
          <p:cNvPr id="7" name="Rettangolo arrotondato 6"/>
          <p:cNvSpPr/>
          <p:nvPr/>
        </p:nvSpPr>
        <p:spPr>
          <a:xfrm>
            <a:off x="2519772" y="4399747"/>
            <a:ext cx="2412268" cy="219760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u="sng" dirty="0">
                <a:solidFill>
                  <a:schemeClr val="tx1"/>
                </a:solidFill>
              </a:rPr>
              <a:t>L’innovatività non potrà</a:t>
            </a:r>
            <a:r>
              <a:rPr lang="it-IT" sz="1200" dirty="0">
                <a:solidFill>
                  <a:schemeClr val="tx1"/>
                </a:solidFill>
              </a:rPr>
              <a:t>, invece, essere </a:t>
            </a:r>
            <a:r>
              <a:rPr lang="it-IT" sz="1200" u="sng" dirty="0">
                <a:solidFill>
                  <a:schemeClr val="tx1"/>
                </a:solidFill>
              </a:rPr>
              <a:t>riconosciuta</a:t>
            </a:r>
            <a:r>
              <a:rPr lang="it-IT" sz="1200" dirty="0">
                <a:solidFill>
                  <a:schemeClr val="tx1"/>
                </a:solidFill>
              </a:rPr>
              <a:t> in presenza di un </a:t>
            </a:r>
            <a:r>
              <a:rPr lang="it-IT" sz="1200" u="sng" dirty="0">
                <a:solidFill>
                  <a:schemeClr val="tx1"/>
                </a:solidFill>
              </a:rPr>
              <a:t>bisogno terapeutico e/o di un valore terapeutico aggiunto giudicati come “Scarso” o “Assente”, oppure di una qualità delle prove giudicata “Bassa” o “Molto bassa</a:t>
            </a:r>
            <a:r>
              <a:rPr lang="it-IT" sz="1200" dirty="0">
                <a:solidFill>
                  <a:schemeClr val="tx1"/>
                </a:solidFill>
              </a:rPr>
              <a:t>”. </a:t>
            </a:r>
          </a:p>
        </p:txBody>
      </p:sp>
      <p:sp>
        <p:nvSpPr>
          <p:cNvPr id="8" name="Rettangolo arrotondato 7"/>
          <p:cNvSpPr/>
          <p:nvPr/>
        </p:nvSpPr>
        <p:spPr>
          <a:xfrm>
            <a:off x="5076056" y="4490437"/>
            <a:ext cx="1728192" cy="167486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tx1"/>
                </a:solidFill>
              </a:rPr>
              <a:t>Situazioni intermedie saranno valutate caso per caso, tenendo conto del peso relativo dei singoli elementi considerati</a:t>
            </a:r>
          </a:p>
        </p:txBody>
      </p:sp>
      <p:sp>
        <p:nvSpPr>
          <p:cNvPr id="9" name="Rettangolo 8"/>
          <p:cNvSpPr/>
          <p:nvPr/>
        </p:nvSpPr>
        <p:spPr>
          <a:xfrm>
            <a:off x="5759624" y="1564863"/>
            <a:ext cx="3204864" cy="20000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dirty="0">
              <a:solidFill>
                <a:schemeClr val="tx1"/>
              </a:solidFill>
            </a:endParaRPr>
          </a:p>
          <a:p>
            <a:pPr algn="ctr"/>
            <a:r>
              <a:rPr lang="it-IT" sz="1600" dirty="0">
                <a:solidFill>
                  <a:schemeClr val="tx1"/>
                </a:solidFill>
              </a:rPr>
              <a:t>Al termine del processo, la </a:t>
            </a:r>
            <a:r>
              <a:rPr lang="it-IT" sz="1600" u="sng" dirty="0">
                <a:solidFill>
                  <a:schemeClr val="tx1"/>
                </a:solidFill>
              </a:rPr>
              <a:t>CTS predisporrà una breve relazione</a:t>
            </a:r>
            <a:r>
              <a:rPr lang="it-IT" sz="1600" dirty="0">
                <a:solidFill>
                  <a:schemeClr val="tx1"/>
                </a:solidFill>
              </a:rPr>
              <a:t>, nella quale saranno descritte le valutazioni relative a ciascuno dei tre ambiti considerati, e sarà espresso il relativo giudizio finale. </a:t>
            </a:r>
          </a:p>
          <a:p>
            <a:pPr algn="ctr"/>
            <a:endParaRPr lang="it-IT" dirty="0"/>
          </a:p>
        </p:txBody>
      </p:sp>
      <p:cxnSp>
        <p:nvCxnSpPr>
          <p:cNvPr id="13" name="Connettore 2 12"/>
          <p:cNvCxnSpPr>
            <a:stCxn id="5" idx="2"/>
          </p:cNvCxnSpPr>
          <p:nvPr/>
        </p:nvCxnSpPr>
        <p:spPr>
          <a:xfrm flipH="1">
            <a:off x="2483768" y="3717032"/>
            <a:ext cx="1944216" cy="3643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ttore 2 14"/>
          <p:cNvCxnSpPr>
            <a:stCxn id="5" idx="2"/>
            <a:endCxn id="7" idx="0"/>
          </p:cNvCxnSpPr>
          <p:nvPr/>
        </p:nvCxnSpPr>
        <p:spPr>
          <a:xfrm flipH="1">
            <a:off x="3725906" y="3717032"/>
            <a:ext cx="702078" cy="68271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ttore 2 16"/>
          <p:cNvCxnSpPr>
            <a:stCxn id="5" idx="2"/>
            <a:endCxn id="8" idx="0"/>
          </p:cNvCxnSpPr>
          <p:nvPr/>
        </p:nvCxnSpPr>
        <p:spPr>
          <a:xfrm>
            <a:off x="4427984" y="3717032"/>
            <a:ext cx="1512168" cy="7734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ettangolo arrotondato 19"/>
          <p:cNvSpPr/>
          <p:nvPr/>
        </p:nvSpPr>
        <p:spPr>
          <a:xfrm>
            <a:off x="6948264" y="3734830"/>
            <a:ext cx="2088232" cy="298833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tx1"/>
                </a:solidFill>
              </a:rPr>
              <a:t>Per i </a:t>
            </a:r>
            <a:r>
              <a:rPr lang="it-IT" sz="1200" u="sng" dirty="0">
                <a:solidFill>
                  <a:schemeClr val="tx1"/>
                </a:solidFill>
              </a:rPr>
              <a:t>farmaci con indicazione per malattie rare, o comunque con tassi di prevalenza ad esse assimilabili</a:t>
            </a:r>
            <a:r>
              <a:rPr lang="it-IT" sz="1200" dirty="0">
                <a:solidFill>
                  <a:schemeClr val="tx1"/>
                </a:solidFill>
              </a:rPr>
              <a:t>, in presenza di un </a:t>
            </a:r>
            <a:r>
              <a:rPr lang="it-IT" sz="1200" u="sng" dirty="0">
                <a:solidFill>
                  <a:schemeClr val="tx1"/>
                </a:solidFill>
              </a:rPr>
              <a:t>elevato bisogno terapeutico e di forti indicazioni di un beneficio terapeutico aggiunto, sarà possibile attribuire l’innovatività anche sulla base di prove di qualità “Bassa</a:t>
            </a:r>
            <a:r>
              <a:rPr lang="it-IT" sz="1200" dirty="0">
                <a:solidFill>
                  <a:schemeClr val="tx1"/>
                </a:solidFill>
              </a:rPr>
              <a:t>”.</a:t>
            </a:r>
          </a:p>
          <a:p>
            <a:pPr algn="ctr"/>
            <a:endParaRPr lang="it-IT" sz="1600" dirty="0"/>
          </a:p>
        </p:txBody>
      </p:sp>
      <p:cxnSp>
        <p:nvCxnSpPr>
          <p:cNvPr id="23" name="Connettore 2 22"/>
          <p:cNvCxnSpPr>
            <a:stCxn id="5" idx="2"/>
          </p:cNvCxnSpPr>
          <p:nvPr/>
        </p:nvCxnSpPr>
        <p:spPr>
          <a:xfrm>
            <a:off x="4427984" y="3717032"/>
            <a:ext cx="2520280" cy="3413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078903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vale 11"/>
          <p:cNvSpPr/>
          <p:nvPr/>
        </p:nvSpPr>
        <p:spPr>
          <a:xfrm>
            <a:off x="5463342" y="2420888"/>
            <a:ext cx="2349018" cy="8640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p:txBody>
          <a:bodyPr/>
          <a:lstStyle/>
          <a:p>
            <a:pPr algn="ctr"/>
            <a:r>
              <a:rPr lang="it-IT" dirty="0"/>
              <a:t>PROCEDURA DI VALUTAZIONE/2</a:t>
            </a:r>
          </a:p>
        </p:txBody>
      </p:sp>
      <p:sp>
        <p:nvSpPr>
          <p:cNvPr id="4" name="Rettangolo 3"/>
          <p:cNvSpPr/>
          <p:nvPr/>
        </p:nvSpPr>
        <p:spPr>
          <a:xfrm>
            <a:off x="251520" y="1542466"/>
            <a:ext cx="2232248" cy="19590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La relazione della CTS sarà comunicata al richiedente, che potrà presentare controdeduzioni entro 10 giorni dalla comunicazione</a:t>
            </a:r>
          </a:p>
        </p:txBody>
      </p:sp>
      <p:sp>
        <p:nvSpPr>
          <p:cNvPr id="5" name="Rettangolo 4"/>
          <p:cNvSpPr/>
          <p:nvPr/>
        </p:nvSpPr>
        <p:spPr>
          <a:xfrm>
            <a:off x="2771800" y="1568899"/>
            <a:ext cx="2016224" cy="19590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Al termine del processo, l'esito finale e la relativa valutazione della CTS saranno rese pubbliche sul portale dell'AIFA</a:t>
            </a:r>
          </a:p>
        </p:txBody>
      </p:sp>
      <p:sp>
        <p:nvSpPr>
          <p:cNvPr id="6" name="Freccia a destra 5"/>
          <p:cNvSpPr/>
          <p:nvPr/>
        </p:nvSpPr>
        <p:spPr>
          <a:xfrm>
            <a:off x="251520" y="400629"/>
            <a:ext cx="8820980" cy="1160198"/>
          </a:xfrm>
          <a:prstGeom prst="rightArrow">
            <a:avLst/>
          </a:prstGeom>
          <a:gradFill>
            <a:gsLst>
              <a:gs pos="100000">
                <a:schemeClr val="accent1">
                  <a:tint val="66000"/>
                  <a:satMod val="160000"/>
                </a:schemeClr>
              </a:gs>
              <a:gs pos="31000">
                <a:schemeClr val="accent1">
                  <a:tint val="44500"/>
                  <a:satMod val="160000"/>
                </a:schemeClr>
              </a:gs>
              <a:gs pos="100000">
                <a:schemeClr val="accent1">
                  <a:tint val="23500"/>
                  <a:satMod val="16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spc="-100" dirty="0">
                <a:solidFill>
                  <a:schemeClr val="tx2"/>
                </a:solidFill>
                <a:latin typeface="+mj-lt"/>
                <a:ea typeface="+mj-ea"/>
                <a:cs typeface="+mj-cs"/>
              </a:rPr>
              <a:t>PROCEDURA DI VALUTAZIONE</a:t>
            </a:r>
          </a:p>
        </p:txBody>
      </p:sp>
      <p:sp>
        <p:nvSpPr>
          <p:cNvPr id="8" name="Rettangolo 7"/>
          <p:cNvSpPr/>
          <p:nvPr/>
        </p:nvSpPr>
        <p:spPr>
          <a:xfrm>
            <a:off x="259244" y="3717032"/>
            <a:ext cx="8633236" cy="2616101"/>
          </a:xfrm>
          <a:prstGeom prst="rect">
            <a:avLst/>
          </a:prstGeom>
        </p:spPr>
        <p:txBody>
          <a:bodyPr wrap="square">
            <a:spAutoFit/>
          </a:bodyPr>
          <a:lstStyle/>
          <a:p>
            <a:pPr marL="285750" indent="-285750" algn="just">
              <a:buFontTx/>
              <a:buChar char="-"/>
            </a:pPr>
            <a:r>
              <a:rPr lang="it-IT" sz="1600" b="1" u="sng" dirty="0"/>
              <a:t>riconoscimento dell’innovatività</a:t>
            </a:r>
            <a:r>
              <a:rPr lang="it-IT" sz="1600" dirty="0"/>
              <a:t>, </a:t>
            </a:r>
            <a:r>
              <a:rPr lang="it-IT" sz="1400" dirty="0"/>
              <a:t>a cui saranno associati l’inserimento nel Fondo dei farmaci innovativi, oppure nel Fondo dei farmaci innovativi oncologici, i benefici economici previsti dall’articolo 1, comma 403, Legge 11 dicembre 2016, n. 232 (Legge di bilancio 2017) e l’inserimento nei Prontuari Terapeutici Regionali nei termini previsti dalla normativa vigente (Capo III, articolo 10, comma 2, Legge 8 novembre 2012, n. 189);</a:t>
            </a:r>
            <a:r>
              <a:rPr lang="it-IT" sz="1600" dirty="0"/>
              <a:t> </a:t>
            </a:r>
          </a:p>
          <a:p>
            <a:pPr algn="just"/>
            <a:endParaRPr lang="it-IT" sz="1600" dirty="0"/>
          </a:p>
          <a:p>
            <a:pPr marL="285750" indent="-285750" algn="just">
              <a:buFontTx/>
              <a:buChar char="-"/>
            </a:pPr>
            <a:r>
              <a:rPr lang="it-IT" sz="1600" b="1" u="sng" dirty="0"/>
              <a:t>riconoscimento dell’innovatività condizionata (o potenziale)</a:t>
            </a:r>
            <a:r>
              <a:rPr lang="it-IT" sz="1600" dirty="0"/>
              <a:t>, </a:t>
            </a:r>
            <a:r>
              <a:rPr lang="it-IT" sz="1400" dirty="0"/>
              <a:t>che comporta unicamente l’inserimento nei Prontuari Terapeutici Regionali nei termini previsti dalla normativa vigente (Capo III, articolo 10, comma 2, Legge 8 novembre 2012, n. 189); </a:t>
            </a:r>
          </a:p>
          <a:p>
            <a:pPr marL="285750" indent="-285750" algn="just">
              <a:buFontTx/>
              <a:buChar char="-"/>
            </a:pPr>
            <a:endParaRPr lang="it-IT" sz="1400" b="1" u="sng" dirty="0"/>
          </a:p>
          <a:p>
            <a:pPr marL="285750" indent="-285750" algn="just">
              <a:buFontTx/>
              <a:buChar char="-"/>
            </a:pPr>
            <a:r>
              <a:rPr lang="it-IT" sz="1600" b="1" u="sng" dirty="0"/>
              <a:t>mancato riconoscimento dell’innovatività</a:t>
            </a:r>
            <a:r>
              <a:rPr lang="it-IT" sz="1600" dirty="0"/>
              <a:t>. </a:t>
            </a:r>
          </a:p>
        </p:txBody>
      </p:sp>
      <p:sp>
        <p:nvSpPr>
          <p:cNvPr id="9" name="Rettangolo 8"/>
          <p:cNvSpPr/>
          <p:nvPr/>
        </p:nvSpPr>
        <p:spPr>
          <a:xfrm>
            <a:off x="5463342" y="2521979"/>
            <a:ext cx="2286000" cy="584775"/>
          </a:xfrm>
          <a:prstGeom prst="rect">
            <a:avLst/>
          </a:prstGeom>
        </p:spPr>
        <p:txBody>
          <a:bodyPr>
            <a:spAutoFit/>
          </a:bodyPr>
          <a:lstStyle/>
          <a:p>
            <a:pPr lvl="0" algn="ctr"/>
            <a:r>
              <a:rPr lang="it-IT" sz="1600" dirty="0">
                <a:solidFill>
                  <a:srgbClr val="292934"/>
                </a:solidFill>
              </a:rPr>
              <a:t>I possibili esiti della valutazione sono: </a:t>
            </a:r>
          </a:p>
        </p:txBody>
      </p:sp>
      <p:cxnSp>
        <p:nvCxnSpPr>
          <p:cNvPr id="11" name="Connettore 2 10"/>
          <p:cNvCxnSpPr>
            <a:stCxn id="12" idx="4"/>
          </p:cNvCxnSpPr>
          <p:nvPr/>
        </p:nvCxnSpPr>
        <p:spPr>
          <a:xfrm>
            <a:off x="6637851" y="3284984"/>
            <a:ext cx="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4947286"/>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DURATA DEL RICONOSCIMENTO</a:t>
            </a:r>
          </a:p>
        </p:txBody>
      </p:sp>
      <p:sp>
        <p:nvSpPr>
          <p:cNvPr id="3" name="Segnaposto contenuto 2"/>
          <p:cNvSpPr>
            <a:spLocks noGrp="1"/>
          </p:cNvSpPr>
          <p:nvPr>
            <p:ph idx="1"/>
          </p:nvPr>
        </p:nvSpPr>
        <p:spPr>
          <a:xfrm>
            <a:off x="457200" y="1600200"/>
            <a:ext cx="8229600" cy="2908920"/>
          </a:xfrm>
        </p:spPr>
        <p:txBody>
          <a:bodyPr>
            <a:normAutofit fontScale="92500"/>
          </a:bodyPr>
          <a:lstStyle/>
          <a:p>
            <a:r>
              <a:rPr lang="it-IT" dirty="0"/>
              <a:t>Il riconoscimento dell’innovatività ed i benefici conseguenti hanno una durata massima di </a:t>
            </a:r>
            <a:r>
              <a:rPr lang="it-IT" u="sng" dirty="0"/>
              <a:t>trentasei mesi</a:t>
            </a:r>
            <a:r>
              <a:rPr lang="it-IT" dirty="0"/>
              <a:t> </a:t>
            </a:r>
            <a:r>
              <a:rPr lang="it-IT" sz="1900" dirty="0"/>
              <a:t>(Art. 1, comma 402, della Legge 11 dicembre 2016, n. 232 - Legge di bilancio 2017)</a:t>
            </a:r>
            <a:r>
              <a:rPr lang="it-IT" dirty="0"/>
              <a:t>.</a:t>
            </a:r>
          </a:p>
          <a:p>
            <a:pPr algn="just"/>
            <a:r>
              <a:rPr lang="it-IT" sz="2200" dirty="0"/>
              <a:t>La permanenza del carattere di innovatività attribuito ad un farmaco sarà riconsiderata nel caso emergano evidenze che ne giustifichino la rivalutazione mentre per i farmaci ad innovatività condizionata sarà obbligatoria almeno una rivalutazione a 18 mesi dalla sua concessione. </a:t>
            </a:r>
          </a:p>
        </p:txBody>
      </p:sp>
      <p:sp>
        <p:nvSpPr>
          <p:cNvPr id="4" name="Rettangolo 3"/>
          <p:cNvSpPr/>
          <p:nvPr/>
        </p:nvSpPr>
        <p:spPr>
          <a:xfrm>
            <a:off x="971600" y="4437112"/>
            <a:ext cx="3024336" cy="231297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200" dirty="0"/>
          </a:p>
          <a:p>
            <a:pPr algn="ctr"/>
            <a:r>
              <a:rPr lang="it-IT" sz="1400" dirty="0">
                <a:solidFill>
                  <a:schemeClr val="tx1"/>
                </a:solidFill>
              </a:rPr>
              <a:t>In presenza di evidenze che smentiscano quelle che ne avevano giustificato il riconoscimento o ne ridimensionino l’effetto, l’innovatività non potrà essere confermata, e i benefici ad essa connessi decadranno, con conseguente avvio di una nuova negoziazione del prezzo e delle condizioni di rimborsabilità. </a:t>
            </a:r>
          </a:p>
          <a:p>
            <a:pPr algn="ctr"/>
            <a:endParaRPr lang="it-IT" sz="2000" dirty="0">
              <a:solidFill>
                <a:schemeClr val="tx1"/>
              </a:solidFill>
            </a:endParaRPr>
          </a:p>
        </p:txBody>
      </p:sp>
      <p:sp>
        <p:nvSpPr>
          <p:cNvPr id="5" name="Rettangolo 4"/>
          <p:cNvSpPr/>
          <p:nvPr/>
        </p:nvSpPr>
        <p:spPr>
          <a:xfrm>
            <a:off x="4716016" y="4725144"/>
            <a:ext cx="3600400" cy="1800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dirty="0">
              <a:solidFill>
                <a:schemeClr val="tx1"/>
              </a:solidFill>
            </a:endParaRPr>
          </a:p>
          <a:p>
            <a:pPr algn="ctr"/>
            <a:r>
              <a:rPr lang="it-IT" sz="1400" dirty="0">
                <a:solidFill>
                  <a:schemeClr val="tx1"/>
                </a:solidFill>
              </a:rPr>
              <a:t>Nella rivalutazione di farmaci ad innovatività condizionata, la disponibilità di nuove evidenze che venissero valutate positivamente dalla CTS potrà portare al riconoscimento dell’innovatività piena, con il conferimento dei benefici per il tempo residuo di durata prevista. </a:t>
            </a:r>
          </a:p>
          <a:p>
            <a:pPr algn="ctr"/>
            <a:endParaRPr lang="it-IT" dirty="0"/>
          </a:p>
        </p:txBody>
      </p:sp>
    </p:spTree>
    <p:extLst>
      <p:ext uri="{BB962C8B-B14F-4D97-AF65-F5344CB8AC3E}">
        <p14:creationId xmlns:p14="http://schemas.microsoft.com/office/powerpoint/2010/main" val="269509417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Esempi di farmaci innovativi aggiornati al Novembre 2023</a:t>
            </a: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2635475895"/>
              </p:ext>
            </p:extLst>
          </p:nvPr>
        </p:nvGraphicFramePr>
        <p:xfrm>
          <a:off x="179512" y="1700808"/>
          <a:ext cx="8352927" cy="5007122"/>
        </p:xfrm>
        <a:graphic>
          <a:graphicData uri="http://schemas.openxmlformats.org/drawingml/2006/table">
            <a:tbl>
              <a:tblPr/>
              <a:tblGrid>
                <a:gridCol w="655026">
                  <a:extLst>
                    <a:ext uri="{9D8B030D-6E8A-4147-A177-3AD203B41FA5}">
                      <a16:colId xmlns:a16="http://schemas.microsoft.com/office/drawing/2014/main" xmlns="" val="20000"/>
                    </a:ext>
                  </a:extLst>
                </a:gridCol>
                <a:gridCol w="611678">
                  <a:extLst>
                    <a:ext uri="{9D8B030D-6E8A-4147-A177-3AD203B41FA5}">
                      <a16:colId xmlns:a16="http://schemas.microsoft.com/office/drawing/2014/main" xmlns="" val="20001"/>
                    </a:ext>
                  </a:extLst>
                </a:gridCol>
                <a:gridCol w="915109">
                  <a:extLst>
                    <a:ext uri="{9D8B030D-6E8A-4147-A177-3AD203B41FA5}">
                      <a16:colId xmlns:a16="http://schemas.microsoft.com/office/drawing/2014/main" xmlns="" val="20002"/>
                    </a:ext>
                  </a:extLst>
                </a:gridCol>
                <a:gridCol w="2239607">
                  <a:extLst>
                    <a:ext uri="{9D8B030D-6E8A-4147-A177-3AD203B41FA5}">
                      <a16:colId xmlns:a16="http://schemas.microsoft.com/office/drawing/2014/main" xmlns="" val="20003"/>
                    </a:ext>
                  </a:extLst>
                </a:gridCol>
                <a:gridCol w="347290">
                  <a:extLst>
                    <a:ext uri="{9D8B030D-6E8A-4147-A177-3AD203B41FA5}">
                      <a16:colId xmlns:a16="http://schemas.microsoft.com/office/drawing/2014/main" xmlns="" val="20004"/>
                    </a:ext>
                  </a:extLst>
                </a:gridCol>
                <a:gridCol w="645034">
                  <a:extLst>
                    <a:ext uri="{9D8B030D-6E8A-4147-A177-3AD203B41FA5}">
                      <a16:colId xmlns:a16="http://schemas.microsoft.com/office/drawing/2014/main" xmlns="" val="20005"/>
                    </a:ext>
                  </a:extLst>
                </a:gridCol>
                <a:gridCol w="736903">
                  <a:extLst>
                    <a:ext uri="{9D8B030D-6E8A-4147-A177-3AD203B41FA5}">
                      <a16:colId xmlns:a16="http://schemas.microsoft.com/office/drawing/2014/main" xmlns="" val="20006"/>
                    </a:ext>
                  </a:extLst>
                </a:gridCol>
                <a:gridCol w="689943">
                  <a:extLst>
                    <a:ext uri="{9D8B030D-6E8A-4147-A177-3AD203B41FA5}">
                      <a16:colId xmlns:a16="http://schemas.microsoft.com/office/drawing/2014/main" xmlns="" val="20007"/>
                    </a:ext>
                  </a:extLst>
                </a:gridCol>
                <a:gridCol w="813965">
                  <a:extLst>
                    <a:ext uri="{9D8B030D-6E8A-4147-A177-3AD203B41FA5}">
                      <a16:colId xmlns:a16="http://schemas.microsoft.com/office/drawing/2014/main" xmlns="" val="20008"/>
                    </a:ext>
                  </a:extLst>
                </a:gridCol>
                <a:gridCol w="698372">
                  <a:extLst>
                    <a:ext uri="{9D8B030D-6E8A-4147-A177-3AD203B41FA5}">
                      <a16:colId xmlns:a16="http://schemas.microsoft.com/office/drawing/2014/main" xmlns="" val="20009"/>
                    </a:ext>
                  </a:extLst>
                </a:gridCol>
              </a:tblGrid>
              <a:tr h="670687">
                <a:tc>
                  <a:txBody>
                    <a:bodyPr/>
                    <a:lstStyle/>
                    <a:p>
                      <a:pPr algn="ctr" fontAlgn="ctr"/>
                      <a:r>
                        <a:rPr lang="it-IT" sz="900" b="1" i="0" u="none" strike="noStrike" dirty="0">
                          <a:solidFill>
                            <a:srgbClr val="000000"/>
                          </a:solidFill>
                          <a:effectLst/>
                          <a:latin typeface="Calibri"/>
                        </a:rPr>
                        <a:t>Farmaco</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1" i="0" u="none" strike="noStrike" dirty="0">
                          <a:solidFill>
                            <a:srgbClr val="000000"/>
                          </a:solidFill>
                          <a:effectLst/>
                          <a:latin typeface="Calibri"/>
                        </a:rPr>
                        <a:t>Principio attivo</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1" i="0" u="none" strike="noStrike" dirty="0">
                          <a:solidFill>
                            <a:srgbClr val="000000"/>
                          </a:solidFill>
                          <a:effectLst/>
                          <a:latin typeface="Calibri"/>
                        </a:rPr>
                        <a:t>Titolare AIC</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1" i="0" u="none" strike="noStrike" dirty="0">
                          <a:solidFill>
                            <a:srgbClr val="000000"/>
                          </a:solidFill>
                          <a:effectLst/>
                          <a:latin typeface="Calibri"/>
                        </a:rPr>
                        <a:t>Indicazione innovativa</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1" i="0" u="none" strike="noStrike" dirty="0">
                          <a:solidFill>
                            <a:srgbClr val="000000"/>
                          </a:solidFill>
                          <a:effectLst/>
                          <a:latin typeface="Calibri"/>
                        </a:rPr>
                        <a:t>CLASSE</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1" i="0" u="none" strike="noStrike" dirty="0">
                          <a:solidFill>
                            <a:srgbClr val="000000"/>
                          </a:solidFill>
                          <a:effectLst/>
                          <a:latin typeface="Calibri"/>
                        </a:rPr>
                        <a:t>Tipo di innovatività</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1" i="0" u="none" strike="noStrike" dirty="0">
                          <a:solidFill>
                            <a:srgbClr val="000000"/>
                          </a:solidFill>
                          <a:effectLst/>
                          <a:latin typeface="Calibri"/>
                        </a:rPr>
                        <a:t>GU (Nr./ Data) </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1" i="0" u="none" strike="noStrike" dirty="0">
                          <a:solidFill>
                            <a:srgbClr val="000000"/>
                          </a:solidFill>
                          <a:effectLst/>
                          <a:latin typeface="Calibri"/>
                        </a:rPr>
                        <a:t>Data inizio efficacia innovatività</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1" i="0" u="none" strike="noStrike" dirty="0">
                          <a:solidFill>
                            <a:srgbClr val="000000"/>
                          </a:solidFill>
                          <a:effectLst/>
                          <a:latin typeface="Calibri"/>
                        </a:rPr>
                        <a:t>Data di scadenza innovatività</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900" b="1" i="0" u="none" strike="noStrike" dirty="0">
                          <a:solidFill>
                            <a:srgbClr val="000000"/>
                          </a:solidFill>
                          <a:effectLst/>
                          <a:latin typeface="Calibri"/>
                        </a:rPr>
                        <a:t>Link al report</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932909">
                <a:tc>
                  <a:txBody>
                    <a:bodyPr/>
                    <a:lstStyle/>
                    <a:p>
                      <a:pPr algn="ctr" fontAlgn="ctr"/>
                      <a:r>
                        <a:rPr lang="it-IT" sz="1050" b="0" i="0" u="none" strike="noStrike">
                          <a:solidFill>
                            <a:srgbClr val="000000"/>
                          </a:solidFill>
                          <a:effectLst/>
                          <a:latin typeface="Calibri"/>
                        </a:rPr>
                        <a:t>ADAKVEO</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crizanlizumab</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Novartis Europharm Limited</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it-IT" sz="1050" b="0" i="0" u="none" strike="noStrike" dirty="0" err="1">
                          <a:solidFill>
                            <a:srgbClr val="000000"/>
                          </a:solidFill>
                          <a:effectLst/>
                          <a:latin typeface="Calibri"/>
                        </a:rPr>
                        <a:t>Adakveo</a:t>
                      </a:r>
                      <a:r>
                        <a:rPr lang="it-IT" sz="1050" b="0" i="0" u="none" strike="noStrike" dirty="0">
                          <a:solidFill>
                            <a:srgbClr val="000000"/>
                          </a:solidFill>
                          <a:effectLst/>
                          <a:latin typeface="Calibri"/>
                        </a:rPr>
                        <a:t>® è indicato per la prevenzione delle crisi vaso-occlusive (vaso occlusive </a:t>
                      </a:r>
                      <a:r>
                        <a:rPr lang="it-IT" sz="1050" b="0" i="0" u="none" strike="noStrike" dirty="0" err="1">
                          <a:solidFill>
                            <a:srgbClr val="000000"/>
                          </a:solidFill>
                          <a:effectLst/>
                          <a:latin typeface="Calibri"/>
                        </a:rPr>
                        <a:t>crises</a:t>
                      </a:r>
                      <a:r>
                        <a:rPr lang="it-IT" sz="1050" b="0" i="0" u="none" strike="noStrike" dirty="0">
                          <a:solidFill>
                            <a:srgbClr val="000000"/>
                          </a:solidFill>
                          <a:effectLst/>
                          <a:latin typeface="Calibri"/>
                        </a:rPr>
                        <a:t> VOC) ricorrenti nei pazienti con malattia a cellule falciformi di età uguale e superiore a 16 anni. Può essere somministrato come terapia aggiuntiva a </a:t>
                      </a:r>
                      <a:r>
                        <a:rPr lang="it-IT" sz="1050" b="0" i="0" u="none" strike="noStrike" dirty="0" err="1">
                          <a:solidFill>
                            <a:srgbClr val="000000"/>
                          </a:solidFill>
                          <a:effectLst/>
                          <a:latin typeface="Calibri"/>
                        </a:rPr>
                        <a:t>idrossiurea</a:t>
                      </a:r>
                      <a:r>
                        <a:rPr lang="it-IT" sz="1050" b="0" i="0" u="none" strike="noStrike" dirty="0">
                          <a:solidFill>
                            <a:srgbClr val="000000"/>
                          </a:solidFill>
                          <a:effectLst/>
                          <a:latin typeface="Calibri"/>
                        </a:rPr>
                        <a:t>/</a:t>
                      </a:r>
                      <a:r>
                        <a:rPr lang="it-IT" sz="1050" b="0" i="0" u="none" strike="noStrike" dirty="0" err="1">
                          <a:solidFill>
                            <a:srgbClr val="000000"/>
                          </a:solidFill>
                          <a:effectLst/>
                          <a:latin typeface="Calibri"/>
                        </a:rPr>
                        <a:t>idrossicarbamide</a:t>
                      </a:r>
                      <a:r>
                        <a:rPr lang="it-IT" sz="1050" b="0" i="0" u="none" strike="noStrike" dirty="0">
                          <a:solidFill>
                            <a:srgbClr val="000000"/>
                          </a:solidFill>
                          <a:effectLst/>
                          <a:latin typeface="Calibri"/>
                        </a:rPr>
                        <a:t> (HU/HC) o come </a:t>
                      </a:r>
                      <a:r>
                        <a:rPr lang="it-IT" sz="1050" b="0" i="0" u="none" strike="noStrike" dirty="0" err="1">
                          <a:solidFill>
                            <a:srgbClr val="000000"/>
                          </a:solidFill>
                          <a:effectLst/>
                          <a:latin typeface="Calibri"/>
                        </a:rPr>
                        <a:t>monoterapia</a:t>
                      </a:r>
                      <a:r>
                        <a:rPr lang="it-IT" sz="1050" b="0" i="0" u="none" strike="noStrike" dirty="0">
                          <a:solidFill>
                            <a:srgbClr val="000000"/>
                          </a:solidFill>
                          <a:effectLst/>
                          <a:latin typeface="Calibri"/>
                        </a:rPr>
                        <a:t> in pazienti per i quali il trattamento con HU/HC è inappropriato o inadeguato. </a:t>
                      </a:r>
                      <a:r>
                        <a:rPr lang="it-IT" sz="1050" b="0" i="0" u="sng" strike="noStrike" dirty="0">
                          <a:solidFill>
                            <a:srgbClr val="000000"/>
                          </a:solidFill>
                          <a:effectLst/>
                          <a:latin typeface="Calibri"/>
                        </a:rPr>
                        <a:t>Indicazione innovativa limitata al trattamento dei pazienti con malattia a cellule falciformi di età uguale e superiore a 16 anni che hanno presentato almeno 2 VOC nei 12 mesi precedenti.</a:t>
                      </a:r>
                      <a:endParaRPr lang="it-IT" sz="1050" b="0" i="0" u="none" strike="noStrike" dirty="0">
                        <a:solidFill>
                          <a:srgbClr val="000000"/>
                        </a:solidFill>
                        <a:effectLst/>
                        <a:latin typeface="Calibri"/>
                      </a:endParaRP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H</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dirty="0">
                          <a:solidFill>
                            <a:srgbClr val="000000"/>
                          </a:solidFill>
                          <a:effectLst/>
                          <a:latin typeface="Calibri"/>
                        </a:rPr>
                        <a:t>Condizionata </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 Determina n. DG/1514/2021  GU Serie Generale n.4 del 07-01-2022</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08/01/2022</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07/07/2023</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50" b="0" i="0" u="none" strike="noStrike">
                          <a:solidFill>
                            <a:srgbClr val="000000"/>
                          </a:solidFill>
                          <a:effectLst/>
                          <a:latin typeface="Calibri"/>
                          <a:hlinkClick r:id="rId2"/>
                        </a:rPr>
                        <a:t>https://www.aifa.gov.it/documents/20142/1635388/2_ADAKVEO_scheda+innovativit%C3%A0_GRADE.pdf</a:t>
                      </a:r>
                      <a:endParaRPr lang="it-IT" sz="1050" b="0" i="0" u="none" strike="noStrike">
                        <a:solidFill>
                          <a:srgbClr val="000000"/>
                        </a:solidFill>
                        <a:effectLst/>
                        <a:latin typeface="Calibri"/>
                      </a:endParaRP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932909">
                <a:tc>
                  <a:txBody>
                    <a:bodyPr/>
                    <a:lstStyle/>
                    <a:p>
                      <a:pPr algn="ctr" fontAlgn="ctr"/>
                      <a:r>
                        <a:rPr lang="it-IT" sz="1050" b="0" i="0" u="none" strike="noStrike">
                          <a:solidFill>
                            <a:srgbClr val="000000"/>
                          </a:solidFill>
                          <a:effectLst/>
                          <a:latin typeface="Calibri"/>
                        </a:rPr>
                        <a:t>ADCETRIS</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brentuximab vedotin</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Takeda Pharma A/S</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ctr"/>
                      <a:r>
                        <a:rPr lang="it-IT" sz="1050" b="1" i="0" u="none" strike="noStrike" dirty="0">
                          <a:solidFill>
                            <a:srgbClr val="000000"/>
                          </a:solidFill>
                          <a:effectLst/>
                          <a:latin typeface="Calibri"/>
                        </a:rPr>
                        <a:t>Linfoma anaplastico a grandi cellule sistemico</a:t>
                      </a:r>
                      <a:br>
                        <a:rPr lang="it-IT" sz="1050" b="1" i="0" u="none" strike="noStrike" dirty="0">
                          <a:solidFill>
                            <a:srgbClr val="000000"/>
                          </a:solidFill>
                          <a:effectLst/>
                          <a:latin typeface="Calibri"/>
                        </a:rPr>
                      </a:br>
                      <a:r>
                        <a:rPr lang="it-IT" sz="1050" b="0" i="0" u="none" strike="noStrike" dirty="0">
                          <a:solidFill>
                            <a:srgbClr val="000000"/>
                          </a:solidFill>
                          <a:effectLst/>
                          <a:latin typeface="Calibri"/>
                        </a:rPr>
                        <a:t>ADCETRIS è indicato in combinazione con </a:t>
                      </a:r>
                      <a:r>
                        <a:rPr lang="it-IT" sz="1050" b="0" i="0" u="none" strike="noStrike" dirty="0" err="1">
                          <a:solidFill>
                            <a:srgbClr val="000000"/>
                          </a:solidFill>
                          <a:effectLst/>
                          <a:latin typeface="Calibri"/>
                        </a:rPr>
                        <a:t>ciclofosfamide</a:t>
                      </a:r>
                      <a:r>
                        <a:rPr lang="it-IT" sz="1050" b="0" i="0" u="none" strike="noStrike" dirty="0">
                          <a:solidFill>
                            <a:srgbClr val="000000"/>
                          </a:solidFill>
                          <a:effectLst/>
                          <a:latin typeface="Calibri"/>
                        </a:rPr>
                        <a:t>, </a:t>
                      </a:r>
                      <a:r>
                        <a:rPr lang="it-IT" sz="1050" b="0" i="0" u="none" strike="noStrike" dirty="0" err="1">
                          <a:solidFill>
                            <a:srgbClr val="000000"/>
                          </a:solidFill>
                          <a:effectLst/>
                          <a:latin typeface="Calibri"/>
                        </a:rPr>
                        <a:t>doxorubicina</a:t>
                      </a:r>
                      <a:r>
                        <a:rPr lang="it-IT" sz="1050" b="0" i="0" u="none" strike="noStrike" dirty="0">
                          <a:solidFill>
                            <a:srgbClr val="000000"/>
                          </a:solidFill>
                          <a:effectLst/>
                          <a:latin typeface="Calibri"/>
                        </a:rPr>
                        <a:t> e prednisone (CHP) per pazienti adulti non precedentemente trattati affetti da linfoma anaplastico a grandi cellule sistemico (</a:t>
                      </a:r>
                      <a:r>
                        <a:rPr lang="it-IT" sz="1050" b="0" i="0" u="none" strike="noStrike" dirty="0" err="1">
                          <a:solidFill>
                            <a:srgbClr val="000000"/>
                          </a:solidFill>
                          <a:effectLst/>
                          <a:latin typeface="Calibri"/>
                        </a:rPr>
                        <a:t>sALCL</a:t>
                      </a:r>
                      <a:r>
                        <a:rPr lang="it-IT" sz="1050" b="0" i="0" u="none" strike="noStrike" dirty="0">
                          <a:solidFill>
                            <a:srgbClr val="000000"/>
                          </a:solidFill>
                          <a:effectLst/>
                          <a:latin typeface="Calibri"/>
                        </a:rPr>
                        <a:t>) </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H</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Condizionata </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Determina n.  DG/1039/2021 GU Serie Generale n.233 del 17-09-2021</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18/09/2021</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it-IT" sz="1050" b="0" i="0" u="none" strike="noStrike">
                          <a:solidFill>
                            <a:srgbClr val="000000"/>
                          </a:solidFill>
                          <a:effectLst/>
                          <a:latin typeface="Calibri"/>
                        </a:rPr>
                        <a:t>17/03/2023</a:t>
                      </a: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it-IT" sz="1050" b="0" i="0" u="none" strike="noStrike" dirty="0">
                          <a:solidFill>
                            <a:srgbClr val="000000"/>
                          </a:solidFill>
                          <a:effectLst/>
                          <a:latin typeface="Calibri"/>
                          <a:hlinkClick r:id="rId3"/>
                        </a:rPr>
                        <a:t>https://www.aifa.gov.it/documents/20142/1571238/131_ADCETRIS_scheda_innovativita_GRADE.pdf</a:t>
                      </a:r>
                      <a:endParaRPr lang="it-IT" sz="1050" b="0" i="0" u="none" strike="noStrike" dirty="0">
                        <a:solidFill>
                          <a:srgbClr val="000000"/>
                        </a:solidFill>
                        <a:effectLst/>
                        <a:latin typeface="Calibri"/>
                      </a:endParaRPr>
                    </a:p>
                  </a:txBody>
                  <a:tcPr marL="3226" marR="3226" marT="32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81615927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normAutofit/>
          </a:bodyPr>
          <a:lstStyle/>
          <a:p>
            <a:r>
              <a:rPr lang="it-IT" sz="4000" dirty="0"/>
              <a:t>Grazie per l’attenzione!</a:t>
            </a:r>
          </a:p>
        </p:txBody>
      </p:sp>
      <p:sp>
        <p:nvSpPr>
          <p:cNvPr id="5" name="Segnaposto testo 4"/>
          <p:cNvSpPr>
            <a:spLocks noGrp="1"/>
          </p:cNvSpPr>
          <p:nvPr>
            <p:ph type="body" idx="1"/>
          </p:nvPr>
        </p:nvSpPr>
        <p:spPr>
          <a:xfrm>
            <a:off x="683568" y="4797152"/>
            <a:ext cx="7772400" cy="1500187"/>
          </a:xfrm>
        </p:spPr>
        <p:txBody>
          <a:bodyPr/>
          <a:lstStyle/>
          <a:p>
            <a:r>
              <a:rPr lang="it-IT" dirty="0"/>
              <a:t>Avv. Luigi Tretola</a:t>
            </a:r>
          </a:p>
        </p:txBody>
      </p:sp>
    </p:spTree>
    <p:extLst>
      <p:ext uri="{BB962C8B-B14F-4D97-AF65-F5344CB8AC3E}">
        <p14:creationId xmlns:p14="http://schemas.microsoft.com/office/powerpoint/2010/main" val="23093345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2179" y="666750"/>
            <a:ext cx="9252520" cy="990600"/>
          </a:xfrm>
        </p:spPr>
        <p:txBody>
          <a:bodyPr>
            <a:noAutofit/>
          </a:bodyPr>
          <a:lstStyle/>
          <a:p>
            <a:pPr algn="ctr"/>
            <a:r>
              <a:rPr lang="it-IT" sz="2800" dirty="0"/>
              <a:t>GARA PER LA FORNITURA DI FARMACI E MEDICAL DEVICE </a:t>
            </a:r>
            <a:r>
              <a:rPr lang="it-IT" sz="2800" dirty="0" smtClean="0"/>
              <a:t>- GIURISPRUDENZA: FAVOR </a:t>
            </a:r>
            <a:r>
              <a:rPr lang="it-IT" sz="2800" dirty="0"/>
              <a:t>PARTECIPATIONIS E SINDACATO DEL G.A</a:t>
            </a:r>
            <a:r>
              <a:rPr lang="it-IT" sz="2800" dirty="0" smtClean="0"/>
              <a:t>. </a:t>
            </a:r>
            <a:r>
              <a:rPr lang="it-IT" sz="2800" dirty="0"/>
              <a:t>(</a:t>
            </a:r>
            <a:r>
              <a:rPr lang="it-IT" sz="2800" dirty="0" smtClean="0"/>
              <a:t>1)</a:t>
            </a:r>
            <a:r>
              <a:rPr lang="it-IT" sz="2800" dirty="0"/>
              <a:t/>
            </a:r>
            <a:br>
              <a:rPr lang="it-IT" sz="2800" dirty="0"/>
            </a:br>
            <a:endParaRPr lang="it-IT" sz="2800" dirty="0"/>
          </a:p>
        </p:txBody>
      </p:sp>
      <p:sp>
        <p:nvSpPr>
          <p:cNvPr id="3" name="Segnaposto contenuto 2"/>
          <p:cNvSpPr>
            <a:spLocks noGrp="1"/>
          </p:cNvSpPr>
          <p:nvPr>
            <p:ph idx="1"/>
          </p:nvPr>
        </p:nvSpPr>
        <p:spPr>
          <a:xfrm>
            <a:off x="323528" y="1685875"/>
            <a:ext cx="8291264" cy="5357192"/>
          </a:xfrm>
        </p:spPr>
        <p:txBody>
          <a:bodyPr>
            <a:normAutofit fontScale="70000" lnSpcReduction="20000"/>
          </a:bodyPr>
          <a:lstStyle/>
          <a:p>
            <a:pPr marL="0" indent="0" algn="ctr">
              <a:buNone/>
            </a:pPr>
            <a:r>
              <a:rPr lang="it-IT" b="1" dirty="0"/>
              <a:t>Consiglio di Stato n. </a:t>
            </a:r>
            <a:r>
              <a:rPr lang="it-IT" b="1" dirty="0" smtClean="0"/>
              <a:t>255/24 </a:t>
            </a:r>
          </a:p>
          <a:p>
            <a:pPr marL="0" indent="0" algn="just">
              <a:buNone/>
            </a:pPr>
            <a:r>
              <a:rPr lang="it-IT" i="1" dirty="0" smtClean="0"/>
              <a:t>«L’Amministrazione </a:t>
            </a:r>
            <a:r>
              <a:rPr lang="it-IT" i="1" dirty="0"/>
              <a:t>è vincolata all’applicazione del principio di favor partecipationis, che tutela la libera concorrenza alle procedure di evidenza pubblica e impedisce alle stazioni appaltanti l’introduzione di regole che restringono la possibilità per gli operatori economici di presentare offerta idonea (Consiglio di Stato, Sezione III, 13 dicembre 2022, n. 10932), nel rispetto dei principi di proporzionalità, ragionevolezza e non estraneità rispetto all’oggetto di gara (sui limiti all’inserimento di requisiti tecnico-professionali dell’impresa, cfr. Consiglio di Stato, Sezione VI, 12 luglio 2023, n. 6826; Sezione V, 8 agosto 2023, n. 7649).</a:t>
            </a:r>
          </a:p>
          <a:p>
            <a:pPr marL="0" indent="0" algn="just">
              <a:buNone/>
            </a:pPr>
            <a:r>
              <a:rPr lang="it-IT" i="1" dirty="0"/>
              <a:t>In ordine ai criteri di valutazione delle offerte da parte della P.A., la giurisprudenza ha stabilito che si tratta di “espressione dell’ampia discrezionalità attribuitale dalla legge per meglio perseguire l’interesse pubblico, e, come tale, è sindacabile in sede di giurisdizione di legittimità solo allorché sia macroscopicamente illogica, irragionevole ed irrazionale e i criteri non siano trasparenti ed intellegibili (Cons. Stato, V, 30 aprile 2018, n. 2602; III, 2 maggio 2016, n. 1661; V,18 giugno 2015, n. 3105)”, considerato che “che la causa della gara pubblica consiste nell’approvvigionare, mediante il più conveniente dei possibili contratti, l’amministrazione delle opere, dei beni o dei servizi di cui effettivamente necessita nell’interesse generale, e non nel mero mettere a disposizione delle imprese interessate un’occasione di lavoro da modulare sulle loro preferenze organizzative (Cons. Stato, V, 27 ottobre 2022, n. 9249; 4 ottobre 2022, n. 8481; 2 marzo 2022, n. 1486; 20 aprile 2020, n. 2486).“ (Consiglio di Stato, Sezione V, 20 luglio 2023, n. 7111).</a:t>
            </a:r>
          </a:p>
          <a:p>
            <a:pPr algn="just"/>
            <a:endParaRPr lang="it-IT" dirty="0"/>
          </a:p>
        </p:txBody>
      </p:sp>
    </p:spTree>
    <p:extLst>
      <p:ext uri="{BB962C8B-B14F-4D97-AF65-F5344CB8AC3E}">
        <p14:creationId xmlns:p14="http://schemas.microsoft.com/office/powerpoint/2010/main" val="13980644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0" y="764704"/>
            <a:ext cx="9252520" cy="990600"/>
          </a:xfrm>
        </p:spPr>
        <p:txBody>
          <a:bodyPr>
            <a:noAutofit/>
          </a:bodyPr>
          <a:lstStyle/>
          <a:p>
            <a:pPr algn="ctr"/>
            <a:r>
              <a:rPr lang="it-IT" sz="2800" dirty="0"/>
              <a:t>GARA PER LA FORNITURA DI FARMACI E MEDICAL DEVICE </a:t>
            </a:r>
            <a:r>
              <a:rPr lang="it-IT" sz="2800" dirty="0" smtClean="0"/>
              <a:t>- GIURISPRUDENZA: FAVOR </a:t>
            </a:r>
            <a:r>
              <a:rPr lang="it-IT" sz="2800" dirty="0"/>
              <a:t>PARTECIPATIONIS E SINDACATO DEL G.A</a:t>
            </a:r>
            <a:r>
              <a:rPr lang="it-IT" sz="2800" dirty="0" smtClean="0"/>
              <a:t>. (2)</a:t>
            </a:r>
            <a:r>
              <a:rPr lang="it-IT" sz="2800" dirty="0"/>
              <a:t/>
            </a:r>
            <a:br>
              <a:rPr lang="it-IT" sz="2800" dirty="0"/>
            </a:br>
            <a:endParaRPr lang="it-IT" sz="2800" dirty="0"/>
          </a:p>
        </p:txBody>
      </p:sp>
      <p:sp>
        <p:nvSpPr>
          <p:cNvPr id="3" name="Segnaposto contenuto 2"/>
          <p:cNvSpPr>
            <a:spLocks noGrp="1"/>
          </p:cNvSpPr>
          <p:nvPr>
            <p:ph idx="1"/>
          </p:nvPr>
        </p:nvSpPr>
        <p:spPr>
          <a:xfrm>
            <a:off x="480628" y="1844824"/>
            <a:ext cx="8291264" cy="5357192"/>
          </a:xfrm>
        </p:spPr>
        <p:txBody>
          <a:bodyPr>
            <a:normAutofit fontScale="62500" lnSpcReduction="20000"/>
          </a:bodyPr>
          <a:lstStyle/>
          <a:p>
            <a:pPr marL="0" indent="0" algn="ctr">
              <a:buNone/>
            </a:pPr>
            <a:r>
              <a:rPr lang="it-IT" b="1" dirty="0"/>
              <a:t>Consiglio di Stato n. </a:t>
            </a:r>
            <a:r>
              <a:rPr lang="it-IT" b="1" dirty="0" smtClean="0"/>
              <a:t>255/24 </a:t>
            </a:r>
          </a:p>
          <a:p>
            <a:pPr marL="0" indent="0" algn="just">
              <a:buNone/>
            </a:pPr>
            <a:r>
              <a:rPr lang="it-IT" i="1" dirty="0"/>
              <a:t>Da un ulteriore punto di vista, l’ambito del sindacato del giudice, pur essendo pieno, trova precisi limiti, secondo costante giurisprudenza, secondo cui:</a:t>
            </a:r>
          </a:p>
          <a:p>
            <a:pPr marL="0" indent="0" algn="just">
              <a:buNone/>
            </a:pPr>
            <a:r>
              <a:rPr lang="it-IT" i="1" dirty="0"/>
              <a:t>“a) la valutazione delle offerte tecniche, effettuata dalla commissione attraverso l’espressione di giudizi e l’attribuzione di punteggi, a fronte dei criteri valutativi previsti dal bando di gara, costituisce apprezzamento connotato da chiara discrezionalità tecnica sì da rendere detta valutazione insindacabile salvo che essa sia affetta da manifesta illogicità (manifesta illogicità che, nella vicenda qui all’esame, non si ravvisa in alcun modo);</a:t>
            </a:r>
          </a:p>
          <a:p>
            <a:pPr marL="0" indent="0" algn="just">
              <a:buNone/>
            </a:pPr>
            <a:r>
              <a:rPr lang="it-IT" i="1" dirty="0"/>
              <a:t>b) il controllo del giudice è pieno, ossia tale da garantire piena tutela alle situazioni giuridiche private coinvolte; è vero che egli non può agire al posto dell’amministrazione ma può sicuramente censurare la scelta chiaramente inattendibile, frutto di un procedimento di applicazione della norma tecnica viziato, e annullare il provvedimento basato su di essa;</a:t>
            </a:r>
          </a:p>
          <a:p>
            <a:pPr marL="0" indent="0" algn="just">
              <a:buNone/>
            </a:pPr>
            <a:r>
              <a:rPr lang="it-IT" i="1" dirty="0"/>
              <a:t>c) lo schema del ragionamento che il giudice è chiamato a svolgere sulle valutazioni tecniche può essere così descritto:</a:t>
            </a:r>
          </a:p>
          <a:p>
            <a:pPr marL="0" indent="0" algn="just">
              <a:buNone/>
            </a:pPr>
            <a:r>
              <a:rPr lang="it-IT" i="1" dirty="0"/>
              <a:t>c1) il giudice può limitarsi al controllo formale ed estrinseco dell’iter logico seguito nell’attività amministrativa se ciò appare sufficiente per valutare la legittimità del provvedimento impugnato e non emergano spie tali da giustificare una ripetizione, secondo la tecnica del sindacato intrinseco, delle indagini specialistiche;</a:t>
            </a:r>
          </a:p>
          <a:p>
            <a:pPr marL="0" indent="0" algn="just">
              <a:buNone/>
            </a:pPr>
            <a:r>
              <a:rPr lang="it-IT" i="1" dirty="0"/>
              <a:t>c2) il sindacato può anche consistere, ove ciò sia necessario ai fini della verifica della legittimità della statuizione gravata, nella verifica dell’attendibilità delle operazioni tecniche sotto il profilo della loro correttezza quanto al criterio tecnico e al procedimento applicativo</a:t>
            </a:r>
            <a:r>
              <a:rPr lang="it-IT" i="1" dirty="0" smtClean="0"/>
              <a:t>;</a:t>
            </a:r>
            <a:endParaRPr lang="it-IT" i="1" dirty="0"/>
          </a:p>
        </p:txBody>
      </p:sp>
    </p:spTree>
    <p:extLst>
      <p:ext uri="{BB962C8B-B14F-4D97-AF65-F5344CB8AC3E}">
        <p14:creationId xmlns:p14="http://schemas.microsoft.com/office/powerpoint/2010/main" val="29431229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908720"/>
            <a:ext cx="9252520" cy="990600"/>
          </a:xfrm>
        </p:spPr>
        <p:txBody>
          <a:bodyPr>
            <a:noAutofit/>
          </a:bodyPr>
          <a:lstStyle/>
          <a:p>
            <a:pPr algn="ctr"/>
            <a:r>
              <a:rPr lang="it-IT" sz="2800" dirty="0"/>
              <a:t>GARA PER LA FORNITURA DI FARMACI E MEDICAL DEVICE </a:t>
            </a:r>
            <a:r>
              <a:rPr lang="it-IT" sz="2800" dirty="0" smtClean="0"/>
              <a:t>- GIURISPRUDENZA:</a:t>
            </a:r>
            <a:br>
              <a:rPr lang="it-IT" sz="2800" dirty="0" smtClean="0"/>
            </a:br>
            <a:r>
              <a:rPr lang="it-IT" sz="2800" dirty="0" smtClean="0"/>
              <a:t> FAVOR </a:t>
            </a:r>
            <a:r>
              <a:rPr lang="it-IT" sz="2800" dirty="0"/>
              <a:t>PARTECIPATIONIS E SINDACATO DEL G.A</a:t>
            </a:r>
            <a:r>
              <a:rPr lang="it-IT" sz="2800" dirty="0" smtClean="0"/>
              <a:t>. (3)</a:t>
            </a:r>
            <a:r>
              <a:rPr lang="it-IT" sz="2800" dirty="0"/>
              <a:t/>
            </a:r>
            <a:br>
              <a:rPr lang="it-IT" sz="2800" dirty="0"/>
            </a:br>
            <a:endParaRPr lang="it-IT" sz="2800" dirty="0"/>
          </a:p>
        </p:txBody>
      </p:sp>
      <p:sp>
        <p:nvSpPr>
          <p:cNvPr id="3" name="Segnaposto contenuto 2"/>
          <p:cNvSpPr>
            <a:spLocks noGrp="1"/>
          </p:cNvSpPr>
          <p:nvPr>
            <p:ph idx="1"/>
          </p:nvPr>
        </p:nvSpPr>
        <p:spPr>
          <a:xfrm>
            <a:off x="480628" y="1988840"/>
            <a:ext cx="8291264" cy="5357192"/>
          </a:xfrm>
        </p:spPr>
        <p:txBody>
          <a:bodyPr>
            <a:normAutofit fontScale="62500" lnSpcReduction="20000"/>
          </a:bodyPr>
          <a:lstStyle/>
          <a:p>
            <a:pPr marL="0" indent="0" algn="ctr">
              <a:buNone/>
            </a:pPr>
            <a:r>
              <a:rPr lang="it-IT" b="1" dirty="0"/>
              <a:t>Consiglio di Stato n. </a:t>
            </a:r>
            <a:r>
              <a:rPr lang="it-IT" b="1" dirty="0" smtClean="0"/>
              <a:t>255/24 </a:t>
            </a:r>
          </a:p>
          <a:p>
            <a:pPr marL="0" indent="0" algn="just">
              <a:buNone/>
            </a:pPr>
            <a:r>
              <a:rPr lang="it-IT" i="1" dirty="0" smtClean="0"/>
              <a:t>d</a:t>
            </a:r>
            <a:r>
              <a:rPr lang="it-IT" i="1" dirty="0"/>
              <a:t>) se è assodato che il giudice ha pieno accesso al fatto, occorre aggiungere che l’accesso al fatto non può consentire la sostituzione del giudice alla pubblica amministrazione nelle valutazioni ad essa riservate;</a:t>
            </a:r>
          </a:p>
          <a:p>
            <a:pPr marL="0" indent="0" algn="just">
              <a:buNone/>
            </a:pPr>
            <a:r>
              <a:rPr lang="it-IT" i="1" dirty="0"/>
              <a:t>e) scontata l’opinabilità della valutazione, il giudice non può sostituirsi all’amministrazione, essendogli consentita la sola verifica di ragionevolezza, coerenza e attendibilità delle scelte compiute dalla stessa; se è stata riscontrata una corretta applicazione della regola tecnica al caso di specie, il giudice deve fermarsi, quando il risultato a cui è giunta l’amministrazione è uno di quelli resi possibili dall’opinabilità della scienza, anche se esso non è quello che l’organo giudicante avrebbe privilegiato;</a:t>
            </a:r>
          </a:p>
          <a:p>
            <a:pPr marL="0" indent="0" algn="just">
              <a:buNone/>
            </a:pPr>
            <a:r>
              <a:rPr lang="it-IT" i="1" dirty="0"/>
              <a:t>f) in conclusione sul punto, il sindacato del giudice nel valutare la legittimità di valutazioni frutto di discrezionalità tecnica, è pieno, penetrante, effettivo, ma non sostitutivo; dinanzi a una valutazione tecnica complessa il giudice può pertanto ripercorrere il ragionamento seguito dall’amministrazione al fine di verificare in modo puntuale, anche in riferimento alla regola tecnica adottata, la ragionevolezza, la logicità, la coerenza dell’iter logico seguito dall’autorità, senza però potervi sostituire un sistema valutativo differente da lui stesso individuato (tra le tante, Consiglio di Stato, Sez. V, 20 dicembre 2022, n. 11091)” (ex multis, Consiglio di Stato, Sezione V, 24 agosto 2023, n. 7931, Sezione III, 21 marzo 2022, n. 2003).</a:t>
            </a:r>
          </a:p>
          <a:p>
            <a:pPr marL="0" indent="0" algn="just">
              <a:buNone/>
            </a:pPr>
            <a:r>
              <a:rPr lang="it-IT" i="1" dirty="0"/>
              <a:t>Deve dunque ritenersi che un’offerta sia inammissibile, non solo laddove presenti profili che attestino la mancanza di requisiti soggettivi di carattere generale o speciale in capo all’operatore economico, ma anche nel caso in cui la proposta del candidato non risulti coerente, sul piano tecnico, con le prescrizioni vincolanti contenute nel progetto, che integrano, anch’esse, i requisiti minimi (Consiglio di Stato, Sezione III, 26 febbraio 2019, n. 1333).</a:t>
            </a:r>
          </a:p>
        </p:txBody>
      </p:sp>
    </p:spTree>
    <p:extLst>
      <p:ext uri="{BB962C8B-B14F-4D97-AF65-F5344CB8AC3E}">
        <p14:creationId xmlns:p14="http://schemas.microsoft.com/office/powerpoint/2010/main" val="31418367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2800" dirty="0"/>
              <a:t>GARA PER LA FORNITURA DI FARMACI E MEDICAL </a:t>
            </a:r>
            <a:r>
              <a:rPr lang="it-IT" sz="2800" dirty="0" smtClean="0"/>
              <a:t>DEVICE – GIURISPRUDENZA: CARATTERISTICHE MINIME ESSENZIALI</a:t>
            </a:r>
            <a:endParaRPr lang="it-IT" sz="2800" dirty="0"/>
          </a:p>
        </p:txBody>
      </p:sp>
      <p:sp>
        <p:nvSpPr>
          <p:cNvPr id="3" name="Segnaposto contenuto 2"/>
          <p:cNvSpPr>
            <a:spLocks noGrp="1"/>
          </p:cNvSpPr>
          <p:nvPr>
            <p:ph idx="1"/>
          </p:nvPr>
        </p:nvSpPr>
        <p:spPr/>
        <p:txBody>
          <a:bodyPr>
            <a:normAutofit fontScale="70000" lnSpcReduction="20000"/>
          </a:bodyPr>
          <a:lstStyle/>
          <a:p>
            <a:pPr marL="0" indent="0" algn="ctr">
              <a:buNone/>
            </a:pPr>
            <a:r>
              <a:rPr lang="it-IT" b="1" dirty="0" smtClean="0"/>
              <a:t>TAR </a:t>
            </a:r>
            <a:r>
              <a:rPr lang="it-IT" b="1" dirty="0"/>
              <a:t>Roma </a:t>
            </a:r>
            <a:r>
              <a:rPr lang="it-IT" b="1" dirty="0" smtClean="0"/>
              <a:t>17227/23</a:t>
            </a:r>
            <a:endParaRPr lang="it-IT" b="1" dirty="0"/>
          </a:p>
          <a:p>
            <a:pPr marL="0" indent="0">
              <a:buNone/>
            </a:pPr>
            <a:r>
              <a:rPr lang="it-IT" dirty="0" smtClean="0"/>
              <a:t>“</a:t>
            </a:r>
            <a:r>
              <a:rPr lang="it-IT" i="1" dirty="0" smtClean="0"/>
              <a:t>l'operatore </a:t>
            </a:r>
            <a:r>
              <a:rPr lang="it-IT" i="1" dirty="0"/>
              <a:t>economico che offre una prestazione o un prodotto privo dei requisiti minimi di carattere tecnico deve essere escluso dalla procedura di gara (Cons. Stato, 1 luglio 2015, n. 3275; Cons. Stato 11 dicembre 2019, n. 8429). È stato, infatti, affermato che la difformità dell'offerta rispetto alle caratteristiche tecniche previste dal capitolato di gara per i beni da fornire può risolversi in un '</a:t>
            </a:r>
            <a:r>
              <a:rPr lang="it-IT" i="1" dirty="0" err="1"/>
              <a:t>aliud</a:t>
            </a:r>
            <a:r>
              <a:rPr lang="it-IT" i="1" dirty="0"/>
              <a:t> pro </a:t>
            </a:r>
            <a:r>
              <a:rPr lang="it-IT" i="1" dirty="0" err="1"/>
              <a:t>alio'</a:t>
            </a:r>
            <a:r>
              <a:rPr lang="it-IT" i="1" dirty="0"/>
              <a:t> idoneo a giustificare, di per sé, l'esclusione dalla selezione (Cons. Stato, sez. V, 5 maggio 2016, n. 1818; Cons. Stato, sez. V, 5 maggio 2016, n. 1809; Cons. Stato, sez. V, 28 giugno 2011, n. 3877)</a:t>
            </a:r>
            <a:r>
              <a:rPr lang="it-IT" dirty="0"/>
              <a:t>” (cfr. C. di St. n. 423/2023).</a:t>
            </a:r>
          </a:p>
          <a:p>
            <a:pPr marL="0" indent="0">
              <a:buNone/>
            </a:pPr>
            <a:r>
              <a:rPr lang="it-IT" dirty="0"/>
              <a:t>Sul punto è stato ulteriormente precisato che: “</a:t>
            </a:r>
            <a:r>
              <a:rPr lang="it-IT" i="1" dirty="0"/>
              <a:t>un'offerta che non possiede le caratteristiche essenziali e indefettibili - ossia i requisiti minimi - delle prestazioni o del bene previsti dalla lex specialis della gara risulta carente di una condizione di partecipazione alla procedura selettiva, perché non è ammissibile che il contratto venga aggiudicato a un concorrente che non garantisca il minimo prestabilito che vale a individuare l'essenza stessa della res richiesta, e non depone in senso contrario la circostanza che la lex specialis non disponga espressamente la sanzione espulsiva per l'offerta che presenti caratteristiche difformi da quelle pretese, risolvendosi tale difformità in un </a:t>
            </a:r>
            <a:r>
              <a:rPr lang="it-IT" i="1" dirty="0" err="1"/>
              <a:t>aliud</a:t>
            </a:r>
            <a:r>
              <a:rPr lang="it-IT" i="1" dirty="0"/>
              <a:t> pro alio che comporta, di per sé, l'esclusione dalla gara, anche in mancanza di un'apposita comminatoria in tal senso (ex multis T.A.R. Catanzaro sez. I, 21/03/2022, n. 496; T.A.R. Milano, sez. II, 17/01/2022, n. 85)</a:t>
            </a:r>
            <a:r>
              <a:rPr lang="it-IT" dirty="0"/>
              <a:t>” (cfr. TAR Bologna n. 6/2023; nello stesso senso T.A.R. Catania n. 12/2018).</a:t>
            </a:r>
          </a:p>
          <a:p>
            <a:endParaRPr lang="it-IT" dirty="0"/>
          </a:p>
        </p:txBody>
      </p:sp>
    </p:spTree>
    <p:extLst>
      <p:ext uri="{BB962C8B-B14F-4D97-AF65-F5344CB8AC3E}">
        <p14:creationId xmlns:p14="http://schemas.microsoft.com/office/powerpoint/2010/main" val="13093752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2352" y="476672"/>
            <a:ext cx="8579296" cy="990600"/>
          </a:xfrm>
        </p:spPr>
        <p:txBody>
          <a:bodyPr>
            <a:noAutofit/>
          </a:bodyPr>
          <a:lstStyle/>
          <a:p>
            <a:pPr algn="ctr"/>
            <a:r>
              <a:rPr lang="it-IT" sz="2400" dirty="0"/>
              <a:t>GARA PER LA FORNITURA DI FARMACI E MEDICAL </a:t>
            </a:r>
            <a:r>
              <a:rPr lang="it-IT" sz="2400" dirty="0" smtClean="0"/>
              <a:t>DEVICE – GIURISPRUDENZA: SULL’ESCLUSIONE PER NON CONFORMITÀ, ANCHE NELLE GARE A PREZZO PIÙ BASSO</a:t>
            </a:r>
            <a:endParaRPr lang="it-IT" sz="2400" dirty="0"/>
          </a:p>
        </p:txBody>
      </p:sp>
      <p:sp>
        <p:nvSpPr>
          <p:cNvPr id="3" name="Segnaposto contenuto 2"/>
          <p:cNvSpPr>
            <a:spLocks noGrp="1"/>
          </p:cNvSpPr>
          <p:nvPr>
            <p:ph idx="1"/>
          </p:nvPr>
        </p:nvSpPr>
        <p:spPr>
          <a:xfrm>
            <a:off x="457200" y="1600200"/>
            <a:ext cx="8229600" cy="5257800"/>
          </a:xfrm>
        </p:spPr>
        <p:txBody>
          <a:bodyPr>
            <a:normAutofit fontScale="55000" lnSpcReduction="20000"/>
          </a:bodyPr>
          <a:lstStyle/>
          <a:p>
            <a:pPr marL="0" indent="0" algn="ctr">
              <a:buNone/>
            </a:pPr>
            <a:r>
              <a:rPr lang="it-IT" b="1" dirty="0"/>
              <a:t>TAR Napoli n. 1782/23 </a:t>
            </a:r>
            <a:endParaRPr lang="it-IT" b="1" dirty="0" smtClean="0"/>
          </a:p>
          <a:p>
            <a:pPr marL="0" indent="0" algn="just">
              <a:buNone/>
            </a:pPr>
            <a:r>
              <a:rPr lang="it-IT" i="1" dirty="0" smtClean="0"/>
              <a:t>«reputa </a:t>
            </a:r>
            <a:r>
              <a:rPr lang="it-IT" i="1" dirty="0"/>
              <a:t>il Collegio che la resistente azienda, nell’aggiudicare la fornitura all’impresa controinteressata anziché disporre l’esclusione dell’offerta dalla medesima presentata, abbia disatteso il principio, costantemente affermato dalla giurisprudenza di legittimità, secondo cui nelle gare da aggiudicarsi secondo il criterio del prezzo più basso s’impone una valutazione stringente circa la conformità o meno del prodotto alla specifiche già predeterminate dalla lex specialis (Cons. St., sez. V, 11 dicembre 2015, n. 5655), non essendo consentito alla stazione appaltante di formulare apprezzamenti sul grado di maggiore o minore qualità tecnica dell'offerta, mediante la sottoposizione dei prodotti a prove o verifiche non previste dalla lex specialis, come è avvenuto nel caso di </a:t>
            </a:r>
            <a:r>
              <a:rPr lang="it-IT" i="1" dirty="0" smtClean="0"/>
              <a:t>specie.</a:t>
            </a:r>
            <a:endParaRPr lang="it-IT" dirty="0"/>
          </a:p>
          <a:p>
            <a:pPr marL="0" indent="0" algn="just">
              <a:buNone/>
            </a:pPr>
            <a:r>
              <a:rPr lang="it-IT" i="1" dirty="0" smtClean="0"/>
              <a:t>Di </a:t>
            </a:r>
            <a:r>
              <a:rPr lang="it-IT" i="1" dirty="0"/>
              <a:t>conseguenza, l’offerta presentata dall’</a:t>
            </a:r>
            <a:r>
              <a:rPr lang="it-IT" i="1" dirty="0" err="1"/>
              <a:t>Euromed</a:t>
            </a:r>
            <a:r>
              <a:rPr lang="it-IT" i="1" dirty="0"/>
              <a:t> avrebbe dovuto essere esclusa in applicazione dell’altrettanto consolidato principio per cui l’indiscussa offerta di un prodotto che diverge per caratteristiche essenziali da quello richiesto nel bando di fornitura determina l'esclusione dalla gara dell'offerente: "L'art. 68 del D.Lgs. n. 50/2016 consente all'amministrazione di escludere dalla procedura selettiva le imprese che offrono prodotti difformi dalle specifiche tecniche richieste. Le caratteristiche tecniche previste nel capitolato di appalto per i beni oggetto di fornitura posta in gara costituiscono una condizione di partecipazione alla selezione, non essendo ammissibile che la stazione appaltante possa aggiudicare il contratto ad un concorrente che non garantisca il livello qualitativo minimo prestabilito." (Consiglio di Stato, sez. III, 15/09/2020, n. 5464).</a:t>
            </a:r>
            <a:endParaRPr lang="it-IT" dirty="0"/>
          </a:p>
          <a:p>
            <a:pPr marL="0" indent="0" algn="just">
              <a:buNone/>
            </a:pPr>
            <a:r>
              <a:rPr lang="it-IT" i="1" dirty="0"/>
              <a:t>Secondo il costante insegnamento giurisprudenziale, la difformità dell'offerta rispetto alle caratteristiche tecniche essenziali previste negli atti di gara può risolversi in un </a:t>
            </a:r>
            <a:r>
              <a:rPr lang="it-IT" i="1" dirty="0" err="1"/>
              <a:t>aliud</a:t>
            </a:r>
            <a:r>
              <a:rPr lang="it-IT" i="1" dirty="0"/>
              <a:t> pro alio e giustificare, pertanto, l'esclusione dalla procedura anche in assenza di espressa previsione della sanzione espulsiva (Cons. Stato, Sez. V, 5 maggio 2016, n. 1818; Id., 5 maggio 2016, n. 1809).</a:t>
            </a:r>
            <a:endParaRPr lang="it-IT" dirty="0"/>
          </a:p>
          <a:p>
            <a:pPr marL="0" indent="0" algn="just">
              <a:buNone/>
            </a:pPr>
            <a:r>
              <a:rPr lang="it-IT" i="1" dirty="0"/>
              <a:t>Nondimeno, l'esclusione dell'offerta per difformità dai requisiti minimi, anche in assenza di un'esplicita comminatoria di esclusione, può inevitabilmente operare nei casi in cui la lex specialis preveda, come nella specie, caratteristiche e qualità dell'oggetto dell'appalto che possano essere qualificate con assoluta certezza come caratteristiche minime, perché espressamente definite come tali, oppure perché se ne fornisce una descrizione che ne rivela in modo certo ed evidente il carattere essenziale.</a:t>
            </a:r>
            <a:endParaRPr lang="it-IT" dirty="0"/>
          </a:p>
        </p:txBody>
      </p:sp>
    </p:spTree>
    <p:extLst>
      <p:ext uri="{BB962C8B-B14F-4D97-AF65-F5344CB8AC3E}">
        <p14:creationId xmlns:p14="http://schemas.microsoft.com/office/powerpoint/2010/main" val="3014913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endParaRPr lang="it-IT" dirty="0"/>
          </a:p>
          <a:p>
            <a:pPr marL="0" indent="0" algn="just">
              <a:buNone/>
            </a:pPr>
            <a:r>
              <a:rPr lang="it-IT" dirty="0" smtClean="0"/>
              <a:t>Nella </a:t>
            </a:r>
            <a:r>
              <a:rPr lang="it-IT" dirty="0"/>
              <a:t>dizione “</a:t>
            </a:r>
            <a:r>
              <a:rPr lang="it-IT" i="1" dirty="0"/>
              <a:t>appalti in materia sanitaria</a:t>
            </a:r>
            <a:r>
              <a:rPr lang="it-IT" dirty="0"/>
              <a:t>” si includono le procedure volte alla acquisizione di beni e servizi necessari all’erogazione delle prestazioni sanitarie da parte di soggetti pubblici. </a:t>
            </a:r>
          </a:p>
        </p:txBody>
      </p:sp>
    </p:spTree>
    <p:extLst>
      <p:ext uri="{BB962C8B-B14F-4D97-AF65-F5344CB8AC3E}">
        <p14:creationId xmlns:p14="http://schemas.microsoft.com/office/powerpoint/2010/main" val="4115166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82352" y="476672"/>
            <a:ext cx="8579296" cy="990600"/>
          </a:xfrm>
        </p:spPr>
        <p:txBody>
          <a:bodyPr>
            <a:noAutofit/>
          </a:bodyPr>
          <a:lstStyle/>
          <a:p>
            <a:pPr algn="ctr"/>
            <a:r>
              <a:rPr lang="it-IT" sz="2400" dirty="0"/>
              <a:t>GARA PER LA FORNITURA DI FARMACI E MEDICAL </a:t>
            </a:r>
            <a:r>
              <a:rPr lang="it-IT" sz="2400" dirty="0" smtClean="0"/>
              <a:t>DEVICE – GIURISPRUDENZA: SULL’ESCLUSIONE PER NON CONFORMITÀ, ANCHE NELLE GARE A PREZZO PIÙ BASSO</a:t>
            </a:r>
            <a:endParaRPr lang="it-IT" sz="2400" dirty="0"/>
          </a:p>
        </p:txBody>
      </p:sp>
      <p:sp>
        <p:nvSpPr>
          <p:cNvPr id="3" name="Segnaposto contenuto 2"/>
          <p:cNvSpPr>
            <a:spLocks noGrp="1"/>
          </p:cNvSpPr>
          <p:nvPr>
            <p:ph idx="1"/>
          </p:nvPr>
        </p:nvSpPr>
        <p:spPr>
          <a:xfrm>
            <a:off x="457200" y="1600200"/>
            <a:ext cx="8229600" cy="5257800"/>
          </a:xfrm>
        </p:spPr>
        <p:txBody>
          <a:bodyPr>
            <a:normAutofit fontScale="55000" lnSpcReduction="20000"/>
          </a:bodyPr>
          <a:lstStyle/>
          <a:p>
            <a:pPr marL="0" indent="0" algn="ctr">
              <a:buNone/>
            </a:pPr>
            <a:r>
              <a:rPr lang="it-IT" b="1" dirty="0"/>
              <a:t>TAR Napoli n. 1782/23 </a:t>
            </a:r>
            <a:endParaRPr lang="it-IT" b="1" dirty="0" smtClean="0"/>
          </a:p>
          <a:p>
            <a:pPr marL="0" indent="0" algn="just">
              <a:buNone/>
            </a:pPr>
            <a:r>
              <a:rPr lang="it-IT" i="1" dirty="0" smtClean="0"/>
              <a:t>«reputa </a:t>
            </a:r>
            <a:r>
              <a:rPr lang="it-IT" i="1" dirty="0"/>
              <a:t>il Collegio che la resistente azienda, nell’aggiudicare la fornitura all’impresa controinteressata anziché disporre l’esclusione dell’offerta dalla medesima presentata, abbia disatteso il principio, costantemente affermato dalla giurisprudenza di legittimità, secondo cui nelle gare da aggiudicarsi secondo il criterio del prezzo più basso s’impone una valutazione stringente circa la conformità o meno del prodotto alla specifiche già predeterminate dalla lex specialis (Cons. St., sez. V, 11 dicembre 2015, n. 5655), non essendo consentito alla stazione appaltante di formulare apprezzamenti sul grado di maggiore o minore qualità tecnica dell'offerta, mediante la sottoposizione dei prodotti a prove o verifiche non previste dalla lex specialis, come è avvenuto nel caso di </a:t>
            </a:r>
            <a:r>
              <a:rPr lang="it-IT" i="1" dirty="0" smtClean="0"/>
              <a:t>specie.</a:t>
            </a:r>
            <a:endParaRPr lang="it-IT" dirty="0"/>
          </a:p>
          <a:p>
            <a:pPr marL="0" indent="0" algn="just">
              <a:buNone/>
            </a:pPr>
            <a:r>
              <a:rPr lang="it-IT" i="1" dirty="0" smtClean="0"/>
              <a:t>Di </a:t>
            </a:r>
            <a:r>
              <a:rPr lang="it-IT" i="1" dirty="0"/>
              <a:t>conseguenza, l’offerta presentata dall’</a:t>
            </a:r>
            <a:r>
              <a:rPr lang="it-IT" i="1" dirty="0" err="1"/>
              <a:t>Euromed</a:t>
            </a:r>
            <a:r>
              <a:rPr lang="it-IT" i="1" dirty="0"/>
              <a:t> avrebbe dovuto essere esclusa in applicazione dell’altrettanto consolidato principio per cui l’indiscussa offerta di un prodotto che diverge per caratteristiche essenziali da quello richiesto nel bando di fornitura determina l'esclusione dalla gara dell'offerente: "L'art. 68 del D.Lgs. n. 50/2016 consente all'amministrazione di escludere dalla procedura selettiva le imprese che offrono prodotti difformi dalle specifiche tecniche richieste. Le caratteristiche tecniche previste nel capitolato di appalto per i beni oggetto di fornitura posta in gara costituiscono una condizione di partecipazione alla selezione, non essendo ammissibile che la stazione appaltante possa aggiudicare il contratto ad un concorrente che non garantisca il livello qualitativo minimo prestabilito." (Consiglio di Stato, sez. III, 15/09/2020, n. 5464).</a:t>
            </a:r>
            <a:endParaRPr lang="it-IT" dirty="0"/>
          </a:p>
          <a:p>
            <a:pPr marL="0" indent="0" algn="just">
              <a:buNone/>
            </a:pPr>
            <a:r>
              <a:rPr lang="it-IT" i="1" dirty="0"/>
              <a:t>Secondo il costante insegnamento giurisprudenziale, la difformità dell'offerta rispetto alle caratteristiche tecniche essenziali previste negli atti di gara può risolversi in un </a:t>
            </a:r>
            <a:r>
              <a:rPr lang="it-IT" i="1" dirty="0" err="1"/>
              <a:t>aliud</a:t>
            </a:r>
            <a:r>
              <a:rPr lang="it-IT" i="1" dirty="0"/>
              <a:t> pro alio e giustificare, pertanto, l'esclusione dalla procedura anche in assenza di espressa previsione della sanzione espulsiva (Cons. Stato, Sez. V, 5 maggio 2016, n. 1818; Id., 5 maggio 2016, n. 1809).</a:t>
            </a:r>
            <a:endParaRPr lang="it-IT" dirty="0"/>
          </a:p>
          <a:p>
            <a:pPr marL="0" indent="0" algn="just">
              <a:buNone/>
            </a:pPr>
            <a:r>
              <a:rPr lang="it-IT" i="1" dirty="0"/>
              <a:t>Nondimeno, l'esclusione dell'offerta per difformità dai requisiti minimi, anche in assenza di un'esplicita comminatoria di esclusione, può inevitabilmente operare nei casi in cui la lex specialis preveda, come nella specie, caratteristiche e qualità dell'oggetto dell'appalto che possano essere qualificate con assoluta certezza come caratteristiche minime, perché espressamente definite come tali, oppure perché se ne fornisce una descrizione che ne rivela in modo certo ed evidente il carattere essenziale.</a:t>
            </a:r>
            <a:endParaRPr lang="it-IT" dirty="0"/>
          </a:p>
        </p:txBody>
      </p:sp>
    </p:spTree>
    <p:extLst>
      <p:ext uri="{BB962C8B-B14F-4D97-AF65-F5344CB8AC3E}">
        <p14:creationId xmlns:p14="http://schemas.microsoft.com/office/powerpoint/2010/main" val="21025706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2400" dirty="0"/>
              <a:t>GARA PER LA FORNITURA DI FARMACI E MEDICAL DEVICE – GIURISPRUDENZA: SULL’ESCLUSIONE PER NON </a:t>
            </a:r>
            <a:r>
              <a:rPr lang="it-IT" sz="2400" dirty="0" smtClean="0"/>
              <a:t>CONFORMITÀ</a:t>
            </a:r>
            <a:r>
              <a:rPr lang="it-IT" sz="2400" dirty="0"/>
              <a:t> </a:t>
            </a:r>
            <a:r>
              <a:rPr lang="it-IT" sz="2400" dirty="0" smtClean="0"/>
              <a:t>E PRINCIPIO DI EQUIVALENZA (1)</a:t>
            </a:r>
            <a:endParaRPr lang="it-IT" sz="2400" dirty="0"/>
          </a:p>
        </p:txBody>
      </p:sp>
      <p:sp>
        <p:nvSpPr>
          <p:cNvPr id="3" name="Segnaposto contenuto 2"/>
          <p:cNvSpPr>
            <a:spLocks noGrp="1"/>
          </p:cNvSpPr>
          <p:nvPr>
            <p:ph idx="1"/>
          </p:nvPr>
        </p:nvSpPr>
        <p:spPr>
          <a:xfrm>
            <a:off x="539552" y="2276872"/>
            <a:ext cx="8229600" cy="4876800"/>
          </a:xfrm>
        </p:spPr>
        <p:txBody>
          <a:bodyPr>
            <a:normAutofit/>
          </a:bodyPr>
          <a:lstStyle/>
          <a:p>
            <a:pPr marL="0" indent="0" algn="just">
              <a:buNone/>
            </a:pPr>
            <a:r>
              <a:rPr lang="it-IT" sz="2000" dirty="0"/>
              <a:t>Il </a:t>
            </a:r>
            <a:r>
              <a:rPr lang="it-IT" sz="2000" u="sng" dirty="0"/>
              <a:t>principio di equivalenza</a:t>
            </a:r>
            <a:r>
              <a:rPr lang="it-IT" sz="2000" dirty="0"/>
              <a:t> inteso come sostanziale equivalenza funzionale risulta confermato nel nuovo Codice dei Contratti pubblici, in particolare nell’Allegato II.5 «Specifiche tecniche ed etichettature», che precisa che </a:t>
            </a:r>
            <a:r>
              <a:rPr lang="it-IT" sz="2000" i="1" dirty="0"/>
              <a:t>“l’offerente dimostra, nella propria offerta, con qualsiasi mezzo appropriato, compresi i mezzi di prova di cui all’articolo 105 del codice, che le soluzioni proposte ottemperano in maniera equivalente alle prestazioni, ai requisiti funzionali e alle specifiche tecniche previsti”.</a:t>
            </a:r>
          </a:p>
        </p:txBody>
      </p:sp>
    </p:spTree>
    <p:extLst>
      <p:ext uri="{BB962C8B-B14F-4D97-AF65-F5344CB8AC3E}">
        <p14:creationId xmlns:p14="http://schemas.microsoft.com/office/powerpoint/2010/main" val="3776762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2400" dirty="0">
                <a:solidFill>
                  <a:srgbClr val="D2533C"/>
                </a:solidFill>
              </a:rPr>
              <a:t>GARA PER LA FORNITURA DI FARMACI E MEDICAL DEVICE – GIURISPRUDENZA: SULL’ESCLUSIONE PER NON CONFORMITÀ E PRINCIPIO DI </a:t>
            </a:r>
            <a:r>
              <a:rPr lang="it-IT" sz="2400" dirty="0" smtClean="0">
                <a:solidFill>
                  <a:srgbClr val="D2533C"/>
                </a:solidFill>
              </a:rPr>
              <a:t>EQUIVALENZA (2)</a:t>
            </a:r>
            <a:endParaRPr lang="it-IT" sz="3200" dirty="0"/>
          </a:p>
        </p:txBody>
      </p:sp>
      <p:sp>
        <p:nvSpPr>
          <p:cNvPr id="3" name="Segnaposto contenuto 2"/>
          <p:cNvSpPr>
            <a:spLocks noGrp="1"/>
          </p:cNvSpPr>
          <p:nvPr>
            <p:ph idx="1"/>
          </p:nvPr>
        </p:nvSpPr>
        <p:spPr/>
        <p:txBody>
          <a:bodyPr>
            <a:normAutofit/>
          </a:bodyPr>
          <a:lstStyle/>
          <a:p>
            <a:pPr marL="0" indent="0" algn="just">
              <a:buNone/>
            </a:pPr>
            <a:r>
              <a:rPr lang="it-IT" sz="2000" dirty="0"/>
              <a:t>Secondo la giurisprudenza: </a:t>
            </a:r>
          </a:p>
          <a:p>
            <a:pPr marL="0" indent="0" algn="just">
              <a:buNone/>
            </a:pPr>
            <a:r>
              <a:rPr lang="it-IT" sz="2000" i="1" dirty="0"/>
              <a:t>«</a:t>
            </a:r>
            <a:r>
              <a:rPr lang="it-IT" sz="2000" i="1" u="sng" dirty="0"/>
              <a:t>la possibilità di ammettere alla comparazione prodotti aventi specifiche tecniche equivalenti a quelle richieste</a:t>
            </a:r>
            <a:r>
              <a:rPr lang="it-IT" sz="2000" i="1" dirty="0"/>
              <a:t>, ai fini della selezione della migliore offerta, </a:t>
            </a:r>
            <a:r>
              <a:rPr lang="it-IT" sz="2000" i="1" u="sng" dirty="0"/>
              <a:t>risponde</a:t>
            </a:r>
            <a:r>
              <a:rPr lang="it-IT" sz="2000" i="1" dirty="0"/>
              <a:t>, da un lato, </a:t>
            </a:r>
            <a:r>
              <a:rPr lang="it-IT" sz="2000" i="1" u="sng" dirty="0"/>
              <a:t>ai principi costituzionali di imparzialità e buon andamento e di libertà d’iniziativa economica</a:t>
            </a:r>
            <a:r>
              <a:rPr lang="it-IT" sz="2000" i="1" dirty="0"/>
              <a:t> e, dall’altro, </a:t>
            </a:r>
            <a:r>
              <a:rPr lang="it-IT" sz="2000" i="1" u="sng" dirty="0"/>
              <a:t>al principio euro unitario di concorrenza</a:t>
            </a:r>
            <a:r>
              <a:rPr lang="it-IT" sz="2000" i="1" dirty="0"/>
              <a:t>, che vedono quale corollario </a:t>
            </a:r>
            <a:r>
              <a:rPr lang="it-IT" sz="2000" i="1" u="sng" dirty="0"/>
              <a:t>il favor partecipationis </a:t>
            </a:r>
            <a:r>
              <a:rPr lang="it-IT" sz="2000" i="1" dirty="0"/>
              <a:t>alle pubbliche gare, mediante un legittimo esercizio della discrezionalità tecnica da parte dell’amministrazione alla stregua di un criterio di ragionevolezza e proporzionalità. Il principio di equivalenza </a:t>
            </a:r>
            <a:r>
              <a:rPr lang="it-IT" sz="2000" i="1" u="sng" dirty="0"/>
              <a:t>è</a:t>
            </a:r>
            <a:r>
              <a:rPr lang="it-IT" sz="2000" i="1" dirty="0"/>
              <a:t>, dunque, </a:t>
            </a:r>
            <a:r>
              <a:rPr lang="it-IT" sz="2000" i="1" u="sng" dirty="0"/>
              <a:t>finalizzato ad evitare un’irragionevole limitazione del confronto competitivo fra gli operatori economici, precludendo l’ammissibilità di offerte aventi oggetto sostanzialmente corrispondente a quello richiesto e tuttavia formalmente privo della specifica prescritta</a:t>
            </a:r>
            <a:r>
              <a:rPr lang="it-IT" sz="2000" i="1" dirty="0"/>
              <a:t>» </a:t>
            </a:r>
            <a:r>
              <a:rPr lang="it-IT" sz="1800" dirty="0"/>
              <a:t>(v., ex plurimis, Cons. St., sez. III, 7 gennaio 2022, n. 65; Consiglio di Stato, sez. III, 11.02.2022 n. 1006).</a:t>
            </a:r>
          </a:p>
        </p:txBody>
      </p:sp>
    </p:spTree>
    <p:extLst>
      <p:ext uri="{BB962C8B-B14F-4D97-AF65-F5344CB8AC3E}">
        <p14:creationId xmlns:p14="http://schemas.microsoft.com/office/powerpoint/2010/main" val="3529759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2400" dirty="0">
                <a:solidFill>
                  <a:srgbClr val="D2533C"/>
                </a:solidFill>
              </a:rPr>
              <a:t>GARA PER LA FORNITURA DI FARMACI E MEDICAL DEVICE – GIURISPRUDENZA: SULL’ESCLUSIONE PER NON CONFORMITÀ E PRINCIPIO DI </a:t>
            </a:r>
            <a:r>
              <a:rPr lang="it-IT" sz="2400" dirty="0" smtClean="0">
                <a:solidFill>
                  <a:srgbClr val="D2533C"/>
                </a:solidFill>
              </a:rPr>
              <a:t>EQUIVALENZA (3)</a:t>
            </a:r>
            <a:endParaRPr lang="it-IT" sz="3200" dirty="0"/>
          </a:p>
        </p:txBody>
      </p:sp>
      <p:sp>
        <p:nvSpPr>
          <p:cNvPr id="3" name="Segnaposto contenuto 2"/>
          <p:cNvSpPr>
            <a:spLocks noGrp="1"/>
          </p:cNvSpPr>
          <p:nvPr>
            <p:ph idx="1"/>
          </p:nvPr>
        </p:nvSpPr>
        <p:spPr>
          <a:xfrm>
            <a:off x="467544" y="1981200"/>
            <a:ext cx="8229600" cy="4876800"/>
          </a:xfrm>
        </p:spPr>
        <p:txBody>
          <a:bodyPr>
            <a:normAutofit/>
          </a:bodyPr>
          <a:lstStyle/>
          <a:p>
            <a:pPr marL="0" indent="0" algn="just">
              <a:buNone/>
            </a:pPr>
            <a:r>
              <a:rPr lang="it-IT" sz="2000" dirty="0"/>
              <a:t>E’ stato più volte ribadito che la verifica delle offerte in gara è finalizzata a </a:t>
            </a:r>
            <a:r>
              <a:rPr lang="it-IT" sz="2000" b="1" dirty="0"/>
              <a:t>certificarne non la formale identità ma la sostanziale equivalenza funzionale</a:t>
            </a:r>
            <a:r>
              <a:rPr lang="it-IT" sz="2000" dirty="0"/>
              <a:t>: l’equivalenza va ragguagliata alla funzionalità di quanto richiesto dalla pubblica Amministrazione con quanto offerto in sede gara, non certo alla mera formale descrizione del prodotto. Ed, invero, le specifiche tecniche hanno il compito di rendere intellegibile il bisogno che la stazione appaltante intende soddisfare con la pubblica gara più che quello di descrivere minuziosamente le caratteristiche del prodotto offerto dai concorrenti (cfr. C.G.A.R.S., Sez. Giur., 20.7.2020, n. 634</a:t>
            </a:r>
            <a:r>
              <a:rPr lang="it-IT" dirty="0"/>
              <a:t>).</a:t>
            </a:r>
          </a:p>
          <a:p>
            <a:pPr marL="0" indent="0">
              <a:buNone/>
            </a:pPr>
            <a:r>
              <a:rPr lang="it-IT" dirty="0"/>
              <a:t/>
            </a:r>
            <a:br>
              <a:rPr lang="it-IT" dirty="0"/>
            </a:br>
            <a:endParaRPr lang="it-IT" dirty="0"/>
          </a:p>
        </p:txBody>
      </p:sp>
    </p:spTree>
    <p:extLst>
      <p:ext uri="{BB962C8B-B14F-4D97-AF65-F5344CB8AC3E}">
        <p14:creationId xmlns:p14="http://schemas.microsoft.com/office/powerpoint/2010/main" val="18551931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2400" dirty="0">
                <a:solidFill>
                  <a:srgbClr val="D2533C"/>
                </a:solidFill>
              </a:rPr>
              <a:t>GARA PER LA FORNITURA DI FARMACI E MEDICAL DEVICE – GIURISPRUDENZA: SULL’ESCLUSIONE PER NON CONFORMITÀ E PRINCIPIO DI </a:t>
            </a:r>
            <a:r>
              <a:rPr lang="it-IT" sz="2400" dirty="0" smtClean="0">
                <a:solidFill>
                  <a:srgbClr val="D2533C"/>
                </a:solidFill>
              </a:rPr>
              <a:t>EQUIVALENZA ED I LIMITI (1)</a:t>
            </a:r>
            <a:endParaRPr lang="it-IT" dirty="0"/>
          </a:p>
        </p:txBody>
      </p:sp>
      <p:sp>
        <p:nvSpPr>
          <p:cNvPr id="3" name="Segnaposto contenuto 2"/>
          <p:cNvSpPr>
            <a:spLocks noGrp="1"/>
          </p:cNvSpPr>
          <p:nvPr>
            <p:ph idx="1"/>
          </p:nvPr>
        </p:nvSpPr>
        <p:spPr/>
        <p:txBody>
          <a:bodyPr>
            <a:normAutofit fontScale="85000" lnSpcReduction="10000"/>
          </a:bodyPr>
          <a:lstStyle/>
          <a:p>
            <a:pPr marL="0" indent="0" algn="just">
              <a:buNone/>
            </a:pPr>
            <a:r>
              <a:rPr lang="it-IT" i="1" dirty="0"/>
              <a:t>“</a:t>
            </a:r>
            <a:r>
              <a:rPr lang="it-IT" i="1" u="sng" dirty="0"/>
              <a:t>I limiti </a:t>
            </a:r>
            <a:r>
              <a:rPr lang="it-IT" i="1" dirty="0"/>
              <a:t>dell’applicazione del principio di equivalenza individuati dalla giurisprudenza sono connessi alla sua ratio: se, infatti, il principio è diretto ad evitare che le norme obbligatorie, le omologazioni nazionali e le specifiche tecniche possano essere artatamente utilizzate per operare indebite esclusioni dalla gare pubbliche, fondate sul pretesto di una non perfetta corrispondenza delle soluzioni tecniche offerte con quelle richieste, ne viene come diretta conseguenza che esso – quale misura diretta ad assicurare che la valutazione della congruità tecnica dell’offerta – </a:t>
            </a:r>
            <a:r>
              <a:rPr lang="it-IT" i="1" u="sng" dirty="0"/>
              <a:t>non si risolva in una verifica formalistica ma consista nell’apprezzamento della sua conformità sostanziale alle specifiche tecniche inserite nella lex specialis</a:t>
            </a:r>
            <a:r>
              <a:rPr lang="it-IT" i="1" dirty="0"/>
              <a:t>. </a:t>
            </a:r>
            <a:r>
              <a:rPr lang="it-IT" i="1" u="sng" dirty="0"/>
              <a:t>Detto principio non può dunque essere invocato per ammettere offerte tecnicamente inappropriate </a:t>
            </a:r>
            <a:r>
              <a:rPr lang="it-IT" i="1" dirty="0"/>
              <a:t>(così Cons. Stato, III, 2 marzo 2018, n. 1316) </a:t>
            </a:r>
            <a:r>
              <a:rPr lang="it-IT" i="1" u="sng" dirty="0"/>
              <a:t>o che comprendano soluzioni che</a:t>
            </a:r>
            <a:r>
              <a:rPr lang="it-IT" i="1" dirty="0"/>
              <a:t>, sul piano oggettivo funzionale e strutturale, </a:t>
            </a:r>
            <a:r>
              <a:rPr lang="it-IT" i="1" u="sng" dirty="0"/>
              <a:t>non rispettino le caratteristiche tecniche obbligatorie, configurandosi come un </a:t>
            </a:r>
            <a:r>
              <a:rPr lang="it-IT" i="1" u="sng" dirty="0" err="1"/>
              <a:t>aliud</a:t>
            </a:r>
            <a:r>
              <a:rPr lang="it-IT" i="1" u="sng" dirty="0"/>
              <a:t> pro alio </a:t>
            </a:r>
            <a:r>
              <a:rPr lang="it-IT" i="1" dirty="0"/>
              <a:t>(ex multis, Cons. Stato, III, 9 febbraio 2021, n. 1225; V 25 luglio 2019, n. 5258) </a:t>
            </a:r>
            <a:endParaRPr lang="it-IT" dirty="0"/>
          </a:p>
        </p:txBody>
      </p:sp>
    </p:spTree>
    <p:extLst>
      <p:ext uri="{BB962C8B-B14F-4D97-AF65-F5344CB8AC3E}">
        <p14:creationId xmlns:p14="http://schemas.microsoft.com/office/powerpoint/2010/main" val="22420774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2400" dirty="0">
                <a:solidFill>
                  <a:srgbClr val="D2533C"/>
                </a:solidFill>
              </a:rPr>
              <a:t>GARA PER LA FORNITURA DI FARMACI E MEDICAL DEVICE – GIURISPRUDENZA: SULL’ESCLUSIONE PER NON CONFORMITÀ E PRINCIPIO DI EQUIVALENZA ED I LIMITI </a:t>
            </a:r>
            <a:r>
              <a:rPr lang="it-IT" sz="2400" dirty="0" smtClean="0">
                <a:solidFill>
                  <a:srgbClr val="D2533C"/>
                </a:solidFill>
              </a:rPr>
              <a:t>(2)</a:t>
            </a:r>
            <a:endParaRPr lang="it-IT" dirty="0"/>
          </a:p>
        </p:txBody>
      </p:sp>
      <p:sp>
        <p:nvSpPr>
          <p:cNvPr id="3" name="Segnaposto contenuto 2"/>
          <p:cNvSpPr>
            <a:spLocks noGrp="1"/>
          </p:cNvSpPr>
          <p:nvPr>
            <p:ph idx="1"/>
          </p:nvPr>
        </p:nvSpPr>
        <p:spPr/>
        <p:txBody>
          <a:bodyPr>
            <a:normAutofit/>
          </a:bodyPr>
          <a:lstStyle/>
          <a:p>
            <a:pPr marL="0" indent="0" algn="just">
              <a:buNone/>
            </a:pPr>
            <a:r>
              <a:rPr lang="it-IT" sz="2000" dirty="0"/>
              <a:t>Secondo il costante insegnamento giurisprudenziale</a:t>
            </a:r>
            <a:r>
              <a:rPr lang="it-IT" sz="2000" i="1" dirty="0"/>
              <a:t>, «</a:t>
            </a:r>
            <a:r>
              <a:rPr lang="it-IT" sz="2000" i="1" u="sng" dirty="0"/>
              <a:t>la difformità dell'offerta</a:t>
            </a:r>
            <a:r>
              <a:rPr lang="it-IT" sz="2000" i="1" dirty="0"/>
              <a:t> rispetto alle caratteristiche tecniche essenziali previste negli atti di gara </a:t>
            </a:r>
            <a:r>
              <a:rPr lang="it-IT" sz="2000" i="1" u="sng" dirty="0"/>
              <a:t>può risolversi in un </a:t>
            </a:r>
            <a:r>
              <a:rPr lang="it-IT" sz="2000" i="1" u="sng" dirty="0" err="1"/>
              <a:t>aliud</a:t>
            </a:r>
            <a:r>
              <a:rPr lang="it-IT" sz="2000" i="1" u="sng" dirty="0"/>
              <a:t> pro alio e giustificare</a:t>
            </a:r>
            <a:r>
              <a:rPr lang="it-IT" sz="2000" i="1" dirty="0"/>
              <a:t>, pertanto, </a:t>
            </a:r>
            <a:r>
              <a:rPr lang="it-IT" sz="2000" i="1" u="sng" dirty="0"/>
              <a:t>l'esclusione dalla procedura anche in assenza di espressa previsione della sanzione espulsiva</a:t>
            </a:r>
            <a:r>
              <a:rPr lang="it-IT" sz="2000" i="1" dirty="0"/>
              <a:t> (Cons. Stato, Sez. V, 5 maggio 2016, n. 1818; Id., 5 maggio 2016, n. 1809)” </a:t>
            </a:r>
            <a:r>
              <a:rPr lang="it-IT" sz="2000" dirty="0"/>
              <a:t>(TAR Napoli, n. 1782/23). </a:t>
            </a:r>
          </a:p>
          <a:p>
            <a:pPr algn="just"/>
            <a:endParaRPr lang="it-IT" sz="2000" dirty="0"/>
          </a:p>
          <a:p>
            <a:pPr marL="0" indent="0" algn="just">
              <a:buNone/>
            </a:pPr>
            <a:r>
              <a:rPr lang="it-IT" sz="2000" dirty="0"/>
              <a:t>E ciò in quanto </a:t>
            </a:r>
            <a:r>
              <a:rPr lang="it-IT" sz="2000" i="1" dirty="0"/>
              <a:t>«Le caratteristiche tecniche previste nel capitolato di appalto per i beni oggetto di fornitura posta in gara costituiscono una condizione di partecipazione alla selezione, non essendo ammissibile che la stazione appaltante possa aggiudicare il contratto ad un concorrente che non garantisca il livello qualitativo minimo prestabilito." (Consiglio di Stato, sez. III, 15/09/2020, n. 5464). </a:t>
            </a:r>
            <a:endParaRPr lang="it-IT" sz="2000" dirty="0"/>
          </a:p>
        </p:txBody>
      </p:sp>
    </p:spTree>
    <p:extLst>
      <p:ext uri="{BB962C8B-B14F-4D97-AF65-F5344CB8AC3E}">
        <p14:creationId xmlns:p14="http://schemas.microsoft.com/office/powerpoint/2010/main" val="438980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2200" dirty="0">
                <a:solidFill>
                  <a:srgbClr val="D2533C"/>
                </a:solidFill>
              </a:rPr>
              <a:t>GARA PER LA FORNITURA DI FARMACI E MEDICAL DEVICE – GIURISPRUDENZA: </a:t>
            </a:r>
            <a:r>
              <a:rPr lang="it-IT" sz="2200" dirty="0" smtClean="0">
                <a:solidFill>
                  <a:srgbClr val="D2533C"/>
                </a:solidFill>
              </a:rPr>
              <a:t>SCHEDE TECNICHE E GIUDIZIO DI IDONEITA’ DELL’OFFERTA</a:t>
            </a:r>
            <a:endParaRPr lang="it-IT" dirty="0"/>
          </a:p>
        </p:txBody>
      </p:sp>
      <p:sp>
        <p:nvSpPr>
          <p:cNvPr id="3" name="Segnaposto contenuto 2"/>
          <p:cNvSpPr>
            <a:spLocks noGrp="1"/>
          </p:cNvSpPr>
          <p:nvPr>
            <p:ph idx="1"/>
          </p:nvPr>
        </p:nvSpPr>
        <p:spPr/>
        <p:txBody>
          <a:bodyPr>
            <a:normAutofit fontScale="85000" lnSpcReduction="20000"/>
          </a:bodyPr>
          <a:lstStyle/>
          <a:p>
            <a:pPr marL="0" indent="0" algn="ctr">
              <a:buNone/>
            </a:pPr>
            <a:r>
              <a:rPr lang="it-IT" b="1" dirty="0" smtClean="0"/>
              <a:t>Consiglio </a:t>
            </a:r>
            <a:r>
              <a:rPr lang="it-IT" b="1" dirty="0"/>
              <a:t>di Stato n. </a:t>
            </a:r>
            <a:r>
              <a:rPr lang="it-IT" b="1" dirty="0" smtClean="0"/>
              <a:t>118/24</a:t>
            </a:r>
          </a:p>
          <a:p>
            <a:pPr marL="0" indent="0" algn="just">
              <a:buNone/>
            </a:pPr>
            <a:r>
              <a:rPr lang="it-IT" dirty="0" smtClean="0"/>
              <a:t>“</a:t>
            </a:r>
            <a:r>
              <a:rPr lang="it-IT" i="1" dirty="0"/>
              <a:t>la legge di gara non limitava la comprova delle caratteristiche tecniche minime alla letteratura scientifica, potendo tale valore essere anche solo documentato nella scheda tecnica. Peraltro come evidenziato da </a:t>
            </a:r>
            <a:r>
              <a:rPr lang="it-IT" i="1" dirty="0" smtClean="0"/>
              <a:t>[•], </a:t>
            </a:r>
            <a:r>
              <a:rPr lang="it-IT" i="1" dirty="0"/>
              <a:t>la rilevanza della scheda tecnica appare in linea con i principi delineati dalla costante e consolidata giurisprudenza, formatasi proprio con riferimento agli appalti per la fornitura di medicinali e dispositivi medici, secondo cui la produzione in sede di offerta delle schede tecniche dei prodotti sia generalmente idonea a consentire all’Amministrazione appaltante di svolgere adeguatamente il giudizio di idoneità tecnica e di equivalenza funzionale del prodotto (cfr. TAR Piemonte, Sez. I, n. 160/2022; TAR Sardegna, Sez. I, n. 879/2021; Cons. Stato, Sez. III, n. 1836/2021; Cons. Stato, Sez. III, n. 7404/2020). In ogni caso il capitolato (pag. 7) prevedeva che i prodotti offerti dovessero rappresentare “l’ultima tecnologia disponibile al momento del termine di presentazione delle offerte”, con la conseguenza che su di essi poteva, come nella specie, non essersi ancora formata una letteratura di riferimento</a:t>
            </a:r>
            <a:r>
              <a:rPr lang="it-IT" dirty="0"/>
              <a:t>”.</a:t>
            </a:r>
          </a:p>
          <a:p>
            <a:pPr algn="just"/>
            <a:endParaRPr lang="it-IT" dirty="0"/>
          </a:p>
        </p:txBody>
      </p:sp>
    </p:spTree>
    <p:extLst>
      <p:ext uri="{BB962C8B-B14F-4D97-AF65-F5344CB8AC3E}">
        <p14:creationId xmlns:p14="http://schemas.microsoft.com/office/powerpoint/2010/main" val="38824520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200" dirty="0">
                <a:solidFill>
                  <a:srgbClr val="D2533C"/>
                </a:solidFill>
              </a:rPr>
              <a:t>GARA PER LA FORNITURA DI FARMACI E MEDICAL DEVICE – GIURISPRUDENZA: </a:t>
            </a:r>
            <a:r>
              <a:rPr lang="it-IT" sz="2200" dirty="0" smtClean="0">
                <a:solidFill>
                  <a:srgbClr val="D2533C"/>
                </a:solidFill>
              </a:rPr>
              <a:t>CAMPIONATURA (1)</a:t>
            </a:r>
            <a:endParaRPr lang="it-IT" dirty="0"/>
          </a:p>
        </p:txBody>
      </p:sp>
      <p:sp>
        <p:nvSpPr>
          <p:cNvPr id="3" name="Segnaposto contenuto 2"/>
          <p:cNvSpPr>
            <a:spLocks noGrp="1"/>
          </p:cNvSpPr>
          <p:nvPr>
            <p:ph idx="1"/>
          </p:nvPr>
        </p:nvSpPr>
        <p:spPr/>
        <p:txBody>
          <a:bodyPr>
            <a:normAutofit fontScale="55000" lnSpcReduction="20000"/>
          </a:bodyPr>
          <a:lstStyle/>
          <a:p>
            <a:pPr marL="0" indent="0" algn="ctr">
              <a:buNone/>
            </a:pPr>
            <a:r>
              <a:rPr lang="it-IT" b="1" dirty="0"/>
              <a:t>Consiglio di Stato, n. 6827/22</a:t>
            </a:r>
            <a:r>
              <a:rPr lang="it-IT" dirty="0"/>
              <a:t> </a:t>
            </a:r>
            <a:endParaRPr lang="it-IT" dirty="0" smtClean="0"/>
          </a:p>
          <a:p>
            <a:pPr marL="0" indent="0" algn="just">
              <a:buNone/>
            </a:pPr>
            <a:r>
              <a:rPr lang="it-IT" dirty="0" smtClean="0"/>
              <a:t>«la </a:t>
            </a:r>
            <a:r>
              <a:rPr lang="it-IT" dirty="0"/>
              <a:t>campionatura, secondo la costante giurisprudenza di questa Sezione (15 marzo 2021, n. 2243; id. 5 maggio 2017, n. 2076), non costituisce un elemento costitutivo, ma semplicemente dimostrativo dell’offerta tecnica documentale, essendo destinata a comprovare, con la produzione di capi o prodotti dimostrativi detti, appunto, campioni, la capacità tecnica dei concorrenti e la loro effettiva idoneità a soddisfare le esigenze, spesso complesse, delle stazioni appaltanti. Così declinata, la campionatura non vale a costituire una componente essenziale ed intrinseca dell’offerta, anche se resta ad essa strettamente connessa rivelandosi funzionale alla sua migliore valutazione qualitativa (Cons. Stato, sez. III, 9 marzo 2022, n. 1699; id. 5 luglio 2021 n. 5135; id. 20 agosto 2020, n. 5149). In altri termini, i campioni rivestono una funzione dimostrativa, assumendo lo scopo di consentire l’apprezzamento, dal vivo, dei prodotti presentati (cfr. Consiglio di Stato, sez. III, 11 agosto 2017, n. 3996; sez. III, 3 luglio 2017, n. 3246). Si è coerentemente sostenuto, a tal riguardo, che “</a:t>
            </a:r>
            <a:r>
              <a:rPr lang="it-IT" i="1" dirty="0"/>
              <a:t>la campionatura non coincide con l’offerta tecnica, il cui contenuto è analiticamente indicato dal disciplinare di gara (mediante la previsione dell’obbligo di produrre la scheda-tipo informativa, la scheda tecnica ecc.), ma rappresenta concretamente (e non nella sua raffigurazione tecnico-descrittiva) il prodotto offerto, al fine di consentire l’esecuzione del test in laboratorio e di quello in uso. Come affermato da questo Consiglio di Stato, infatti, “il campione non è un elemento costitutivo, ma semplicemente dimostrativo dell’offerta tecnica, che consente all’Amministrazione di considerare e vagliare l’idoneità tecnica del prodotto offerto: non è sua parte integrante, per quanto sia oggetto di un’apposita valutazione da parte della Commissione giudicatrice, perché la sua funzione è quella, chiaramente stabilita dall’art. 42, comma 1, lett. l), d.lgs. n. 163 del 2006, di fornire la "dimostrazione delle capacità tecniche dei contraenti", per gli appalti di forniture, attraverso la "produzione di campioni, descrizioni o fotografie dei beni da fornire" (cfr. Sez. V, n. 371 del 30 gennaio 2017); “netta è dunque la distinzione, funzionale ancor prima che strutturale, tra la documentazione tecnica e la campionatura, sicché non può ritenersi corretto affermare che la campionatura sia parte integrante dell’offerta tecnica e, in quanto tale, debba essere aperta in seduta pubblica. </a:t>
            </a:r>
            <a:endParaRPr lang="it-IT" dirty="0"/>
          </a:p>
        </p:txBody>
      </p:sp>
    </p:spTree>
    <p:extLst>
      <p:ext uri="{BB962C8B-B14F-4D97-AF65-F5344CB8AC3E}">
        <p14:creationId xmlns:p14="http://schemas.microsoft.com/office/powerpoint/2010/main" val="356183872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200" dirty="0">
                <a:solidFill>
                  <a:srgbClr val="D2533C"/>
                </a:solidFill>
              </a:rPr>
              <a:t>GARA PER LA FORNITURA DI FARMACI E MEDICAL DEVICE – GIURISPRUDENZA: </a:t>
            </a:r>
            <a:r>
              <a:rPr lang="it-IT" sz="2200" dirty="0" smtClean="0">
                <a:solidFill>
                  <a:srgbClr val="D2533C"/>
                </a:solidFill>
              </a:rPr>
              <a:t>CAMPIONATURA (2)</a:t>
            </a:r>
            <a:endParaRPr lang="it-IT" dirty="0"/>
          </a:p>
        </p:txBody>
      </p:sp>
      <p:sp>
        <p:nvSpPr>
          <p:cNvPr id="3" name="Segnaposto contenuto 2"/>
          <p:cNvSpPr>
            <a:spLocks noGrp="1"/>
          </p:cNvSpPr>
          <p:nvPr>
            <p:ph idx="1"/>
          </p:nvPr>
        </p:nvSpPr>
        <p:spPr/>
        <p:txBody>
          <a:bodyPr>
            <a:normAutofit fontScale="55000" lnSpcReduction="20000"/>
          </a:bodyPr>
          <a:lstStyle/>
          <a:p>
            <a:pPr marL="0" indent="0" algn="ctr">
              <a:buNone/>
            </a:pPr>
            <a:r>
              <a:rPr lang="it-IT" b="1" i="1" dirty="0"/>
              <a:t>Consiglio di Stato, n. 6827/22</a:t>
            </a:r>
            <a:r>
              <a:rPr lang="it-IT" i="1" dirty="0"/>
              <a:t> </a:t>
            </a:r>
            <a:endParaRPr lang="it-IT" i="1" dirty="0" smtClean="0"/>
          </a:p>
          <a:p>
            <a:pPr marL="0" indent="0" algn="just">
              <a:buNone/>
            </a:pPr>
            <a:r>
              <a:rPr lang="it-IT" i="1" dirty="0" smtClean="0"/>
              <a:t>Se </a:t>
            </a:r>
            <a:r>
              <a:rPr lang="it-IT" i="1" dirty="0"/>
              <a:t>essa ha infatti una funzione meramente esemplificativa delle caratteristiche dell’offerta, mirando a dimostrare le capacità tecniche della concorrente, e può, addirittura, essere integrata nel corso della gara, finché non sia oggetto di valutazione da parte della Commissione, non vi è alcuna esigenza di par condicio tra i concorrenti, né alcun interesse pubblico alla imparzialità e trasparenza dell’azione amministrativa che ne giustifichi l’apertura in seduta pubblica, con il ricorso ad operazioni materiali di apertura, aventi ad oggetto molti e ingombranti campioni, lunghe, complesse e finanche inutili, una volta che i campioni possano essere cambiati dalla concorrente, anche successivamente, per dimostrare la bontà della propria offerta tecnica, che è e resta nella sua essenza documentale, come pure si dirà tra breve, il parametro principale e imprescindibile al quale la stazione appaltante deve fare riferimento, pur essendo condizione necessaria, ma non sufficiente, nella gara in questione, per la congiunta necessità di depositare anche la campionatura” (cfr. Sez. III, n. 4190 del 8 settembre 2015).</a:t>
            </a:r>
          </a:p>
          <a:p>
            <a:pPr algn="just"/>
            <a:r>
              <a:rPr lang="it-IT" i="1" dirty="0"/>
              <a:t>Quanto poi alla mancanza di sufficienti garanzie in ordine alla corrispondenza dei campioni al prodotto offerto, deve ritenersi che si tratti di carenza meramente formale, in mancanza di concrete allegazioni atte a far dubitare della stessa, come già in precedenza evidenziato.</a:t>
            </a:r>
          </a:p>
          <a:p>
            <a:pPr algn="just"/>
            <a:r>
              <a:rPr lang="it-IT" i="1" dirty="0"/>
              <a:t>Infondata, infine, è la deduzione intesa a sostenere che la campionatura, una volta esclusa la sua immediata inerenza al contenuto dell’offerta tecnica, sarebbe finalizzata a dimostrare il possesso della capacità tecnica, con la conseguente indebita commistione tra la valutazione di quest’ultima e quella dell’offerta tecnica: deve invero osservarsi che la campionatura resta strettamente connessa all’offerta tecnica e funzionale alla sua migliore valutazione qualitativa, pur se non integrante una componente essenziale ed intrinseca di quest’ultima” (Cons. St., Sez. III, 20 marzo 2019, n. 1853; id. 8 settembre 2015, n. 4190).</a:t>
            </a:r>
          </a:p>
          <a:p>
            <a:pPr algn="just"/>
            <a:r>
              <a:rPr lang="it-IT" i="1" dirty="0"/>
              <a:t>10.2. Quale diretto corollario della funzione dimostrativa della campionatura una parte della giurisprudenza ha concluso nel senso che la clausola che imponga ai concorrenti, a pena di esclusione, la presentazione di una campionatura dei prodotti offerti, introduce una causa di esclusione ulteriore rispetto a quelle previste dal codice dei contratti pubblici, in violazione del divieto stabilito al riguardo dall’art. 83, comma 8, d.lgs. n. 50/2016 (CGARS, 20 luglio 2020, n. 634) e, come tale, deve dunque essere ritenuta </a:t>
            </a:r>
            <a:r>
              <a:rPr lang="it-IT" i="1" dirty="0" smtClean="0"/>
              <a:t>nulla».</a:t>
            </a:r>
            <a:endParaRPr lang="it-IT" i="1" dirty="0"/>
          </a:p>
          <a:p>
            <a:pPr algn="just"/>
            <a:endParaRPr lang="it-IT" dirty="0"/>
          </a:p>
        </p:txBody>
      </p:sp>
    </p:spTree>
    <p:extLst>
      <p:ext uri="{BB962C8B-B14F-4D97-AF65-F5344CB8AC3E}">
        <p14:creationId xmlns:p14="http://schemas.microsoft.com/office/powerpoint/2010/main" val="17661479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200" dirty="0">
                <a:solidFill>
                  <a:srgbClr val="D2533C"/>
                </a:solidFill>
              </a:rPr>
              <a:t>GARA PER LA FORNITURA DI FARMACI E MEDICAL DEVICE – GIURISPRUDENZA: </a:t>
            </a:r>
            <a:r>
              <a:rPr lang="it-IT" sz="2200" dirty="0" smtClean="0">
                <a:solidFill>
                  <a:srgbClr val="D2533C"/>
                </a:solidFill>
              </a:rPr>
              <a:t>PROVE PRATICHE</a:t>
            </a:r>
            <a:endParaRPr lang="it-IT" dirty="0"/>
          </a:p>
        </p:txBody>
      </p:sp>
      <p:sp>
        <p:nvSpPr>
          <p:cNvPr id="3" name="Segnaposto contenuto 2"/>
          <p:cNvSpPr>
            <a:spLocks noGrp="1"/>
          </p:cNvSpPr>
          <p:nvPr>
            <p:ph idx="1"/>
          </p:nvPr>
        </p:nvSpPr>
        <p:spPr/>
        <p:txBody>
          <a:bodyPr>
            <a:normAutofit/>
          </a:bodyPr>
          <a:lstStyle/>
          <a:p>
            <a:pPr marL="0" indent="0" algn="ctr">
              <a:buNone/>
            </a:pPr>
            <a:r>
              <a:rPr lang="it-IT" sz="1800" b="1" dirty="0"/>
              <a:t>TAR Trieste, n. </a:t>
            </a:r>
            <a:r>
              <a:rPr lang="it-IT" sz="1800" b="1" dirty="0" smtClean="0"/>
              <a:t>365/18</a:t>
            </a:r>
          </a:p>
          <a:p>
            <a:pPr marL="0" indent="0" algn="just">
              <a:buNone/>
            </a:pPr>
            <a:r>
              <a:rPr lang="it-IT" sz="1800" i="1" dirty="0" smtClean="0"/>
              <a:t>Come </a:t>
            </a:r>
            <a:r>
              <a:rPr lang="it-IT" sz="1800" i="1" dirty="0"/>
              <a:t>questo Tribunale ha già avuto più volte modo di chiarire (sentenze n. 382/2015 e n. 29/2017), pur non essendo, infatti, di per sé illegittimo che la Commissione di gara si faccia coadiuvare nell’espletamento delle attività valutative che le competono da soggetti esterni, a condizione che tali soggetti esterni si limitino a compiti di mero supporto e che l’esito finale dell’attività valutativa sia integralmente ascrivibile alla Commissione giudicatrice medesima (cfr., C.d.S., Sez. III, sentenze n. 303/2015 e n. 4430/2015), la prova pratica, in quanto segmento della fase istruttoria della procedura di evidenza pubblica, necessita però, comunque, di adeguata verbalizzazione, che, in ossequio al principio di trasparenza che informa l’azione della pubblica Amministrazione, deve rendere palesi tutti gli elementi assunti a riferimento, oltre che, ovviamente, gli esiti della stessa.</a:t>
            </a:r>
          </a:p>
        </p:txBody>
      </p:sp>
    </p:spTree>
    <p:extLst>
      <p:ext uri="{BB962C8B-B14F-4D97-AF65-F5344CB8AC3E}">
        <p14:creationId xmlns:p14="http://schemas.microsoft.com/office/powerpoint/2010/main" val="576319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67544" y="1964725"/>
            <a:ext cx="8229600" cy="4876800"/>
          </a:xfrm>
        </p:spPr>
        <p:txBody>
          <a:bodyPr>
            <a:normAutofit/>
          </a:bodyPr>
          <a:lstStyle/>
          <a:p>
            <a:pPr algn="just"/>
            <a:r>
              <a:rPr lang="it-IT" dirty="0"/>
              <a:t>I medicinali e i dispositivi medici sono soggetti alle regole del mercato unico e hanno un impatto diretto sulla salute delle persone; </a:t>
            </a:r>
          </a:p>
          <a:p>
            <a:pPr algn="just"/>
            <a:r>
              <a:rPr lang="it-IT" dirty="0"/>
              <a:t>Al fine di tutelare la salute pubblica e garantire la sicurezza di tali prodotti, è stato istituito un solido quadro giuridico, che comprende l'intero </a:t>
            </a:r>
            <a:r>
              <a:rPr lang="it-IT" dirty="0" smtClean="0"/>
              <a:t>ciclo, </a:t>
            </a:r>
            <a:r>
              <a:rPr lang="it-IT" dirty="0"/>
              <a:t>cui i medic­inali e dispositivi medici sono sottoposti, che va dalle prove e sperimentazione fino all'autoriz­zazione per l'immissione in commercio, alla sorveglianza e al richiamo; </a:t>
            </a:r>
          </a:p>
          <a:p>
            <a:pPr algn="just"/>
            <a:endParaRPr lang="it-IT" dirty="0"/>
          </a:p>
        </p:txBody>
      </p:sp>
      <p:sp>
        <p:nvSpPr>
          <p:cNvPr id="4" name="CasellaDiTesto 3"/>
          <p:cNvSpPr txBox="1"/>
          <p:nvPr/>
        </p:nvSpPr>
        <p:spPr>
          <a:xfrm>
            <a:off x="428898" y="404664"/>
            <a:ext cx="8191538" cy="1200329"/>
          </a:xfrm>
          <a:prstGeom prst="rect">
            <a:avLst/>
          </a:prstGeom>
          <a:noFill/>
        </p:spPr>
        <p:txBody>
          <a:bodyPr wrap="none" rtlCol="0">
            <a:spAutoFit/>
          </a:bodyPr>
          <a:lstStyle/>
          <a:p>
            <a:pPr algn="ctr"/>
            <a:r>
              <a:rPr lang="it-IT" sz="3600" spc="-100" dirty="0">
                <a:solidFill>
                  <a:schemeClr val="tx2"/>
                </a:solidFill>
                <a:latin typeface="+mj-lt"/>
                <a:ea typeface="+mj-ea"/>
                <a:cs typeface="+mj-cs"/>
              </a:rPr>
              <a:t>IL</a:t>
            </a:r>
            <a:r>
              <a:rPr lang="it-IT" sz="1600" dirty="0"/>
              <a:t> </a:t>
            </a:r>
            <a:r>
              <a:rPr lang="it-IT" sz="3600" spc="-100" dirty="0">
                <a:solidFill>
                  <a:schemeClr val="tx2"/>
                </a:solidFill>
                <a:latin typeface="+mj-lt"/>
                <a:ea typeface="+mj-ea"/>
                <a:cs typeface="+mj-cs"/>
              </a:rPr>
              <a:t>QUADRO GIURIDICO:</a:t>
            </a:r>
          </a:p>
          <a:p>
            <a:pPr algn="ctr"/>
            <a:r>
              <a:rPr lang="it-IT" sz="3600" spc="-100" dirty="0">
                <a:solidFill>
                  <a:schemeClr val="tx2"/>
                </a:solidFill>
                <a:latin typeface="+mj-lt"/>
                <a:ea typeface="+mj-ea"/>
                <a:cs typeface="+mj-cs"/>
              </a:rPr>
              <a:t>IN AMBITO NAZIONALE ED EUROPEO </a:t>
            </a:r>
          </a:p>
        </p:txBody>
      </p:sp>
    </p:spTree>
    <p:extLst>
      <p:ext uri="{BB962C8B-B14F-4D97-AF65-F5344CB8AC3E}">
        <p14:creationId xmlns:p14="http://schemas.microsoft.com/office/powerpoint/2010/main" val="1283763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2200" dirty="0">
                <a:solidFill>
                  <a:srgbClr val="D2533C"/>
                </a:solidFill>
              </a:rPr>
              <a:t>GARA PER LA FORNITURA DI FARMACI E MEDICAL DEVICE – GIURISPRUDENZA: </a:t>
            </a:r>
            <a:r>
              <a:rPr lang="it-IT" sz="2200" dirty="0" smtClean="0">
                <a:solidFill>
                  <a:srgbClr val="D2533C"/>
                </a:solidFill>
              </a:rPr>
              <a:t>SOCCORSO ISTRUTTORIO</a:t>
            </a:r>
            <a:endParaRPr lang="it-IT" dirty="0"/>
          </a:p>
        </p:txBody>
      </p:sp>
      <p:sp>
        <p:nvSpPr>
          <p:cNvPr id="3" name="Segnaposto contenuto 2"/>
          <p:cNvSpPr>
            <a:spLocks noGrp="1"/>
          </p:cNvSpPr>
          <p:nvPr>
            <p:ph idx="1"/>
          </p:nvPr>
        </p:nvSpPr>
        <p:spPr/>
        <p:txBody>
          <a:bodyPr>
            <a:normAutofit fontScale="92500" lnSpcReduction="10000"/>
          </a:bodyPr>
          <a:lstStyle/>
          <a:p>
            <a:pPr marL="0" indent="0" algn="ctr">
              <a:buNone/>
            </a:pPr>
            <a:r>
              <a:rPr lang="it-IT" sz="1800" b="1" i="1" dirty="0"/>
              <a:t>Consiglio di Stato n. </a:t>
            </a:r>
            <a:r>
              <a:rPr lang="it-IT" sz="1800" b="1" i="1" dirty="0" smtClean="0"/>
              <a:t>10452/23</a:t>
            </a:r>
            <a:endParaRPr lang="it-IT" sz="1800" b="1" dirty="0" smtClean="0"/>
          </a:p>
          <a:p>
            <a:pPr marL="0" indent="0" algn="just">
              <a:buNone/>
            </a:pPr>
            <a:r>
              <a:rPr lang="it-IT" sz="1800" i="1" dirty="0" smtClean="0"/>
              <a:t>“il </a:t>
            </a:r>
            <a:r>
              <a:rPr lang="it-IT" sz="1800" i="1" dirty="0"/>
              <a:t>termine </a:t>
            </a:r>
            <a:r>
              <a:rPr lang="it-IT" sz="1800" i="1" dirty="0" smtClean="0"/>
              <a:t>di </a:t>
            </a:r>
            <a:r>
              <a:rPr lang="it-IT" sz="1800" i="1" dirty="0"/>
              <a:t>10 giorni “è indubitabilmente perentorio e la cui funzione acceleratoria e di salvaguardia delle pari condizioni di partecipazione alla procedura selettiva sarebbe minata dall’ammissione di simili parentesi interruttive o sospensive del suo decorso. Ed infatti, se l’adempimento viene posto in essere in anticipo rispetto alla scadenza del termine, l’unica conseguenza che può ragionevolmente ipotizzarsi è che il residuo periodo rimanga utilizzabile per integrare la documentazione già trasmessa ove emerga il persistere di carenze (indipendentemente se segnalate dalla stazione appaltante o verificate sponte dal concorrente). Ma non si ritiene che la segnalazione di persistenti carenze possa determinare la sospensione o l’interruzione del termine. Né può fondatamente sostenersi che, quando la stazione appaltante si sia avveduta delle perduranti carenze documentali non immediatamente dopo il riscontro da parte dell’impresa, ma all’ultimo giorno utile, in modo da “consumare” il periodo residuo entro il quale la stessa avrebbe potuto colmare la lacuna, ciò possa produrre l’effetto di “rimettere in termini” il concorrente per l’adempimento (tale “ritardo” dell’Amministrazione potrebbe tutt’al più rilevare in sede risarcitoria per avere l’Amministrazione contribuito causalmente alla successiva esclusione del concorrente, attraverso una tardiva verifica della documentazione trasmessa non in linea con i doveri di leale collaborazione e buona fede: cfr. Cons. Stato, sez. III, 12 aprile 2023, n. 3706</a:t>
            </a:r>
            <a:r>
              <a:rPr lang="it-IT" sz="1800" i="1" dirty="0" smtClean="0"/>
              <a:t>)».</a:t>
            </a:r>
            <a:endParaRPr lang="it-IT" sz="1800" i="1" dirty="0"/>
          </a:p>
        </p:txBody>
      </p:sp>
    </p:spTree>
    <p:extLst>
      <p:ext uri="{BB962C8B-B14F-4D97-AF65-F5344CB8AC3E}">
        <p14:creationId xmlns:p14="http://schemas.microsoft.com/office/powerpoint/2010/main" val="16662451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340768"/>
            <a:ext cx="8229600" cy="2304256"/>
          </a:xfrm>
        </p:spPr>
        <p:txBody>
          <a:bodyPr>
            <a:normAutofit fontScale="85000" lnSpcReduction="10000"/>
          </a:bodyPr>
          <a:lstStyle/>
          <a:p>
            <a:pPr algn="just"/>
            <a:r>
              <a:rPr lang="it-IT" dirty="0"/>
              <a:t>Il </a:t>
            </a:r>
            <a:r>
              <a:rPr lang="it-IT" u="sng" dirty="0"/>
              <a:t>ciclo di vita digitale </a:t>
            </a:r>
            <a:r>
              <a:rPr lang="it-IT" dirty="0"/>
              <a:t>dei contratti pubblici, di norma, si articola in: </a:t>
            </a:r>
          </a:p>
          <a:p>
            <a:pPr algn="ctr">
              <a:buFont typeface="Wingdings" pitchFamily="2" charset="2"/>
              <a:buChar char="§"/>
            </a:pPr>
            <a:r>
              <a:rPr lang="it-IT" dirty="0"/>
              <a:t>programmazione;</a:t>
            </a:r>
          </a:p>
          <a:p>
            <a:pPr algn="ctr">
              <a:buFont typeface="Wingdings" pitchFamily="2" charset="2"/>
              <a:buChar char="§"/>
            </a:pPr>
            <a:r>
              <a:rPr lang="it-IT" dirty="0"/>
              <a:t>progettazione;</a:t>
            </a:r>
          </a:p>
          <a:p>
            <a:pPr algn="ctr">
              <a:buFont typeface="Wingdings" pitchFamily="2" charset="2"/>
              <a:buChar char="§"/>
            </a:pPr>
            <a:r>
              <a:rPr lang="it-IT" dirty="0"/>
              <a:t>pubblicazione;</a:t>
            </a:r>
          </a:p>
          <a:p>
            <a:pPr algn="ctr">
              <a:buFont typeface="Wingdings" pitchFamily="2" charset="2"/>
              <a:buChar char="§"/>
            </a:pPr>
            <a:r>
              <a:rPr lang="it-IT" dirty="0"/>
              <a:t>affidamento;</a:t>
            </a:r>
          </a:p>
          <a:p>
            <a:pPr algn="ctr">
              <a:buFont typeface="Wingdings" pitchFamily="2" charset="2"/>
              <a:buChar char="§"/>
            </a:pPr>
            <a:r>
              <a:rPr lang="it-IT" dirty="0"/>
              <a:t>esecuzione.</a:t>
            </a:r>
          </a:p>
        </p:txBody>
      </p:sp>
      <p:sp>
        <p:nvSpPr>
          <p:cNvPr id="4" name="Rettangolo 3"/>
          <p:cNvSpPr/>
          <p:nvPr/>
        </p:nvSpPr>
        <p:spPr>
          <a:xfrm>
            <a:off x="179512" y="4941168"/>
            <a:ext cx="6264696" cy="165618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200" dirty="0">
                <a:solidFill>
                  <a:schemeClr val="tx1"/>
                </a:solidFill>
              </a:rPr>
              <a:t>Uno dei punti focali del nuovo codice è la </a:t>
            </a:r>
            <a:r>
              <a:rPr lang="it-IT" sz="1200" b="1" u="sng" dirty="0">
                <a:solidFill>
                  <a:schemeClr val="tx1"/>
                </a:solidFill>
              </a:rPr>
              <a:t>digitalizzazione</a:t>
            </a:r>
            <a:r>
              <a:rPr lang="it-IT" sz="1200" dirty="0">
                <a:solidFill>
                  <a:schemeClr val="tx1"/>
                </a:solidFill>
              </a:rPr>
              <a:t> dell’intero ciclo di vita dell’appalto.</a:t>
            </a:r>
          </a:p>
          <a:p>
            <a:pPr algn="ctr"/>
            <a:r>
              <a:rPr lang="it-IT" sz="1200" dirty="0">
                <a:solidFill>
                  <a:schemeClr val="tx1"/>
                </a:solidFill>
              </a:rPr>
              <a:t>Art. 19:</a:t>
            </a:r>
          </a:p>
          <a:p>
            <a:pPr algn="just"/>
            <a:r>
              <a:rPr lang="it-IT" sz="1200" dirty="0">
                <a:solidFill>
                  <a:schemeClr val="tx1"/>
                </a:solidFill>
              </a:rPr>
              <a:t>«Le stazioni appaltanti e gli enti concedenti assicurano la digitalizzazione del ciclo di vita dei contratti </a:t>
            </a:r>
            <a:r>
              <a:rPr lang="it-IT" sz="1200" u="sng" dirty="0">
                <a:solidFill>
                  <a:schemeClr val="tx1"/>
                </a:solidFill>
              </a:rPr>
              <a:t>nel rispetto dei principi e delle disposizioni del codice dell'amministrazione digitale</a:t>
            </a:r>
            <a:r>
              <a:rPr lang="it-IT" sz="1200" dirty="0">
                <a:solidFill>
                  <a:schemeClr val="tx1"/>
                </a:solidFill>
              </a:rPr>
              <a:t>, di cui al decreto legislativo 7 marzo 2005, n. 82, </a:t>
            </a:r>
            <a:r>
              <a:rPr lang="it-IT" sz="1200" u="sng" dirty="0">
                <a:solidFill>
                  <a:schemeClr val="tx1"/>
                </a:solidFill>
              </a:rPr>
              <a:t>garantiscono l’esercizio dei diritti di cittadinanza digitale e operano secondo i principi di neutralità tecnologica, di trasparenza, nonché di protezione dei dati personali e di sicurezza informatica</a:t>
            </a:r>
            <a:r>
              <a:rPr lang="it-IT" sz="1200" dirty="0">
                <a:solidFill>
                  <a:schemeClr val="tx1"/>
                </a:solidFill>
              </a:rPr>
              <a:t>».</a:t>
            </a:r>
          </a:p>
        </p:txBody>
      </p:sp>
      <p:cxnSp>
        <p:nvCxnSpPr>
          <p:cNvPr id="6" name="Connettore 4 5"/>
          <p:cNvCxnSpPr/>
          <p:nvPr/>
        </p:nvCxnSpPr>
        <p:spPr>
          <a:xfrm rot="5400000">
            <a:off x="-684584" y="2924944"/>
            <a:ext cx="3096344" cy="79208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8" name="CasellaDiTesto 7"/>
          <p:cNvSpPr txBox="1"/>
          <p:nvPr/>
        </p:nvSpPr>
        <p:spPr>
          <a:xfrm>
            <a:off x="611560" y="692694"/>
            <a:ext cx="8317662" cy="584775"/>
          </a:xfrm>
          <a:prstGeom prst="rect">
            <a:avLst/>
          </a:prstGeom>
          <a:noFill/>
        </p:spPr>
        <p:txBody>
          <a:bodyPr wrap="none" rtlCol="0">
            <a:spAutoFit/>
          </a:bodyPr>
          <a:lstStyle/>
          <a:p>
            <a:r>
              <a:rPr lang="it-IT" sz="3200" spc="-100" dirty="0">
                <a:solidFill>
                  <a:schemeClr val="tx2"/>
                </a:solidFill>
                <a:latin typeface="+mj-lt"/>
                <a:ea typeface="+mj-ea"/>
                <a:cs typeface="+mj-cs"/>
              </a:rPr>
              <a:t>IL CICLO DI VITA DIGITALE: ARTICOLAZIONE</a:t>
            </a:r>
          </a:p>
        </p:txBody>
      </p:sp>
      <p:sp>
        <p:nvSpPr>
          <p:cNvPr id="11" name="CasellaDiTesto 10"/>
          <p:cNvSpPr txBox="1"/>
          <p:nvPr/>
        </p:nvSpPr>
        <p:spPr>
          <a:xfrm>
            <a:off x="1691680" y="3429000"/>
            <a:ext cx="6494150" cy="923330"/>
          </a:xfrm>
          <a:prstGeom prst="rect">
            <a:avLst/>
          </a:prstGeom>
          <a:noFill/>
        </p:spPr>
        <p:txBody>
          <a:bodyPr wrap="none" rtlCol="0">
            <a:spAutoFit/>
          </a:bodyPr>
          <a:lstStyle/>
          <a:p>
            <a:r>
              <a:rPr lang="it-IT" dirty="0"/>
              <a:t>Tali fasi sono gestite, nel rispetto delle disposizioni del codice </a:t>
            </a:r>
          </a:p>
          <a:p>
            <a:r>
              <a:rPr lang="it-IT" dirty="0"/>
              <a:t>dell'amministrazione digitale, attraverso piattaforme e servizi </a:t>
            </a:r>
          </a:p>
          <a:p>
            <a:pPr algn="just"/>
            <a:r>
              <a:rPr lang="it-IT" dirty="0"/>
              <a:t>digitali fra loro interoperabili.</a:t>
            </a:r>
          </a:p>
        </p:txBody>
      </p:sp>
    </p:spTree>
    <p:extLst>
      <p:ext uri="{BB962C8B-B14F-4D97-AF65-F5344CB8AC3E}">
        <p14:creationId xmlns:p14="http://schemas.microsoft.com/office/powerpoint/2010/main" val="34445100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685035" y="2708920"/>
            <a:ext cx="8229600" cy="4876800"/>
          </a:xfrm>
        </p:spPr>
        <p:txBody>
          <a:bodyPr/>
          <a:lstStyle/>
          <a:p>
            <a:pPr marL="0" indent="0" algn="just">
              <a:buNone/>
            </a:pPr>
            <a:r>
              <a:rPr lang="it-IT" dirty="0"/>
              <a:t>Le </a:t>
            </a:r>
            <a:r>
              <a:rPr lang="it-IT" u="sng" dirty="0"/>
              <a:t>piattaforme e i servizi digitali</a:t>
            </a:r>
            <a:r>
              <a:rPr lang="it-IT" dirty="0"/>
              <a:t> infrastrutturali abilitanti la gestione del ciclo di vita dei contratti pubblici, e le </a:t>
            </a:r>
            <a:r>
              <a:rPr lang="it-IT" u="sng" dirty="0"/>
              <a:t>piattaforme di approvvigionamento digitale</a:t>
            </a:r>
            <a:r>
              <a:rPr lang="it-IT" dirty="0"/>
              <a:t> utilizzate dalle stazioni appaltanti costituiscono l’ecosistema nazionale di approvvigionamento digitale (</a:t>
            </a:r>
            <a:r>
              <a:rPr lang="it-IT" i="1" dirty="0"/>
              <a:t>e-</a:t>
            </a:r>
            <a:r>
              <a:rPr lang="it-IT" i="1" dirty="0" err="1"/>
              <a:t>procurement</a:t>
            </a:r>
            <a:r>
              <a:rPr lang="it-IT" i="1" dirty="0"/>
              <a:t>).</a:t>
            </a:r>
            <a:endParaRPr lang="it-IT" dirty="0"/>
          </a:p>
        </p:txBody>
      </p:sp>
      <p:sp>
        <p:nvSpPr>
          <p:cNvPr id="8" name="CasellaDiTesto 7"/>
          <p:cNvSpPr txBox="1"/>
          <p:nvPr/>
        </p:nvSpPr>
        <p:spPr>
          <a:xfrm>
            <a:off x="1475656" y="548680"/>
            <a:ext cx="6648358" cy="1754326"/>
          </a:xfrm>
          <a:prstGeom prst="rect">
            <a:avLst/>
          </a:prstGeom>
          <a:noFill/>
        </p:spPr>
        <p:txBody>
          <a:bodyPr wrap="none" rtlCol="0">
            <a:spAutoFit/>
          </a:bodyPr>
          <a:lstStyle/>
          <a:p>
            <a:r>
              <a:rPr lang="it-IT" sz="3600" spc="-100" dirty="0">
                <a:solidFill>
                  <a:schemeClr val="tx2"/>
                </a:solidFill>
                <a:latin typeface="+mj-lt"/>
                <a:ea typeface="+mj-ea"/>
                <a:cs typeface="+mj-cs"/>
              </a:rPr>
              <a:t>L’ECOSISTEMA NAZIONALE DI </a:t>
            </a:r>
          </a:p>
          <a:p>
            <a:pPr algn="ctr"/>
            <a:r>
              <a:rPr lang="it-IT" sz="3600" spc="-100" dirty="0">
                <a:solidFill>
                  <a:schemeClr val="tx2"/>
                </a:solidFill>
                <a:latin typeface="+mj-lt"/>
                <a:ea typeface="+mj-ea"/>
                <a:cs typeface="+mj-cs"/>
              </a:rPr>
              <a:t>APPROVVIGIONAMENTO</a:t>
            </a:r>
          </a:p>
          <a:p>
            <a:r>
              <a:rPr lang="it-IT" sz="3600" spc="-100" dirty="0">
                <a:solidFill>
                  <a:schemeClr val="tx2"/>
                </a:solidFill>
                <a:latin typeface="+mj-lt"/>
                <a:ea typeface="+mj-ea"/>
                <a:cs typeface="+mj-cs"/>
              </a:rPr>
              <a:t> DIGITALE (E-PROCUREMENT)</a:t>
            </a:r>
          </a:p>
        </p:txBody>
      </p:sp>
    </p:spTree>
    <p:extLst>
      <p:ext uri="{BB962C8B-B14F-4D97-AF65-F5344CB8AC3E}">
        <p14:creationId xmlns:p14="http://schemas.microsoft.com/office/powerpoint/2010/main" val="27742573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t>PIATTAFORME E SERVIZI DIGITALI</a:t>
            </a:r>
          </a:p>
        </p:txBody>
      </p:sp>
      <p:sp>
        <p:nvSpPr>
          <p:cNvPr id="5" name="Rettangolo 4"/>
          <p:cNvSpPr/>
          <p:nvPr/>
        </p:nvSpPr>
        <p:spPr>
          <a:xfrm>
            <a:off x="395536" y="1556792"/>
            <a:ext cx="8208912" cy="3416320"/>
          </a:xfrm>
          <a:prstGeom prst="rect">
            <a:avLst/>
          </a:prstGeom>
        </p:spPr>
        <p:txBody>
          <a:bodyPr wrap="square">
            <a:spAutoFit/>
          </a:bodyPr>
          <a:lstStyle/>
          <a:p>
            <a:pPr algn="just"/>
            <a:r>
              <a:rPr lang="it-IT" dirty="0"/>
              <a:t>Le piattaforme e i servizi digitali consentono, in particolare:</a:t>
            </a:r>
          </a:p>
          <a:p>
            <a:pPr algn="just"/>
            <a:r>
              <a:rPr lang="it-IT" dirty="0"/>
              <a:t>a) la redazione o l’acquisizione degli atti in formato nativo digitale;</a:t>
            </a:r>
          </a:p>
          <a:p>
            <a:pPr algn="just"/>
            <a:r>
              <a:rPr lang="it-IT" dirty="0"/>
              <a:t>b) la pubblicazione e la trasmissione dei dati e documenti alla </a:t>
            </a:r>
            <a:r>
              <a:rPr lang="it-IT" u="sng" dirty="0"/>
              <a:t>Banca dati nazionale</a:t>
            </a:r>
            <a:r>
              <a:rPr lang="it-IT" dirty="0"/>
              <a:t> dei contratti pubblici;</a:t>
            </a:r>
          </a:p>
          <a:p>
            <a:pPr algn="just"/>
            <a:r>
              <a:rPr lang="it-IT" dirty="0"/>
              <a:t>c) l’accesso elettronico alla documentazione di gara;</a:t>
            </a:r>
          </a:p>
          <a:p>
            <a:pPr algn="just"/>
            <a:r>
              <a:rPr lang="it-IT" dirty="0"/>
              <a:t>d) la presentazione del documento di gara unico europeo in formato digitale e l’interoperabilità con il fascicolo virtuale dell’operatore economico;</a:t>
            </a:r>
          </a:p>
          <a:p>
            <a:pPr algn="just"/>
            <a:r>
              <a:rPr lang="it-IT" dirty="0"/>
              <a:t>e) la presentazione delle offerte</a:t>
            </a:r>
          </a:p>
          <a:p>
            <a:pPr algn="just"/>
            <a:r>
              <a:rPr lang="it-IT" dirty="0"/>
              <a:t>f) l’apertura, la gestione e la conservazione del fascicolo di gara in modalità digitale;</a:t>
            </a:r>
          </a:p>
          <a:p>
            <a:pPr algn="just"/>
            <a:r>
              <a:rPr lang="it-IT" dirty="0"/>
              <a:t>g) il controllo tecnico, contabile e amministrativo dei contratti anche in fase di esecuzione e la gestione delle garanzie.</a:t>
            </a:r>
          </a:p>
        </p:txBody>
      </p:sp>
      <p:sp>
        <p:nvSpPr>
          <p:cNvPr id="6" name="Rettangolo arrotondato 5"/>
          <p:cNvSpPr/>
          <p:nvPr/>
        </p:nvSpPr>
        <p:spPr>
          <a:xfrm>
            <a:off x="5580112" y="4725144"/>
            <a:ext cx="3528392" cy="1872208"/>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tx1"/>
                </a:solidFill>
              </a:rPr>
              <a:t>L’ANAC è titolare in via esclusiva della Banca dati nazionale dei contratti pubblici di cui all’articolo 62-bis del codice dell'amministrazione digitale, di cui al decreto legislativo 7 marzo 2005, n. 82, abilitante</a:t>
            </a:r>
          </a:p>
          <a:p>
            <a:pPr algn="ctr"/>
            <a:r>
              <a:rPr lang="it-IT" sz="1200" dirty="0">
                <a:solidFill>
                  <a:schemeClr val="tx1"/>
                </a:solidFill>
              </a:rPr>
              <a:t>l’ecosistema nazionale di e-</a:t>
            </a:r>
            <a:r>
              <a:rPr lang="it-IT" sz="1200" dirty="0" err="1">
                <a:solidFill>
                  <a:schemeClr val="tx1"/>
                </a:solidFill>
              </a:rPr>
              <a:t>procurement</a:t>
            </a:r>
            <a:r>
              <a:rPr lang="it-IT" sz="1200" dirty="0">
                <a:solidFill>
                  <a:schemeClr val="tx1"/>
                </a:solidFill>
              </a:rPr>
              <a:t>, e ne sviluppa e gestisce i servizi.</a:t>
            </a:r>
          </a:p>
        </p:txBody>
      </p:sp>
      <p:sp>
        <p:nvSpPr>
          <p:cNvPr id="7" name="Arco 6"/>
          <p:cNvSpPr/>
          <p:nvPr/>
        </p:nvSpPr>
        <p:spPr>
          <a:xfrm>
            <a:off x="6948264" y="2399757"/>
            <a:ext cx="2016224" cy="2397395"/>
          </a:xfrm>
          <a:prstGeom prst="arc">
            <a:avLst>
              <a:gd name="adj1" fmla="val 16200000"/>
              <a:gd name="adj2" fmla="val 444174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Tree>
    <p:extLst>
      <p:ext uri="{BB962C8B-B14F-4D97-AF65-F5344CB8AC3E}">
        <p14:creationId xmlns:p14="http://schemas.microsoft.com/office/powerpoint/2010/main" val="36219258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476672"/>
            <a:ext cx="8676456" cy="990600"/>
          </a:xfrm>
        </p:spPr>
        <p:txBody>
          <a:bodyPr>
            <a:noAutofit/>
          </a:bodyPr>
          <a:lstStyle/>
          <a:p>
            <a:pPr algn="ctr"/>
            <a:r>
              <a:rPr lang="it-IT" sz="3600" dirty="0"/>
              <a:t>PIATTAFORME DI APPROVVIGIONAMENTO DIGITALE </a:t>
            </a:r>
          </a:p>
        </p:txBody>
      </p:sp>
      <p:sp>
        <p:nvSpPr>
          <p:cNvPr id="3" name="Segnaposto contenuto 2"/>
          <p:cNvSpPr>
            <a:spLocks noGrp="1"/>
          </p:cNvSpPr>
          <p:nvPr>
            <p:ph idx="1"/>
          </p:nvPr>
        </p:nvSpPr>
        <p:spPr>
          <a:xfrm>
            <a:off x="251520" y="1772816"/>
            <a:ext cx="8579296" cy="4876800"/>
          </a:xfrm>
        </p:spPr>
        <p:txBody>
          <a:bodyPr>
            <a:normAutofit/>
          </a:bodyPr>
          <a:lstStyle/>
          <a:p>
            <a:pPr marL="0" indent="0" algn="just">
              <a:buNone/>
            </a:pPr>
            <a:r>
              <a:rPr lang="it-IT" dirty="0"/>
              <a:t>Sono costituite </a:t>
            </a:r>
            <a:r>
              <a:rPr lang="it-IT" u="sng" dirty="0"/>
              <a:t>dall’insieme dei servizi e dei sistemi informatici</a:t>
            </a:r>
            <a:r>
              <a:rPr lang="it-IT" dirty="0"/>
              <a:t>, interconnessi e interoperanti, utilizzati dalle stazioni appaltanti e dagli enti concedenti per svolgere le procedure di affidamento e di esecuzione dei contratti pubblici e per assicurare la piena digitalizzazione dell’intero ciclo di vita dei contratti pubblici </a:t>
            </a:r>
            <a:r>
              <a:rPr lang="it-IT" sz="2200" dirty="0"/>
              <a:t>(a tal fine, interagiscono con i servizi della Banca dati nazionale dei contratti pubblici di cui all’articolo 23 nonché con i servizi della piattaforma digitale nazionale dati di cui all’articolo 50-</a:t>
            </a:r>
            <a:r>
              <a:rPr lang="it-IT" sz="2200" i="1" dirty="0"/>
              <a:t>ter </a:t>
            </a:r>
            <a:r>
              <a:rPr lang="it-IT" sz="2200" dirty="0"/>
              <a:t>del codice dell'amministrazione digitale, di cui al decreto legislativo 7 marzo 2005, n. 82).</a:t>
            </a:r>
          </a:p>
          <a:p>
            <a:pPr algn="just"/>
            <a:endParaRPr lang="it-IT" dirty="0"/>
          </a:p>
        </p:txBody>
      </p:sp>
    </p:spTree>
    <p:extLst>
      <p:ext uri="{BB962C8B-B14F-4D97-AF65-F5344CB8AC3E}">
        <p14:creationId xmlns:p14="http://schemas.microsoft.com/office/powerpoint/2010/main" val="21504872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07504" y="476672"/>
            <a:ext cx="8676456" cy="990600"/>
          </a:xfrm>
        </p:spPr>
        <p:txBody>
          <a:bodyPr>
            <a:noAutofit/>
          </a:bodyPr>
          <a:lstStyle/>
          <a:p>
            <a:pPr algn="ctr"/>
            <a:r>
              <a:rPr lang="it-IT" sz="3600" dirty="0"/>
              <a:t>PIATTAFORME DI APPROVVIGIONAMENTO DIGITALE </a:t>
            </a:r>
          </a:p>
        </p:txBody>
      </p:sp>
      <p:sp>
        <p:nvSpPr>
          <p:cNvPr id="3" name="Segnaposto contenuto 2"/>
          <p:cNvSpPr>
            <a:spLocks noGrp="1"/>
          </p:cNvSpPr>
          <p:nvPr>
            <p:ph idx="1"/>
          </p:nvPr>
        </p:nvSpPr>
        <p:spPr>
          <a:xfrm>
            <a:off x="107504" y="1600200"/>
            <a:ext cx="8579296" cy="4876800"/>
          </a:xfrm>
        </p:spPr>
        <p:txBody>
          <a:bodyPr>
            <a:normAutofit fontScale="70000" lnSpcReduction="20000"/>
          </a:bodyPr>
          <a:lstStyle/>
          <a:p>
            <a:pPr algn="just"/>
            <a:r>
              <a:rPr lang="it-IT" dirty="0"/>
              <a:t>Le piattaforme di approvvigionamento digitale non possono alterare la parità di accesso degli operatori, né </a:t>
            </a:r>
            <a:r>
              <a:rPr lang="it-IT" u="sng" dirty="0"/>
              <a:t>impedire o limitare la partecipazione alla procedura di gara degli stessi ovvero distorcere la concorrenza, né modificare l'oggetto dell'appalto, come definito dai documenti di gara</a:t>
            </a:r>
            <a:r>
              <a:rPr lang="it-IT" dirty="0"/>
              <a:t>.</a:t>
            </a:r>
          </a:p>
          <a:p>
            <a:pPr algn="just"/>
            <a:endParaRPr lang="it-IT" dirty="0"/>
          </a:p>
          <a:p>
            <a:pPr algn="just"/>
            <a:r>
              <a:rPr lang="it-IT" dirty="0"/>
              <a:t>Le stazioni appaltanti e gli enti concedenti </a:t>
            </a:r>
            <a:r>
              <a:rPr lang="it-IT" dirty="0">
                <a:effectLst>
                  <a:outerShdw blurRad="38100" dist="38100" dir="2700000" algn="tl">
                    <a:srgbClr val="000000">
                      <a:alpha val="43137"/>
                    </a:srgbClr>
                  </a:outerShdw>
                </a:effectLst>
              </a:rPr>
              <a:t>assicurano</a:t>
            </a:r>
            <a:r>
              <a:rPr lang="it-IT" dirty="0"/>
              <a:t> la partecipazione alla gara anche in caso di comprovato malfunzionamento, pur se temporaneo, delle piattaforme, anche eventualmente disponendo la sospensione del termine per la ricezione delle offerte per il periodo di tempo necessario a ripristinare il normale funzionamento e la proroga dello stesso per una durata proporzionale alla gravità del malfunzionamento.</a:t>
            </a:r>
          </a:p>
          <a:p>
            <a:pPr algn="just"/>
            <a:endParaRPr lang="it-IT" dirty="0"/>
          </a:p>
          <a:p>
            <a:pPr algn="just"/>
            <a:r>
              <a:rPr lang="it-IT" dirty="0"/>
              <a:t>Le stazioni appaltanti e gli enti concedenti </a:t>
            </a:r>
            <a:r>
              <a:rPr lang="it-IT" dirty="0">
                <a:effectLst>
                  <a:outerShdw blurRad="38100" dist="38100" dir="2700000" algn="tl">
                    <a:srgbClr val="000000">
                      <a:alpha val="43137"/>
                    </a:srgbClr>
                  </a:outerShdw>
                </a:effectLst>
              </a:rPr>
              <a:t>non dotati di una propria piattaforma </a:t>
            </a:r>
            <a:r>
              <a:rPr lang="it-IT" dirty="0"/>
              <a:t>di approvvigionamento digitale si avvalgono delle piattaforme messe a disposizione da altre stazioni appaltanti o enti concedenti, da centrali di committenza o da soggetti aggregatori, da regioni o province autonome, che a loro volta possono ricorrere a un gestore del sistema che garantisce il funzionamento e la sicurezza della piattaforma.</a:t>
            </a:r>
          </a:p>
          <a:p>
            <a:pPr algn="just"/>
            <a:endParaRPr lang="it-IT" dirty="0"/>
          </a:p>
          <a:p>
            <a:pPr algn="just"/>
            <a:r>
              <a:rPr lang="it-IT" dirty="0"/>
              <a:t>È fatto divieto di porre a carico dei concorrenti o dell'aggiudicatario eventuali costi connessi alla gestione delle piattaforme.</a:t>
            </a:r>
          </a:p>
        </p:txBody>
      </p:sp>
    </p:spTree>
    <p:extLst>
      <p:ext uri="{BB962C8B-B14F-4D97-AF65-F5344CB8AC3E}">
        <p14:creationId xmlns:p14="http://schemas.microsoft.com/office/powerpoint/2010/main" val="367118487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606" y="2204864"/>
            <a:ext cx="8229600" cy="990600"/>
          </a:xfrm>
        </p:spPr>
        <p:txBody>
          <a:bodyPr/>
          <a:lstStyle/>
          <a:p>
            <a:pPr algn="ctr"/>
            <a:r>
              <a:rPr lang="it-IT" dirty="0"/>
              <a:t>	PROGRAMMAZIONE</a:t>
            </a:r>
          </a:p>
        </p:txBody>
      </p:sp>
      <p:sp>
        <p:nvSpPr>
          <p:cNvPr id="4" name="CasellaDiTesto 3"/>
          <p:cNvSpPr txBox="1"/>
          <p:nvPr/>
        </p:nvSpPr>
        <p:spPr>
          <a:xfrm>
            <a:off x="1265086" y="3049563"/>
            <a:ext cx="6904519" cy="646331"/>
          </a:xfrm>
          <a:prstGeom prst="rect">
            <a:avLst/>
          </a:prstGeom>
          <a:noFill/>
        </p:spPr>
        <p:txBody>
          <a:bodyPr wrap="none" rtlCol="0">
            <a:spAutoFit/>
          </a:bodyPr>
          <a:lstStyle/>
          <a:p>
            <a:r>
              <a:rPr lang="it-IT" dirty="0"/>
              <a:t>Tale fase è regolata dagli artt. 37- 40 e dall’</a:t>
            </a:r>
            <a:r>
              <a:rPr lang="it-IT" u="sng" dirty="0"/>
              <a:t>Allegato I.5 </a:t>
            </a:r>
            <a:r>
              <a:rPr lang="it-IT" dirty="0"/>
              <a:t>al Codice </a:t>
            </a:r>
          </a:p>
          <a:p>
            <a:endParaRPr lang="it-IT" dirty="0"/>
          </a:p>
        </p:txBody>
      </p:sp>
      <p:sp>
        <p:nvSpPr>
          <p:cNvPr id="5" name="Rettangolo 4"/>
          <p:cNvSpPr/>
          <p:nvPr/>
        </p:nvSpPr>
        <p:spPr>
          <a:xfrm>
            <a:off x="3419872" y="4077072"/>
            <a:ext cx="5472608" cy="252028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200" dirty="0">
                <a:solidFill>
                  <a:schemeClr val="tx1"/>
                </a:solidFill>
              </a:rPr>
              <a:t>In quest’ultimo sono definiti:</a:t>
            </a:r>
          </a:p>
          <a:p>
            <a:pPr marL="800100" lvl="1" indent="-342900" algn="just">
              <a:buFont typeface="+mj-lt"/>
              <a:buAutoNum type="alphaLcParenR"/>
            </a:pPr>
            <a:r>
              <a:rPr lang="it-IT" sz="1200" dirty="0">
                <a:solidFill>
                  <a:schemeClr val="tx1"/>
                </a:solidFill>
              </a:rPr>
              <a:t>gli schemi tipo, gli ordini di priorità degli interventi, comprensivi del completamento delle opere incompiute e dell’effettuazione dei lavori programmati e non avviati, e la specificazione delle fonti di finanziamento;</a:t>
            </a:r>
          </a:p>
          <a:p>
            <a:pPr marL="800100" lvl="1" indent="-342900" algn="just">
              <a:buFont typeface="+mj-lt"/>
              <a:buAutoNum type="alphaLcParenR"/>
            </a:pPr>
            <a:r>
              <a:rPr lang="it-IT" sz="1200" dirty="0">
                <a:solidFill>
                  <a:schemeClr val="tx1"/>
                </a:solidFill>
              </a:rPr>
              <a:t>le condizioni che consentono di modificare la programmazione e di realizzare un intervento o procedere a un acquisto non previsto nell'elenco annuale; </a:t>
            </a:r>
          </a:p>
          <a:p>
            <a:pPr marL="800100" lvl="1" indent="-342900" algn="just">
              <a:buFont typeface="+mj-lt"/>
              <a:buAutoNum type="alphaLcParenR"/>
            </a:pPr>
            <a:r>
              <a:rPr lang="it-IT" sz="1200" dirty="0">
                <a:solidFill>
                  <a:schemeClr val="tx1"/>
                </a:solidFill>
              </a:rPr>
              <a:t>le modalità di raccordo con la pianificazione dell’attività dei soggetti aggregatori e delle centrali di committenza ai quali le stazioni appaltanti e gli enti concedenti possono delegare le attività.</a:t>
            </a:r>
          </a:p>
        </p:txBody>
      </p:sp>
      <p:cxnSp>
        <p:nvCxnSpPr>
          <p:cNvPr id="7" name="Connettore 2 6"/>
          <p:cNvCxnSpPr>
            <a:endCxn id="5" idx="0"/>
          </p:cNvCxnSpPr>
          <p:nvPr/>
        </p:nvCxnSpPr>
        <p:spPr>
          <a:xfrm>
            <a:off x="6156176" y="3372728"/>
            <a:ext cx="0" cy="7043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2716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marL="0" indent="0">
              <a:buNone/>
            </a:pPr>
            <a:r>
              <a:rPr lang="it-IT" dirty="0"/>
              <a:t>Le </a:t>
            </a:r>
            <a:r>
              <a:rPr lang="it-IT" dirty="0">
                <a:effectLst>
                  <a:outerShdw blurRad="38100" dist="38100" dir="2700000" algn="tl">
                    <a:srgbClr val="000000">
                      <a:alpha val="43137"/>
                    </a:srgbClr>
                  </a:outerShdw>
                </a:effectLst>
              </a:rPr>
              <a:t>stazioni appaltanti e gli enti concedenti </a:t>
            </a:r>
            <a:r>
              <a:rPr lang="it-IT" dirty="0"/>
              <a:t>devono:</a:t>
            </a:r>
          </a:p>
          <a:p>
            <a:pPr marL="731520" lvl="1" indent="-457200" algn="just">
              <a:buFont typeface="+mj-lt"/>
              <a:buAutoNum type="alphaLcParenR"/>
            </a:pPr>
            <a:r>
              <a:rPr lang="it-IT" dirty="0"/>
              <a:t>adottare il </a:t>
            </a:r>
            <a:r>
              <a:rPr lang="it-IT" u="sng" dirty="0"/>
              <a:t>programma triennale dei lavori pubblici </a:t>
            </a:r>
            <a:r>
              <a:rPr lang="it-IT" dirty="0"/>
              <a:t>e il </a:t>
            </a:r>
            <a:r>
              <a:rPr lang="it-IT" u="sng" dirty="0"/>
              <a:t>programma triennale degli acquisti di beni e servizi</a:t>
            </a:r>
            <a:r>
              <a:rPr lang="it-IT" dirty="0"/>
              <a:t>. </a:t>
            </a:r>
            <a:r>
              <a:rPr lang="it-IT" sz="1800" dirty="0"/>
              <a:t>Essi sono approvati nel rispetto dei documenti programmatori e in coerenza con il bilancio e, per gli enti locali, secondo le norme della programmazione economico-finanziaria e i principi contabili (D.Lgs. 118/2011)</a:t>
            </a:r>
            <a:r>
              <a:rPr lang="it-IT" dirty="0"/>
              <a:t>;</a:t>
            </a:r>
          </a:p>
          <a:p>
            <a:pPr marL="731520" lvl="1" indent="-457200" algn="just">
              <a:buFont typeface="+mj-lt"/>
              <a:buAutoNum type="alphaLcParenR"/>
            </a:pPr>
            <a:r>
              <a:rPr lang="it-IT" dirty="0"/>
              <a:t>approvare l’</a:t>
            </a:r>
            <a:r>
              <a:rPr lang="it-IT" u="sng" dirty="0"/>
              <a:t>elenco annuale </a:t>
            </a:r>
            <a:r>
              <a:rPr lang="it-IT" dirty="0"/>
              <a:t>che indica i lavori da avviare nella prima annualità e specificare per ogni opera la fonte di finanziamento, stanziata nello stato di previsione o nel bilancio o comunque disponibile.</a:t>
            </a:r>
          </a:p>
        </p:txBody>
      </p:sp>
    </p:spTree>
    <p:extLst>
      <p:ext uri="{BB962C8B-B14F-4D97-AF65-F5344CB8AC3E}">
        <p14:creationId xmlns:p14="http://schemas.microsoft.com/office/powerpoint/2010/main" val="42573520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e 3"/>
          <p:cNvSpPr/>
          <p:nvPr/>
        </p:nvSpPr>
        <p:spPr>
          <a:xfrm>
            <a:off x="2627784" y="1988840"/>
            <a:ext cx="1368152" cy="72008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467544" y="764704"/>
            <a:ext cx="8229600" cy="990600"/>
          </a:xfrm>
        </p:spPr>
        <p:txBody>
          <a:bodyPr>
            <a:noAutofit/>
          </a:bodyPr>
          <a:lstStyle/>
          <a:p>
            <a:pPr algn="ctr"/>
            <a:r>
              <a:rPr lang="it-IT" sz="3600" dirty="0"/>
              <a:t>PROGRAMMA TRIENNALE DI ACQUISTI DI BENI E SERVIZI</a:t>
            </a:r>
          </a:p>
        </p:txBody>
      </p:sp>
      <p:sp>
        <p:nvSpPr>
          <p:cNvPr id="3" name="Segnaposto contenuto 2"/>
          <p:cNvSpPr>
            <a:spLocks noGrp="1"/>
          </p:cNvSpPr>
          <p:nvPr>
            <p:ph idx="1"/>
          </p:nvPr>
        </p:nvSpPr>
        <p:spPr>
          <a:xfrm>
            <a:off x="467544" y="2132856"/>
            <a:ext cx="8229600" cy="4876800"/>
          </a:xfrm>
        </p:spPr>
        <p:txBody>
          <a:bodyPr/>
          <a:lstStyle/>
          <a:p>
            <a:pPr marL="0" indent="0" algn="just">
              <a:buNone/>
            </a:pPr>
            <a:r>
              <a:rPr lang="it-IT" dirty="0"/>
              <a:t>Il </a:t>
            </a:r>
            <a:r>
              <a:rPr lang="it-IT" u="sng" dirty="0"/>
              <a:t>programma triennale di acquisti di beni e servizi </a:t>
            </a:r>
            <a:r>
              <a:rPr lang="it-IT" dirty="0"/>
              <a:t>e i relativi aggiornamenti annuali indicano gli acquisti di importo stimato pari o superiore alla soglia di cui all’articolo 50, comma 1, lettera b) </a:t>
            </a:r>
            <a:r>
              <a:rPr lang="it-IT" dirty="0">
                <a:sym typeface="Wingdings" pitchFamily="2" charset="2"/>
              </a:rPr>
              <a:t> 140,000,00 euro.</a:t>
            </a:r>
            <a:endParaRPr lang="it-IT" dirty="0"/>
          </a:p>
        </p:txBody>
      </p:sp>
      <p:sp>
        <p:nvSpPr>
          <p:cNvPr id="5" name="Arco 4"/>
          <p:cNvSpPr/>
          <p:nvPr/>
        </p:nvSpPr>
        <p:spPr>
          <a:xfrm rot="11714607">
            <a:off x="1407577" y="2495067"/>
            <a:ext cx="1584176" cy="3528392"/>
          </a:xfrm>
          <a:prstGeom prst="arc">
            <a:avLst>
              <a:gd name="adj1" fmla="val 21298015"/>
              <a:gd name="adj2" fmla="val 536983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6" name="Rettangolo 5"/>
          <p:cNvSpPr/>
          <p:nvPr/>
        </p:nvSpPr>
        <p:spPr>
          <a:xfrm>
            <a:off x="1115616" y="4077072"/>
            <a:ext cx="1584176" cy="2016223"/>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tx1"/>
                </a:solidFill>
              </a:rPr>
              <a:t>anche la programmazione di beni e servizi diviene triennale, anziché biennale come lo era finora, equiparandola di fatto a quella dei</a:t>
            </a:r>
          </a:p>
          <a:p>
            <a:pPr algn="ctr"/>
            <a:r>
              <a:rPr lang="it-IT" sz="1200" dirty="0">
                <a:solidFill>
                  <a:schemeClr val="tx1"/>
                </a:solidFill>
              </a:rPr>
              <a:t>lavori.</a:t>
            </a:r>
          </a:p>
        </p:txBody>
      </p:sp>
    </p:spTree>
    <p:extLst>
      <p:ext uri="{BB962C8B-B14F-4D97-AF65-F5344CB8AC3E}">
        <p14:creationId xmlns:p14="http://schemas.microsoft.com/office/powerpoint/2010/main" val="274470166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276872"/>
            <a:ext cx="8229600" cy="990600"/>
          </a:xfrm>
        </p:spPr>
        <p:txBody>
          <a:bodyPr/>
          <a:lstStyle/>
          <a:p>
            <a:pPr algn="ctr"/>
            <a:r>
              <a:rPr lang="it-IT" dirty="0"/>
              <a:t>PROGETTAZIONE</a:t>
            </a:r>
          </a:p>
        </p:txBody>
      </p:sp>
      <p:sp>
        <p:nvSpPr>
          <p:cNvPr id="3" name="Segnaposto contenuto 2"/>
          <p:cNvSpPr>
            <a:spLocks noGrp="1"/>
          </p:cNvSpPr>
          <p:nvPr>
            <p:ph idx="1"/>
          </p:nvPr>
        </p:nvSpPr>
        <p:spPr>
          <a:xfrm>
            <a:off x="611560" y="3140968"/>
            <a:ext cx="8229600" cy="748680"/>
          </a:xfrm>
        </p:spPr>
        <p:txBody>
          <a:bodyPr>
            <a:normAutofit/>
          </a:bodyPr>
          <a:lstStyle/>
          <a:p>
            <a:pPr marL="0" indent="0">
              <a:buNone/>
            </a:pPr>
            <a:r>
              <a:rPr lang="it-IT" sz="2200" dirty="0"/>
              <a:t>Tale fase è regolata dagli artt. 41- 42 e dall’</a:t>
            </a:r>
            <a:r>
              <a:rPr lang="it-IT" sz="2200" u="sng" dirty="0"/>
              <a:t>Allegato I.7 </a:t>
            </a:r>
            <a:r>
              <a:rPr lang="it-IT" sz="2200" dirty="0"/>
              <a:t>al Codice </a:t>
            </a:r>
          </a:p>
          <a:p>
            <a:endParaRPr lang="it-IT" dirty="0"/>
          </a:p>
        </p:txBody>
      </p:sp>
      <p:sp>
        <p:nvSpPr>
          <p:cNvPr id="4" name="Rettangolo 3"/>
          <p:cNvSpPr/>
          <p:nvPr/>
        </p:nvSpPr>
        <p:spPr>
          <a:xfrm>
            <a:off x="4067944" y="4077072"/>
            <a:ext cx="4968552" cy="266429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400" dirty="0">
                <a:solidFill>
                  <a:schemeClr val="tx1"/>
                </a:solidFill>
              </a:rPr>
              <a:t>Quest’ultimo:</a:t>
            </a:r>
          </a:p>
          <a:p>
            <a:pPr marL="285750" indent="-285750" algn="just">
              <a:buFont typeface="Arial" pitchFamily="34" charset="0"/>
              <a:buChar char="-"/>
            </a:pPr>
            <a:r>
              <a:rPr lang="it-IT" sz="1400" dirty="0">
                <a:solidFill>
                  <a:schemeClr val="tx1"/>
                </a:solidFill>
              </a:rPr>
              <a:t>definisce i contenuti dei due livelli di progettazione;</a:t>
            </a:r>
          </a:p>
          <a:p>
            <a:pPr marL="285750" indent="-285750" algn="just">
              <a:buFont typeface="Arial" pitchFamily="34" charset="0"/>
              <a:buChar char="-"/>
            </a:pPr>
            <a:r>
              <a:rPr lang="it-IT" sz="1400" dirty="0">
                <a:solidFill>
                  <a:schemeClr val="tx1"/>
                </a:solidFill>
              </a:rPr>
              <a:t>stabilisce il contenuto minimo del quadro delle necessità e del documento di indirizzo della progettazione che le stazioni appaltanti e gli enti concedenti devono predisporre;</a:t>
            </a:r>
          </a:p>
          <a:p>
            <a:pPr marL="285750" indent="-285750" algn="just">
              <a:buFont typeface="Arial" pitchFamily="34" charset="0"/>
              <a:buChar char="-"/>
            </a:pPr>
            <a:r>
              <a:rPr lang="it-IT" sz="1400" dirty="0">
                <a:solidFill>
                  <a:schemeClr val="tx1"/>
                </a:solidFill>
              </a:rPr>
              <a:t>stabilisce altresì le prescrizioni per la redazione del documento di indirizzo della progettazione da parte del RUP della stazione appaltante o dell’ente concedente;</a:t>
            </a:r>
          </a:p>
          <a:p>
            <a:pPr marL="285750" indent="-285750" algn="just">
              <a:buFont typeface="Arial" pitchFamily="34" charset="0"/>
              <a:buChar char="-"/>
            </a:pPr>
            <a:r>
              <a:rPr lang="it-IT" sz="1400" dirty="0">
                <a:solidFill>
                  <a:schemeClr val="tx1"/>
                </a:solidFill>
              </a:rPr>
              <a:t>indica anche i requisiti delle prestazioni che devono essere contenuti nel progetto di fattibilità tecnico-economica. </a:t>
            </a:r>
          </a:p>
        </p:txBody>
      </p:sp>
      <p:cxnSp>
        <p:nvCxnSpPr>
          <p:cNvPr id="6" name="Connettore 2 5"/>
          <p:cNvCxnSpPr/>
          <p:nvPr/>
        </p:nvCxnSpPr>
        <p:spPr>
          <a:xfrm>
            <a:off x="6876256" y="3501008"/>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2021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15157" y="1844824"/>
            <a:ext cx="8229600" cy="4876800"/>
          </a:xfrm>
        </p:spPr>
        <p:txBody>
          <a:bodyPr>
            <a:normAutofit fontScale="85000" lnSpcReduction="10000"/>
          </a:bodyPr>
          <a:lstStyle/>
          <a:p>
            <a:pPr algn="just"/>
            <a:r>
              <a:rPr lang="it-IT" dirty="0"/>
              <a:t>I principali testi legisla­tivi </a:t>
            </a:r>
            <a:r>
              <a:rPr lang="it-IT" b="1" dirty="0"/>
              <a:t>in materia di medicinali </a:t>
            </a:r>
            <a:r>
              <a:rPr lang="it-IT" dirty="0"/>
              <a:t>sono la </a:t>
            </a:r>
            <a:r>
              <a:rPr lang="it-IT" u="sng" dirty="0"/>
              <a:t>direttiva 2001/83/CE</a:t>
            </a:r>
            <a:r>
              <a:rPr lang="it-IT" dirty="0"/>
              <a:t> e il </a:t>
            </a:r>
            <a:r>
              <a:rPr lang="it-IT" u="sng" dirty="0"/>
              <a:t>regolamento (CE) n. 726/2004</a:t>
            </a:r>
            <a:r>
              <a:rPr lang="it-IT" dirty="0"/>
              <a:t>, che stabiliscono le norme per la definizione delle procedure centralizzate e decentrate, da ultimo modificati nel 2019, conformemente ai prin­cipi "Legiferare meglio" (recanti modifica del regolamento (UE) 2019/1243). </a:t>
            </a:r>
          </a:p>
          <a:p>
            <a:pPr algn="just"/>
            <a:endParaRPr lang="it-IT" dirty="0"/>
          </a:p>
          <a:p>
            <a:pPr algn="just"/>
            <a:r>
              <a:rPr lang="it-IT" dirty="0"/>
              <a:t>Oltre alle norme generali in materia di medicinali, sono stati adottati regolamenti specifici per i medicinali orfani per il trattamento di malattie rare (regolamento (CE) n. 141/2000), i medicinali per uso pediatrico (regolamento (CE) n. 1901/2006) e le terapie avanzate (regolamento (CE) n. 1394/2007). </a:t>
            </a:r>
          </a:p>
          <a:p>
            <a:pPr algn="just"/>
            <a:endParaRPr lang="it-IT" dirty="0"/>
          </a:p>
          <a:p>
            <a:pPr marL="0" indent="0" algn="just">
              <a:buNone/>
            </a:pPr>
            <a:r>
              <a:rPr lang="it-IT" dirty="0"/>
              <a:t>Una volta immessi in commercio, i medicinali sono monitorati per il loro intero ciclo di vita dall'EMA (Agenzia europea per i medicinali) nel quadro del sistema di farmacovigilanza, che registra ogni effetto indesiderato dei farmaci nella pratica clinica quotidiana.</a:t>
            </a:r>
          </a:p>
          <a:p>
            <a:pPr algn="just"/>
            <a:endParaRPr lang="it-IT" dirty="0"/>
          </a:p>
        </p:txBody>
      </p:sp>
      <p:sp>
        <p:nvSpPr>
          <p:cNvPr id="4" name="CasellaDiTesto 3"/>
          <p:cNvSpPr txBox="1"/>
          <p:nvPr/>
        </p:nvSpPr>
        <p:spPr>
          <a:xfrm>
            <a:off x="41614" y="404664"/>
            <a:ext cx="9120702" cy="1323439"/>
          </a:xfrm>
          <a:prstGeom prst="rect">
            <a:avLst/>
          </a:prstGeom>
          <a:noFill/>
        </p:spPr>
        <p:txBody>
          <a:bodyPr wrap="none" rtlCol="0">
            <a:spAutoFit/>
          </a:bodyPr>
          <a:lstStyle/>
          <a:p>
            <a:pPr algn="ctr"/>
            <a:r>
              <a:rPr lang="it-IT" sz="4000" spc="-100" dirty="0">
                <a:solidFill>
                  <a:schemeClr val="tx2"/>
                </a:solidFill>
              </a:rPr>
              <a:t>IL</a:t>
            </a:r>
            <a:r>
              <a:rPr lang="it-IT" sz="4000" dirty="0"/>
              <a:t> </a:t>
            </a:r>
            <a:r>
              <a:rPr lang="it-IT" sz="4000" spc="-100" dirty="0">
                <a:solidFill>
                  <a:schemeClr val="tx2"/>
                </a:solidFill>
              </a:rPr>
              <a:t>QUADRO GIURIDICO:</a:t>
            </a:r>
          </a:p>
          <a:p>
            <a:pPr algn="ctr"/>
            <a:r>
              <a:rPr lang="it-IT" sz="4000" spc="-100" dirty="0">
                <a:solidFill>
                  <a:schemeClr val="tx2"/>
                </a:solidFill>
              </a:rPr>
              <a:t>IN AMBITO NAZIONALE ED EUROPEO </a:t>
            </a:r>
          </a:p>
        </p:txBody>
      </p:sp>
    </p:spTree>
    <p:extLst>
      <p:ext uri="{BB962C8B-B14F-4D97-AF65-F5344CB8AC3E}">
        <p14:creationId xmlns:p14="http://schemas.microsoft.com/office/powerpoint/2010/main" val="179445350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476672"/>
            <a:ext cx="8229600" cy="990600"/>
          </a:xfrm>
        </p:spPr>
        <p:txBody>
          <a:bodyPr/>
          <a:lstStyle/>
          <a:p>
            <a:pPr algn="ctr"/>
            <a:r>
              <a:rPr lang="it-IT" dirty="0"/>
              <a:t>PROGETTAZIONE</a:t>
            </a:r>
          </a:p>
        </p:txBody>
      </p:sp>
      <p:sp>
        <p:nvSpPr>
          <p:cNvPr id="3" name="Segnaposto contenuto 2"/>
          <p:cNvSpPr>
            <a:spLocks noGrp="1"/>
          </p:cNvSpPr>
          <p:nvPr>
            <p:ph idx="1"/>
          </p:nvPr>
        </p:nvSpPr>
        <p:spPr>
          <a:xfrm>
            <a:off x="395536" y="1340768"/>
            <a:ext cx="8229600" cy="5112568"/>
          </a:xfrm>
        </p:spPr>
        <p:txBody>
          <a:bodyPr>
            <a:normAutofit fontScale="70000" lnSpcReduction="20000"/>
          </a:bodyPr>
          <a:lstStyle/>
          <a:p>
            <a:pPr marL="0" indent="0">
              <a:buNone/>
            </a:pPr>
            <a:r>
              <a:rPr lang="it-IT" dirty="0"/>
              <a:t>La progettazione si articola in </a:t>
            </a:r>
            <a:r>
              <a:rPr lang="it-IT" u="sng" dirty="0"/>
              <a:t>due </a:t>
            </a:r>
            <a:r>
              <a:rPr lang="it-IT" dirty="0"/>
              <a:t>livelli di successivi approfondimenti tecnici:</a:t>
            </a:r>
          </a:p>
          <a:p>
            <a:pPr marL="731520" lvl="1" indent="-457200">
              <a:buFont typeface="+mj-lt"/>
              <a:buAutoNum type="arabicPeriod"/>
            </a:pPr>
            <a:r>
              <a:rPr lang="it-IT" sz="2300" dirty="0"/>
              <a:t>il progetto di fattibilità tecnico-economica </a:t>
            </a:r>
          </a:p>
          <a:p>
            <a:pPr marL="731520" lvl="1" indent="-457200">
              <a:buFont typeface="+mj-lt"/>
              <a:buAutoNum type="arabicPeriod"/>
            </a:pPr>
            <a:r>
              <a:rPr lang="it-IT" sz="2300" dirty="0"/>
              <a:t>il progetto esecutivo</a:t>
            </a:r>
          </a:p>
          <a:p>
            <a:pPr marL="0" indent="0">
              <a:buNone/>
            </a:pPr>
            <a:r>
              <a:rPr lang="it-IT" dirty="0"/>
              <a:t>ed è volta ad assicurare:</a:t>
            </a:r>
          </a:p>
          <a:p>
            <a:pPr marL="731520" lvl="1" indent="-457200" algn="just">
              <a:buFont typeface="+mj-lt"/>
              <a:buAutoNum type="alphaLcParenR"/>
            </a:pPr>
            <a:r>
              <a:rPr lang="it-IT" dirty="0"/>
              <a:t>il soddisfacimento dei fabbisogni della collettività;</a:t>
            </a:r>
          </a:p>
          <a:p>
            <a:pPr marL="731520" lvl="1" indent="-457200" algn="just">
              <a:buFont typeface="+mj-lt"/>
              <a:buAutoNum type="alphaLcParenR"/>
            </a:pPr>
            <a:r>
              <a:rPr lang="it-IT" dirty="0"/>
              <a:t>la conformità alle norme ambientali, urbanistiche e di tutela dei beni culturali e paesaggistici, nonché il rispetto di quanto previsto dalla normativa in materia di tutela della salute e della sicurezza delle costruzioni;</a:t>
            </a:r>
          </a:p>
          <a:p>
            <a:pPr marL="731520" lvl="1" indent="-457200" algn="just">
              <a:buFont typeface="+mj-lt"/>
              <a:buAutoNum type="alphaLcParenR"/>
            </a:pPr>
            <a:r>
              <a:rPr lang="it-IT" dirty="0"/>
              <a:t>la rispondenza ai requisiti di qualità architettonica e tecnico-funzionale, nonché il rispetto dei tempi e dei costi previsti;</a:t>
            </a:r>
          </a:p>
          <a:p>
            <a:pPr marL="731520" lvl="1" indent="-457200" algn="just">
              <a:buFont typeface="+mj-lt"/>
              <a:buAutoNum type="alphaLcParenR"/>
            </a:pPr>
            <a:r>
              <a:rPr lang="it-IT" dirty="0"/>
              <a:t>il rispetto di tutti i vincoli esistenti, con particolare riguardo a quelli idrogeologici, sismici, archeologici e forestali;</a:t>
            </a:r>
          </a:p>
          <a:p>
            <a:pPr marL="731520" lvl="1" indent="-457200" algn="just">
              <a:buFont typeface="+mj-lt"/>
              <a:buAutoNum type="alphaLcParenR"/>
            </a:pPr>
            <a:r>
              <a:rPr lang="it-IT" dirty="0"/>
              <a:t>l’efficientamento energetico e la minimizzazione dell’impiego di risorse materiali non rinnovabili nell’intero ciclo di vita delle opere;</a:t>
            </a:r>
          </a:p>
          <a:p>
            <a:pPr marL="731520" lvl="1" indent="-457200" algn="just">
              <a:buFont typeface="+mj-lt"/>
              <a:buAutoNum type="alphaLcParenR"/>
            </a:pPr>
            <a:r>
              <a:rPr lang="it-IT" dirty="0"/>
              <a:t>il rispetto dei principi della sostenibilità economica, territoriale, ambientale e sociale dell’intervento, anche per contrastare il consumo del suolo, incentivando il recupero, il riuso e la valorizzazione del patrimonio edilizio esistente e dei tessuti urbani;</a:t>
            </a:r>
          </a:p>
          <a:p>
            <a:pPr marL="731520" lvl="1" indent="-457200" algn="just">
              <a:buFont typeface="+mj-lt"/>
              <a:buAutoNum type="alphaLcParenR"/>
            </a:pPr>
            <a:r>
              <a:rPr lang="it-IT" dirty="0"/>
              <a:t>la razionalizzazione delle attività di progettazione e delle connesse verifiche attraverso il progressivo uso di metodi e strumenti di gestione informativa digitale delle costruzioni di cui all’articolo 43;</a:t>
            </a:r>
          </a:p>
          <a:p>
            <a:pPr marL="731520" lvl="1" indent="-457200" algn="just">
              <a:buFont typeface="+mj-lt"/>
              <a:buAutoNum type="alphaLcParenR"/>
            </a:pPr>
            <a:r>
              <a:rPr lang="it-IT" dirty="0"/>
              <a:t>l’accessibilità e l’adattabilità secondo quanto previsto dalle disposizioni vigenti in materia di barriere architettoniche;</a:t>
            </a:r>
          </a:p>
          <a:p>
            <a:pPr marL="731520" lvl="1" indent="-457200" algn="just">
              <a:buFont typeface="+mj-lt"/>
              <a:buAutoNum type="alphaLcParenR"/>
            </a:pPr>
            <a:r>
              <a:rPr lang="it-IT" dirty="0"/>
              <a:t>la compatibilità geologica e geomorfologica dell’opera.</a:t>
            </a:r>
            <a:endParaRPr lang="it-IT" sz="6000" dirty="0"/>
          </a:p>
        </p:txBody>
      </p:sp>
      <p:sp>
        <p:nvSpPr>
          <p:cNvPr id="4" name="Ovale 3"/>
          <p:cNvSpPr/>
          <p:nvPr/>
        </p:nvSpPr>
        <p:spPr>
          <a:xfrm>
            <a:off x="7524328" y="1628800"/>
            <a:ext cx="1512168" cy="864096"/>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a:solidFill>
                  <a:schemeClr val="tx1"/>
                </a:solidFill>
              </a:rPr>
              <a:t>Nel vecchio Codice i livelli erano 3!</a:t>
            </a:r>
          </a:p>
        </p:txBody>
      </p:sp>
    </p:spTree>
    <p:extLst>
      <p:ext uri="{BB962C8B-B14F-4D97-AF65-F5344CB8AC3E}">
        <p14:creationId xmlns:p14="http://schemas.microsoft.com/office/powerpoint/2010/main" val="59055598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BB5077A-B2EE-2767-6F60-9AA9B2C580A9}"/>
              </a:ext>
            </a:extLst>
          </p:cNvPr>
          <p:cNvSpPr>
            <a:spLocks noGrp="1"/>
          </p:cNvSpPr>
          <p:nvPr>
            <p:ph type="title"/>
          </p:nvPr>
        </p:nvSpPr>
        <p:spPr/>
        <p:txBody>
          <a:bodyPr/>
          <a:lstStyle/>
          <a:p>
            <a:r>
              <a:rPr lang="it-IT" dirty="0"/>
              <a:t>DOCUMENTAZIONE PRELIMINARE</a:t>
            </a:r>
          </a:p>
        </p:txBody>
      </p:sp>
      <p:sp>
        <p:nvSpPr>
          <p:cNvPr id="3" name="Segnaposto contenuto 2">
            <a:extLst>
              <a:ext uri="{FF2B5EF4-FFF2-40B4-BE49-F238E27FC236}">
                <a16:creationId xmlns:a16="http://schemas.microsoft.com/office/drawing/2014/main" xmlns="" id="{8ED78001-30BE-2467-0DE1-AB7F1FD7E983}"/>
              </a:ext>
            </a:extLst>
          </p:cNvPr>
          <p:cNvSpPr>
            <a:spLocks noGrp="1"/>
          </p:cNvSpPr>
          <p:nvPr>
            <p:ph idx="1"/>
          </p:nvPr>
        </p:nvSpPr>
        <p:spPr/>
        <p:txBody>
          <a:bodyPr/>
          <a:lstStyle/>
          <a:p>
            <a:pPr marL="0" indent="0" algn="just">
              <a:buNone/>
            </a:pPr>
            <a:r>
              <a:rPr lang="it-IT" dirty="0"/>
              <a:t>La documentazione tecnica da predisporre ed approvare </a:t>
            </a:r>
            <a:r>
              <a:rPr lang="it-IT" u="sng" dirty="0"/>
              <a:t>prima</a:t>
            </a:r>
            <a:r>
              <a:rPr lang="it-IT" dirty="0"/>
              <a:t> dell’avvio dei due livelli di progettazione è:</a:t>
            </a:r>
          </a:p>
        </p:txBody>
      </p:sp>
      <p:sp>
        <p:nvSpPr>
          <p:cNvPr id="4" name="Rettangolo 3">
            <a:extLst>
              <a:ext uri="{FF2B5EF4-FFF2-40B4-BE49-F238E27FC236}">
                <a16:creationId xmlns:a16="http://schemas.microsoft.com/office/drawing/2014/main" xmlns="" id="{1FC318A8-8152-CA7A-A0E1-1708AC6C19C4}"/>
              </a:ext>
            </a:extLst>
          </p:cNvPr>
          <p:cNvSpPr/>
          <p:nvPr/>
        </p:nvSpPr>
        <p:spPr>
          <a:xfrm>
            <a:off x="457200" y="2600908"/>
            <a:ext cx="2160240" cy="1368152"/>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QUADRO DELLE NECESSITÀ (O QUADRO ESIGENZIALE) </a:t>
            </a:r>
          </a:p>
        </p:txBody>
      </p:sp>
      <p:sp>
        <p:nvSpPr>
          <p:cNvPr id="5" name="Rettangolo 4">
            <a:extLst>
              <a:ext uri="{FF2B5EF4-FFF2-40B4-BE49-F238E27FC236}">
                <a16:creationId xmlns:a16="http://schemas.microsoft.com/office/drawing/2014/main" xmlns="" id="{4A6A07BD-5947-19D5-D3F7-9BA748728E7A}"/>
              </a:ext>
            </a:extLst>
          </p:cNvPr>
          <p:cNvSpPr/>
          <p:nvPr/>
        </p:nvSpPr>
        <p:spPr>
          <a:xfrm>
            <a:off x="3419872" y="2582620"/>
            <a:ext cx="2160240" cy="1656184"/>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DOCUMENTO DI FATTIBILITÀ DELLE ALTERNATIVE PROGETTUALI (DOCFAP) </a:t>
            </a:r>
          </a:p>
        </p:txBody>
      </p:sp>
      <p:sp>
        <p:nvSpPr>
          <p:cNvPr id="6" name="Rettangolo 5">
            <a:extLst>
              <a:ext uri="{FF2B5EF4-FFF2-40B4-BE49-F238E27FC236}">
                <a16:creationId xmlns:a16="http://schemas.microsoft.com/office/drawing/2014/main" xmlns="" id="{E01C567C-B28A-D720-BFB7-3CC209A38F87}"/>
              </a:ext>
            </a:extLst>
          </p:cNvPr>
          <p:cNvSpPr/>
          <p:nvPr/>
        </p:nvSpPr>
        <p:spPr>
          <a:xfrm>
            <a:off x="6495728" y="2582620"/>
            <a:ext cx="2252736" cy="1566460"/>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DOCUMENTO DI INDIRIZZO ALLA PROGETTAZIONE (DIP)</a:t>
            </a:r>
          </a:p>
        </p:txBody>
      </p:sp>
      <p:cxnSp>
        <p:nvCxnSpPr>
          <p:cNvPr id="8" name="Connettore 2 7">
            <a:extLst>
              <a:ext uri="{FF2B5EF4-FFF2-40B4-BE49-F238E27FC236}">
                <a16:creationId xmlns:a16="http://schemas.microsoft.com/office/drawing/2014/main" xmlns="" id="{01A4149A-A9A5-AC90-6582-C65220F17813}"/>
              </a:ext>
            </a:extLst>
          </p:cNvPr>
          <p:cNvCxnSpPr>
            <a:stCxn id="4" idx="2"/>
          </p:cNvCxnSpPr>
          <p:nvPr/>
        </p:nvCxnSpPr>
        <p:spPr>
          <a:xfrm>
            <a:off x="1537320" y="3969060"/>
            <a:ext cx="10344" cy="5400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Rettangolo 8">
            <a:extLst>
              <a:ext uri="{FF2B5EF4-FFF2-40B4-BE49-F238E27FC236}">
                <a16:creationId xmlns:a16="http://schemas.microsoft.com/office/drawing/2014/main" xmlns="" id="{A884C7F0-B5DE-FDD3-71A5-4C1DDDDDA6E1}"/>
              </a:ext>
            </a:extLst>
          </p:cNvPr>
          <p:cNvSpPr/>
          <p:nvPr/>
        </p:nvSpPr>
        <p:spPr>
          <a:xfrm>
            <a:off x="470968" y="4509120"/>
            <a:ext cx="2160240" cy="2160240"/>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Si tratta di un atto amministrativo di natura ricognitiva e privo di carattere provvedimentale, che contiene le esigenze e i fabbisogni e indica gli obiettivi da perseguire</a:t>
            </a:r>
          </a:p>
        </p:txBody>
      </p:sp>
      <p:sp>
        <p:nvSpPr>
          <p:cNvPr id="10" name="Rettangolo 9">
            <a:extLst>
              <a:ext uri="{FF2B5EF4-FFF2-40B4-BE49-F238E27FC236}">
                <a16:creationId xmlns:a16="http://schemas.microsoft.com/office/drawing/2014/main" xmlns="" id="{0B49B2E7-6994-8A8D-1695-CF845BD45C4C}"/>
              </a:ext>
            </a:extLst>
          </p:cNvPr>
          <p:cNvSpPr/>
          <p:nvPr/>
        </p:nvSpPr>
        <p:spPr>
          <a:xfrm>
            <a:off x="3419872" y="4509120"/>
            <a:ext cx="2448272" cy="2232248"/>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050" dirty="0">
                <a:solidFill>
                  <a:schemeClr val="tx1"/>
                </a:solidFill>
              </a:rPr>
              <a:t>Individua e analizza le possibili soluzioni progettuali e, sulla base del confronto comparato </a:t>
            </a:r>
          </a:p>
          <a:p>
            <a:pPr algn="ctr"/>
            <a:r>
              <a:rPr lang="it-IT" sz="1050" dirty="0">
                <a:solidFill>
                  <a:schemeClr val="tx1"/>
                </a:solidFill>
              </a:rPr>
              <a:t>tra le alternative prese in considerazione, perviene alla individuazione della soluzione che presenta il </a:t>
            </a:r>
          </a:p>
          <a:p>
            <a:pPr algn="ctr"/>
            <a:r>
              <a:rPr lang="it-IT" sz="1050" dirty="0">
                <a:solidFill>
                  <a:schemeClr val="tx1"/>
                </a:solidFill>
              </a:rPr>
              <a:t>miglior rapporto tra costi e benefici per la collettività e per l’ambiente, in relazione alle specifiche </a:t>
            </a:r>
          </a:p>
          <a:p>
            <a:pPr algn="ctr"/>
            <a:r>
              <a:rPr lang="it-IT" sz="1050" dirty="0">
                <a:solidFill>
                  <a:schemeClr val="tx1"/>
                </a:solidFill>
              </a:rPr>
              <a:t>esigenze da soddisfare e alle prestazioni da fornire.</a:t>
            </a:r>
          </a:p>
        </p:txBody>
      </p:sp>
      <p:sp>
        <p:nvSpPr>
          <p:cNvPr id="11" name="Rettangolo 10">
            <a:extLst>
              <a:ext uri="{FF2B5EF4-FFF2-40B4-BE49-F238E27FC236}">
                <a16:creationId xmlns:a16="http://schemas.microsoft.com/office/drawing/2014/main" xmlns="" id="{FFDEF82F-47EE-183F-89EF-00C87A04AD02}"/>
              </a:ext>
            </a:extLst>
          </p:cNvPr>
          <p:cNvSpPr/>
          <p:nvPr/>
        </p:nvSpPr>
        <p:spPr>
          <a:xfrm>
            <a:off x="6372200" y="4797152"/>
            <a:ext cx="2448272" cy="1944216"/>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400" dirty="0">
                <a:solidFill>
                  <a:schemeClr val="tx1"/>
                </a:solidFill>
              </a:rPr>
              <a:t>E’ redatto dal Responsabile Unico del Progetto (RUP) (Art. 41 comma 3 D.Lgs.36/2023) in coerenza con il quadro </a:t>
            </a:r>
            <a:r>
              <a:rPr lang="it-IT" sz="1400" dirty="0" err="1">
                <a:solidFill>
                  <a:schemeClr val="tx1"/>
                </a:solidFill>
              </a:rPr>
              <a:t>esigenziale</a:t>
            </a:r>
            <a:r>
              <a:rPr lang="it-IT" sz="1400" dirty="0">
                <a:solidFill>
                  <a:schemeClr val="tx1"/>
                </a:solidFill>
              </a:rPr>
              <a:t> e con la soluzione individuata nel DOCFAP, ove predisposto</a:t>
            </a:r>
          </a:p>
        </p:txBody>
      </p:sp>
      <p:cxnSp>
        <p:nvCxnSpPr>
          <p:cNvPr id="12" name="Connettore 2 11"/>
          <p:cNvCxnSpPr>
            <a:stCxn id="5" idx="2"/>
          </p:cNvCxnSpPr>
          <p:nvPr/>
        </p:nvCxnSpPr>
        <p:spPr>
          <a:xfrm>
            <a:off x="4499992" y="4238804"/>
            <a:ext cx="0" cy="2071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ttore 2 14"/>
          <p:cNvCxnSpPr>
            <a:stCxn id="6" idx="2"/>
          </p:cNvCxnSpPr>
          <p:nvPr/>
        </p:nvCxnSpPr>
        <p:spPr>
          <a:xfrm>
            <a:off x="7622096" y="414908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524721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AF59F8C-30F5-196A-C74F-AD4CDE6950BA}"/>
              </a:ext>
            </a:extLst>
          </p:cNvPr>
          <p:cNvSpPr>
            <a:spLocks noGrp="1"/>
          </p:cNvSpPr>
          <p:nvPr>
            <p:ph type="title"/>
          </p:nvPr>
        </p:nvSpPr>
        <p:spPr/>
        <p:txBody>
          <a:bodyPr>
            <a:noAutofit/>
          </a:bodyPr>
          <a:lstStyle/>
          <a:p>
            <a:pPr algn="ctr"/>
            <a:r>
              <a:rPr lang="it-IT" sz="3200" dirty="0"/>
              <a:t>PROGETTO DI FATTIBILITA’</a:t>
            </a:r>
            <a:br>
              <a:rPr lang="it-IT" sz="3200" dirty="0"/>
            </a:br>
            <a:r>
              <a:rPr lang="it-IT" sz="3200" dirty="0"/>
              <a:t> TECNICO-ECONOMICA</a:t>
            </a:r>
          </a:p>
        </p:txBody>
      </p:sp>
      <p:sp>
        <p:nvSpPr>
          <p:cNvPr id="3" name="Segnaposto contenuto 2">
            <a:extLst>
              <a:ext uri="{FF2B5EF4-FFF2-40B4-BE49-F238E27FC236}">
                <a16:creationId xmlns:a16="http://schemas.microsoft.com/office/drawing/2014/main" xmlns="" id="{2FA612BD-F95B-8DC8-13A2-690197A2ECEF}"/>
              </a:ext>
            </a:extLst>
          </p:cNvPr>
          <p:cNvSpPr>
            <a:spLocks noGrp="1"/>
          </p:cNvSpPr>
          <p:nvPr>
            <p:ph idx="1"/>
          </p:nvPr>
        </p:nvSpPr>
        <p:spPr/>
        <p:txBody>
          <a:bodyPr>
            <a:normAutofit fontScale="85000" lnSpcReduction="10000"/>
          </a:bodyPr>
          <a:lstStyle/>
          <a:p>
            <a:pPr marL="457200" indent="-457200" algn="just">
              <a:buFont typeface="+mj-lt"/>
              <a:buAutoNum type="alphaLcParenR"/>
            </a:pPr>
            <a:r>
              <a:rPr lang="it-IT" dirty="0"/>
              <a:t>individua, tra più soluzioni possibili, quella che esprime il rapporto migliore tra costi e benefici per la collettività in relazione alle specifiche esigenze da soddisfare e alle prestazioni da fornire;</a:t>
            </a:r>
          </a:p>
          <a:p>
            <a:pPr marL="457200" indent="-457200" algn="just">
              <a:buFont typeface="+mj-lt"/>
              <a:buAutoNum type="alphaLcParenR"/>
            </a:pPr>
            <a:r>
              <a:rPr lang="it-IT" dirty="0"/>
              <a:t>contiene i necessari richiami all’eventuale uso di metodi e strumenti di gestione informativa digitale delle costruzioni;</a:t>
            </a:r>
          </a:p>
          <a:p>
            <a:pPr marL="457200" indent="-457200" algn="just">
              <a:buFont typeface="+mj-lt"/>
              <a:buAutoNum type="alphaLcParenR"/>
            </a:pPr>
            <a:r>
              <a:rPr lang="it-IT" dirty="0"/>
              <a:t>sviluppa, nel rispetto del quadro delle necessità, tutte le indagini e gli studi necessari per la definizione degli aspetti di cui al comma; </a:t>
            </a:r>
          </a:p>
          <a:p>
            <a:pPr marL="457200" indent="-457200" algn="just">
              <a:buFont typeface="+mj-lt"/>
              <a:buAutoNum type="alphaLcParenR"/>
            </a:pPr>
            <a:r>
              <a:rPr lang="it-IT" dirty="0"/>
              <a:t>individua le caratteristiche dimensionali, tipologiche, funzionali e tecnologiche dei lavori da realizzare, compresa la scelta in merito alla possibile suddivisione in lotti funzionali; </a:t>
            </a:r>
          </a:p>
          <a:p>
            <a:pPr marL="457200" indent="-457200" algn="just">
              <a:buFont typeface="+mj-lt"/>
              <a:buAutoNum type="alphaLcParenR"/>
            </a:pPr>
            <a:r>
              <a:rPr lang="it-IT" dirty="0"/>
              <a:t>consente, ove necessario, l’avvio della procedura espropriativa; </a:t>
            </a:r>
          </a:p>
          <a:p>
            <a:pPr marL="457200" indent="-457200" algn="just">
              <a:buFont typeface="+mj-lt"/>
              <a:buAutoNum type="alphaLcParenR"/>
            </a:pPr>
            <a:r>
              <a:rPr lang="it-IT" dirty="0"/>
              <a:t>contiene tutti gli elementi necessari per il rilascio delle autorizzazioni e approvazioni prescritte; </a:t>
            </a:r>
          </a:p>
          <a:p>
            <a:pPr marL="457200" indent="-457200" algn="just">
              <a:buFont typeface="+mj-lt"/>
              <a:buAutoNum type="alphaLcParenR"/>
            </a:pPr>
            <a:r>
              <a:rPr lang="it-IT" dirty="0"/>
              <a:t>contiene il piano preliminare di manutenzione dell’opera e delle sue parti.</a:t>
            </a:r>
          </a:p>
        </p:txBody>
      </p:sp>
    </p:spTree>
    <p:extLst>
      <p:ext uri="{BB962C8B-B14F-4D97-AF65-F5344CB8AC3E}">
        <p14:creationId xmlns:p14="http://schemas.microsoft.com/office/powerpoint/2010/main" val="26579743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D02CE20-905D-3C61-79EC-8FDA5EA0A1E4}"/>
              </a:ext>
            </a:extLst>
          </p:cNvPr>
          <p:cNvSpPr>
            <a:spLocks noGrp="1"/>
          </p:cNvSpPr>
          <p:nvPr>
            <p:ph type="title"/>
          </p:nvPr>
        </p:nvSpPr>
        <p:spPr/>
        <p:txBody>
          <a:bodyPr/>
          <a:lstStyle/>
          <a:p>
            <a:pPr algn="ctr"/>
            <a:r>
              <a:rPr lang="it-IT" dirty="0"/>
              <a:t>PROGETTO ESECUTIVO</a:t>
            </a:r>
          </a:p>
        </p:txBody>
      </p:sp>
      <p:sp>
        <p:nvSpPr>
          <p:cNvPr id="3" name="Segnaposto contenuto 2">
            <a:extLst>
              <a:ext uri="{FF2B5EF4-FFF2-40B4-BE49-F238E27FC236}">
                <a16:creationId xmlns:a16="http://schemas.microsoft.com/office/drawing/2014/main" xmlns="" id="{79563D36-BC6C-0662-8E11-FA1E54FA12E5}"/>
              </a:ext>
            </a:extLst>
          </p:cNvPr>
          <p:cNvSpPr>
            <a:spLocks noGrp="1"/>
          </p:cNvSpPr>
          <p:nvPr>
            <p:ph idx="1"/>
          </p:nvPr>
        </p:nvSpPr>
        <p:spPr/>
        <p:txBody>
          <a:bodyPr>
            <a:normAutofit lnSpcReduction="10000"/>
          </a:bodyPr>
          <a:lstStyle/>
          <a:p>
            <a:pPr algn="just"/>
            <a:r>
              <a:rPr lang="it-IT" dirty="0"/>
              <a:t>In coerenza con il progetto di fattibilità tecnico-economica:</a:t>
            </a:r>
          </a:p>
          <a:p>
            <a:pPr marL="731520" lvl="1" indent="-457200" algn="just">
              <a:buFont typeface="+mj-lt"/>
              <a:buAutoNum type="alphaLcParenR"/>
            </a:pPr>
            <a:r>
              <a:rPr lang="it-IT" dirty="0"/>
              <a:t>sviluppa un livello di definizione degli elementi tale da individuarne compiutamente la funzione, i requisiti, la qualità e il prezzo di elenco;</a:t>
            </a:r>
          </a:p>
          <a:p>
            <a:pPr marL="731520" lvl="1" indent="-457200" algn="just">
              <a:buFont typeface="+mj-lt"/>
              <a:buAutoNum type="alphaLcParenR"/>
            </a:pPr>
            <a:r>
              <a:rPr lang="it-IT" dirty="0"/>
              <a:t>è corredato del piano di manutenzione dell’opera per l’intero ciclo di vita e determina in dettaglio i lavori da realizzare, il loro costo e i loro tempi di realizzazione; </a:t>
            </a:r>
          </a:p>
          <a:p>
            <a:pPr marL="731520" lvl="1" indent="-457200" algn="just">
              <a:buFont typeface="+mj-lt"/>
              <a:buAutoNum type="alphaLcParenR"/>
            </a:pPr>
            <a:r>
              <a:rPr lang="it-IT" dirty="0"/>
              <a:t>se sono utilizzati metodi e strumenti di gestione informativa digitale delle costruzioni, sviluppa un livello di definizione degli oggetti rispondente a quanto specificato nel capitolato informativo a corredo del progetto; </a:t>
            </a:r>
          </a:p>
          <a:p>
            <a:pPr marL="731520" lvl="1" indent="-457200" algn="just">
              <a:buFont typeface="+mj-lt"/>
              <a:buAutoNum type="alphaLcParenR"/>
            </a:pPr>
            <a:r>
              <a:rPr lang="it-IT" dirty="0"/>
              <a:t>di regola, è redatto dallo stesso soggetto che ha predisposto il progetto di fattibilità tecnico-economica. Nel caso in cui motivate ragioni giustifichino l’affidamento disgiunto, il nuovo progettista accetta senza riserve l’attività progettuale svolta in precedenza.</a:t>
            </a:r>
          </a:p>
        </p:txBody>
      </p:sp>
    </p:spTree>
    <p:extLst>
      <p:ext uri="{BB962C8B-B14F-4D97-AF65-F5344CB8AC3E}">
        <p14:creationId xmlns:p14="http://schemas.microsoft.com/office/powerpoint/2010/main" val="23082872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4BF304A-7941-E81F-33CD-040CEEC5701F}"/>
              </a:ext>
            </a:extLst>
          </p:cNvPr>
          <p:cNvSpPr>
            <a:spLocks noGrp="1"/>
          </p:cNvSpPr>
          <p:nvPr>
            <p:ph type="title"/>
          </p:nvPr>
        </p:nvSpPr>
        <p:spPr>
          <a:xfrm>
            <a:off x="683568" y="2708920"/>
            <a:ext cx="8229600" cy="990600"/>
          </a:xfrm>
        </p:spPr>
        <p:txBody>
          <a:bodyPr>
            <a:normAutofit fontScale="90000"/>
          </a:bodyPr>
          <a:lstStyle/>
          <a:p>
            <a:pPr algn="ctr"/>
            <a:r>
              <a:rPr lang="it-IT" dirty="0" smtClean="0"/>
              <a:t>AFFIDAMENTO</a:t>
            </a:r>
            <a:br>
              <a:rPr lang="it-IT" dirty="0" smtClean="0"/>
            </a:br>
            <a:r>
              <a:rPr lang="it-IT" sz="2400" dirty="0">
                <a:solidFill>
                  <a:schemeClr val="tx1"/>
                </a:solidFill>
                <a:latin typeface="+mn-lt"/>
                <a:ea typeface="+mn-ea"/>
                <a:cs typeface="+mn-cs"/>
              </a:rPr>
              <a:t>Tutte le norme del Codice sono finalizzate all’affidamento di un </a:t>
            </a:r>
            <a:r>
              <a:rPr lang="it-IT" sz="2400" dirty="0" smtClean="0">
                <a:solidFill>
                  <a:schemeClr val="tx1"/>
                </a:solidFill>
                <a:latin typeface="+mn-lt"/>
                <a:ea typeface="+mn-ea"/>
                <a:cs typeface="+mn-cs"/>
              </a:rPr>
              <a:t>contratto </a:t>
            </a:r>
            <a:r>
              <a:rPr lang="it-IT" sz="2400" dirty="0">
                <a:solidFill>
                  <a:schemeClr val="tx1"/>
                </a:solidFill>
                <a:latin typeface="+mn-lt"/>
                <a:ea typeface="+mn-ea"/>
                <a:cs typeface="+mn-cs"/>
              </a:rPr>
              <a:t>pubblico che deve avvenire in favore dell’offerta più meritevole! </a:t>
            </a:r>
          </a:p>
        </p:txBody>
      </p:sp>
    </p:spTree>
    <p:extLst>
      <p:ext uri="{BB962C8B-B14F-4D97-AF65-F5344CB8AC3E}">
        <p14:creationId xmlns:p14="http://schemas.microsoft.com/office/powerpoint/2010/main" val="40641045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3F312A40-B330-F354-5346-AB3020F72BBA}"/>
              </a:ext>
            </a:extLst>
          </p:cNvPr>
          <p:cNvSpPr>
            <a:spLocks noGrp="1"/>
          </p:cNvSpPr>
          <p:nvPr>
            <p:ph idx="1"/>
          </p:nvPr>
        </p:nvSpPr>
        <p:spPr/>
        <p:txBody>
          <a:bodyPr/>
          <a:lstStyle/>
          <a:p>
            <a:pPr marL="0" indent="0" algn="just">
              <a:buNone/>
            </a:pPr>
            <a:r>
              <a:rPr lang="it-IT" dirty="0"/>
              <a:t>L’affidamento del contratto (c.d. aggiudicazione) è definito come l’</a:t>
            </a:r>
            <a:r>
              <a:rPr lang="it-IT" b="1" dirty="0"/>
              <a:t>atto</a:t>
            </a:r>
            <a:r>
              <a:rPr lang="it-IT" dirty="0"/>
              <a:t> o la </a:t>
            </a:r>
            <a:r>
              <a:rPr lang="it-IT" b="1" dirty="0"/>
              <a:t>procedura</a:t>
            </a:r>
            <a:r>
              <a:rPr lang="it-IT" dirty="0"/>
              <a:t> attraverso i quali il contratto è aggiudicato all’operatore economico selezionato o scelto dalla stazione appaltante o dall’ente concedente;</a:t>
            </a:r>
          </a:p>
          <a:p>
            <a:pPr marL="0" indent="0" algn="just">
              <a:buNone/>
            </a:pPr>
            <a:endParaRPr lang="it-IT" dirty="0"/>
          </a:p>
          <a:p>
            <a:pPr marL="0" indent="0" algn="just">
              <a:buNone/>
            </a:pPr>
            <a:endParaRPr lang="it-IT" dirty="0"/>
          </a:p>
        </p:txBody>
      </p:sp>
      <p:sp>
        <p:nvSpPr>
          <p:cNvPr id="4" name="Ovale 3">
            <a:extLst>
              <a:ext uri="{FF2B5EF4-FFF2-40B4-BE49-F238E27FC236}">
                <a16:creationId xmlns:a16="http://schemas.microsoft.com/office/drawing/2014/main" xmlns="" id="{8ADE32FB-C18E-4C5F-3031-59C410B94E91}"/>
              </a:ext>
            </a:extLst>
          </p:cNvPr>
          <p:cNvSpPr/>
          <p:nvPr/>
        </p:nvSpPr>
        <p:spPr>
          <a:xfrm>
            <a:off x="1331640" y="1916832"/>
            <a:ext cx="864096" cy="504056"/>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Arco 4">
            <a:extLst>
              <a:ext uri="{FF2B5EF4-FFF2-40B4-BE49-F238E27FC236}">
                <a16:creationId xmlns:a16="http://schemas.microsoft.com/office/drawing/2014/main" xmlns="" id="{55C68844-4B18-8C1D-3533-F0AC9A88765D}"/>
              </a:ext>
            </a:extLst>
          </p:cNvPr>
          <p:cNvSpPr/>
          <p:nvPr/>
        </p:nvSpPr>
        <p:spPr>
          <a:xfrm rot="11582355">
            <a:off x="1351833" y="-28298"/>
            <a:ext cx="1687807" cy="4898372"/>
          </a:xfrm>
          <a:prstGeom prst="arc">
            <a:avLst>
              <a:gd name="adj1" fmla="val 17555368"/>
              <a:gd name="adj2" fmla="val 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6" name="Rettangolo 5">
            <a:extLst>
              <a:ext uri="{FF2B5EF4-FFF2-40B4-BE49-F238E27FC236}">
                <a16:creationId xmlns:a16="http://schemas.microsoft.com/office/drawing/2014/main" xmlns="" id="{71F1FA8B-38E5-3561-C1CA-2CE7E094D07D}"/>
              </a:ext>
            </a:extLst>
          </p:cNvPr>
          <p:cNvSpPr/>
          <p:nvPr/>
        </p:nvSpPr>
        <p:spPr>
          <a:xfrm>
            <a:off x="611560" y="3717032"/>
            <a:ext cx="2448272" cy="1944216"/>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In questo caso si ha l’affidamento diretto cioè senza l’espletamento di una procedura di gara; la stazione appaltante sceglie direttamente l’operatore economico</a:t>
            </a:r>
          </a:p>
        </p:txBody>
      </p:sp>
      <p:sp>
        <p:nvSpPr>
          <p:cNvPr id="7" name="Ovale 6">
            <a:extLst>
              <a:ext uri="{FF2B5EF4-FFF2-40B4-BE49-F238E27FC236}">
                <a16:creationId xmlns:a16="http://schemas.microsoft.com/office/drawing/2014/main" xmlns="" id="{E91FFDE8-36E0-4BF9-D400-4A15E8A791E8}"/>
              </a:ext>
            </a:extLst>
          </p:cNvPr>
          <p:cNvSpPr/>
          <p:nvPr/>
        </p:nvSpPr>
        <p:spPr>
          <a:xfrm>
            <a:off x="2771800" y="1988840"/>
            <a:ext cx="1656184" cy="432048"/>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Arco 7">
            <a:extLst>
              <a:ext uri="{FF2B5EF4-FFF2-40B4-BE49-F238E27FC236}">
                <a16:creationId xmlns:a16="http://schemas.microsoft.com/office/drawing/2014/main" xmlns="" id="{EF43C6F3-9EC4-13EC-1396-5680AC0F8A3C}"/>
              </a:ext>
            </a:extLst>
          </p:cNvPr>
          <p:cNvSpPr/>
          <p:nvPr/>
        </p:nvSpPr>
        <p:spPr>
          <a:xfrm>
            <a:off x="3381556" y="2284670"/>
            <a:ext cx="2088232" cy="3783932"/>
          </a:xfrm>
          <a:prstGeom prst="arc">
            <a:avLst>
              <a:gd name="adj1" fmla="val 16200000"/>
              <a:gd name="adj2" fmla="val 2065324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9" name="Rettangolo 8">
            <a:extLst>
              <a:ext uri="{FF2B5EF4-FFF2-40B4-BE49-F238E27FC236}">
                <a16:creationId xmlns:a16="http://schemas.microsoft.com/office/drawing/2014/main" xmlns="" id="{CEE2A140-BE6C-0863-75CA-6D84B3C3FC12}"/>
              </a:ext>
            </a:extLst>
          </p:cNvPr>
          <p:cNvSpPr/>
          <p:nvPr/>
        </p:nvSpPr>
        <p:spPr>
          <a:xfrm>
            <a:off x="4572000" y="3845196"/>
            <a:ext cx="3312368" cy="2104084"/>
          </a:xfrm>
          <a:prstGeom prst="rect">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Si ha la c.d. procedura di evidenza pubblica ossia una procedura che mette a confronto tutti gli operatori economici; vi è una valutazione comparativa delle offerte</a:t>
            </a:r>
          </a:p>
        </p:txBody>
      </p:sp>
      <p:sp>
        <p:nvSpPr>
          <p:cNvPr id="2" name="CasellaDiTesto 1"/>
          <p:cNvSpPr txBox="1"/>
          <p:nvPr/>
        </p:nvSpPr>
        <p:spPr>
          <a:xfrm>
            <a:off x="539552" y="836712"/>
            <a:ext cx="8164799" cy="584775"/>
          </a:xfrm>
          <a:prstGeom prst="rect">
            <a:avLst/>
          </a:prstGeom>
          <a:noFill/>
        </p:spPr>
        <p:txBody>
          <a:bodyPr wrap="none" rtlCol="0">
            <a:spAutoFit/>
          </a:bodyPr>
          <a:lstStyle/>
          <a:p>
            <a:r>
              <a:rPr lang="it-IT" sz="3200" spc="-100" dirty="0">
                <a:solidFill>
                  <a:schemeClr val="tx2"/>
                </a:solidFill>
                <a:latin typeface="+mj-lt"/>
                <a:ea typeface="+mj-ea"/>
                <a:cs typeface="+mj-cs"/>
              </a:rPr>
              <a:t>L’AFFIDAMENTO DEI CONTRATTI PUBBLICI</a:t>
            </a:r>
          </a:p>
        </p:txBody>
      </p:sp>
    </p:spTree>
    <p:extLst>
      <p:ext uri="{BB962C8B-B14F-4D97-AF65-F5344CB8AC3E}">
        <p14:creationId xmlns:p14="http://schemas.microsoft.com/office/powerpoint/2010/main" val="40302670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200" dirty="0"/>
              <a:t>I CONTRATTI SOPRA E SOTTO SOGLIA</a:t>
            </a:r>
          </a:p>
        </p:txBody>
      </p:sp>
      <p:sp>
        <p:nvSpPr>
          <p:cNvPr id="3" name="Segnaposto contenuto 2"/>
          <p:cNvSpPr>
            <a:spLocks noGrp="1"/>
          </p:cNvSpPr>
          <p:nvPr>
            <p:ph idx="1"/>
          </p:nvPr>
        </p:nvSpPr>
        <p:spPr>
          <a:xfrm>
            <a:off x="457200" y="1340768"/>
            <a:ext cx="8229600" cy="5136232"/>
          </a:xfrm>
        </p:spPr>
        <p:txBody>
          <a:bodyPr>
            <a:normAutofit/>
          </a:bodyPr>
          <a:lstStyle/>
          <a:p>
            <a:pPr algn="just"/>
            <a:r>
              <a:rPr lang="it-IT" sz="2050" dirty="0"/>
              <a:t>Il </a:t>
            </a:r>
            <a:r>
              <a:rPr lang="it-IT" sz="2050" i="1" dirty="0" err="1"/>
              <a:t>discrimen</a:t>
            </a:r>
            <a:r>
              <a:rPr lang="it-IT" sz="2050" dirty="0"/>
              <a:t> tra i due tipi di contratti è determinato dall’importo stimato del contratto al netto dell’imposta sul valore aggiunto, ed in base alla qualificazione si applica un diverso regime normativo. In particolare:</a:t>
            </a:r>
          </a:p>
        </p:txBody>
      </p:sp>
      <p:sp>
        <p:nvSpPr>
          <p:cNvPr id="4" name="Ovale 3"/>
          <p:cNvSpPr/>
          <p:nvPr/>
        </p:nvSpPr>
        <p:spPr>
          <a:xfrm>
            <a:off x="899592" y="2708920"/>
            <a:ext cx="2592288" cy="144016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Contratti di rilevanza Europea o sopra soglia</a:t>
            </a:r>
          </a:p>
        </p:txBody>
      </p:sp>
      <p:sp>
        <p:nvSpPr>
          <p:cNvPr id="5" name="Ovale 4"/>
          <p:cNvSpPr/>
          <p:nvPr/>
        </p:nvSpPr>
        <p:spPr>
          <a:xfrm>
            <a:off x="899592" y="4689140"/>
            <a:ext cx="2623445" cy="1512168"/>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tx1"/>
                </a:solidFill>
              </a:rPr>
              <a:t>Contratti sotto soglia</a:t>
            </a:r>
          </a:p>
        </p:txBody>
      </p:sp>
      <p:sp>
        <p:nvSpPr>
          <p:cNvPr id="6" name="Rettangolo 5"/>
          <p:cNvSpPr/>
          <p:nvPr/>
        </p:nvSpPr>
        <p:spPr>
          <a:xfrm>
            <a:off x="5292080" y="2708920"/>
            <a:ext cx="2736304" cy="1584176"/>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Sono i contratti il cui valore stimato al netto dell’IVA è pari o superiore a determinate soglie economiche</a:t>
            </a:r>
          </a:p>
        </p:txBody>
      </p:sp>
      <p:sp>
        <p:nvSpPr>
          <p:cNvPr id="7" name="Rettangolo 6"/>
          <p:cNvSpPr/>
          <p:nvPr/>
        </p:nvSpPr>
        <p:spPr>
          <a:xfrm>
            <a:off x="5292080" y="4725144"/>
            <a:ext cx="2736304" cy="144016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tx1"/>
                </a:solidFill>
              </a:rPr>
              <a:t>Sono i contratti il cui valore stimato al netto dell’IVA è inferiore a determinate soglie economiche</a:t>
            </a:r>
          </a:p>
        </p:txBody>
      </p:sp>
      <p:cxnSp>
        <p:nvCxnSpPr>
          <p:cNvPr id="9" name="Connettore 2 8"/>
          <p:cNvCxnSpPr>
            <a:stCxn id="4" idx="6"/>
          </p:cNvCxnSpPr>
          <p:nvPr/>
        </p:nvCxnSpPr>
        <p:spPr>
          <a:xfrm>
            <a:off x="3491880" y="3429000"/>
            <a:ext cx="18002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ttore 2 10"/>
          <p:cNvCxnSpPr>
            <a:stCxn id="5" idx="6"/>
            <a:endCxn id="7" idx="1"/>
          </p:cNvCxnSpPr>
          <p:nvPr/>
        </p:nvCxnSpPr>
        <p:spPr>
          <a:xfrm>
            <a:off x="3523037" y="5445224"/>
            <a:ext cx="176904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ettangolo 11"/>
          <p:cNvSpPr/>
          <p:nvPr/>
        </p:nvSpPr>
        <p:spPr>
          <a:xfrm>
            <a:off x="268466" y="6190487"/>
            <a:ext cx="8640960" cy="646331"/>
          </a:xfrm>
          <a:prstGeom prst="rect">
            <a:avLst/>
          </a:prstGeom>
        </p:spPr>
        <p:txBody>
          <a:bodyPr wrap="square">
            <a:spAutoFit/>
          </a:bodyPr>
          <a:lstStyle/>
          <a:p>
            <a:pPr algn="just"/>
            <a:r>
              <a:rPr lang="it-IT" dirty="0"/>
              <a:t>Le soglie sono periodicamente rideterminate con provvedimento della Commissione europea, pubblicato nella Gazzetta ufficiale dell'Unione europea.</a:t>
            </a:r>
          </a:p>
        </p:txBody>
      </p:sp>
    </p:spTree>
    <p:extLst>
      <p:ext uri="{BB962C8B-B14F-4D97-AF65-F5344CB8AC3E}">
        <p14:creationId xmlns:p14="http://schemas.microsoft.com/office/powerpoint/2010/main" val="6736435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200" dirty="0"/>
              <a:t>CONTRATTI DI RILEVANZA EUROPEA c.d. SOPRA SOGLIA</a:t>
            </a:r>
          </a:p>
        </p:txBody>
      </p:sp>
      <p:sp>
        <p:nvSpPr>
          <p:cNvPr id="3" name="Segnaposto contenuto 2"/>
          <p:cNvSpPr>
            <a:spLocks noGrp="1"/>
          </p:cNvSpPr>
          <p:nvPr>
            <p:ph idx="1"/>
          </p:nvPr>
        </p:nvSpPr>
        <p:spPr/>
        <p:txBody>
          <a:bodyPr>
            <a:normAutofit fontScale="85000" lnSpcReduction="20000"/>
          </a:bodyPr>
          <a:lstStyle/>
          <a:p>
            <a:pPr algn="just"/>
            <a:r>
              <a:rPr lang="it-IT" dirty="0"/>
              <a:t>Le soglie di rilevanza europea sono indicate nell’art. 14 del Codice e sono:</a:t>
            </a:r>
          </a:p>
          <a:p>
            <a:pPr marL="731520" lvl="1" indent="-457200" algn="just">
              <a:buFont typeface="+mj-lt"/>
              <a:buAutoNum type="alphaLcParenR"/>
            </a:pPr>
            <a:r>
              <a:rPr lang="it-IT" dirty="0"/>
              <a:t>euro 5.382.000 per gli appalti pubblici di lavori e per le concessioni;</a:t>
            </a:r>
          </a:p>
          <a:p>
            <a:pPr marL="731520" lvl="1" indent="-457200" algn="just">
              <a:buFont typeface="+mj-lt"/>
              <a:buAutoNum type="alphaLcParenR"/>
            </a:pPr>
            <a:r>
              <a:rPr lang="it-IT" dirty="0"/>
              <a:t>euro 140.000 per gli appalti pubblici di forniture, di servizi e per i concorsi pubblici di progettazione aggiudicati dalle stazioni appaltanti che sono autorità governative centrali indicate nell'allegato I alla direttiva 2014/24/UE del Parlamento europeo e del Consiglio, del 26 febbraio 2014; se gli appalti pubblici di forniture sono aggiudicati da stazioni appaltanti operanti nel settore della difesa, questa soglia si applica solo agli appalti concernenti i prodotti menzionati nell'allegato III alla direttiva 2014/24/UE (ad esempio sale, zolfo, terre e pietre, gessi, ceneri ecc.);</a:t>
            </a:r>
          </a:p>
          <a:p>
            <a:pPr marL="731520" lvl="1" indent="-457200" algn="just">
              <a:buFont typeface="+mj-lt"/>
              <a:buAutoNum type="alphaLcParenR"/>
            </a:pPr>
            <a:r>
              <a:rPr lang="it-IT" dirty="0"/>
              <a:t>euro 215.000 per gli appalti pubblici di forniture, di servizi e per i concorsi pubblici di progettazione aggiudicati da stazioni appaltanti sub-centrali; questa soglia si applica anche agli appalti pubblici di forniture aggiudicati dalle autorità governative centrali che operano nel settore della difesa, quando gli appalti concernono prodotti non menzionati nell’allegato III alla direttiva 2014/24/UE;</a:t>
            </a:r>
          </a:p>
          <a:p>
            <a:pPr marL="731520" lvl="1" indent="-457200" algn="just">
              <a:buFont typeface="+mj-lt"/>
              <a:buAutoNum type="alphaLcParenR"/>
            </a:pPr>
            <a:r>
              <a:rPr lang="it-IT" dirty="0"/>
              <a:t>euro 750.000 per gli appalti di servizi sociali e assimilati elencati all'allegato XIV alla direttiva 2014/24/UE (ad esempio servizi di forniture di personale domestico, infermieristico o medico, servizi di organizzazione di feste, servizi religiosi ecc.).</a:t>
            </a:r>
          </a:p>
        </p:txBody>
      </p:sp>
    </p:spTree>
    <p:extLst>
      <p:ext uri="{BB962C8B-B14F-4D97-AF65-F5344CB8AC3E}">
        <p14:creationId xmlns:p14="http://schemas.microsoft.com/office/powerpoint/2010/main" val="37709349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200" dirty="0"/>
              <a:t>CONTRATTI DI RILEVANZA EUROPEA c.d. SOPRA SOGLIA</a:t>
            </a:r>
          </a:p>
        </p:txBody>
      </p:sp>
      <p:sp>
        <p:nvSpPr>
          <p:cNvPr id="3" name="Segnaposto contenuto 2"/>
          <p:cNvSpPr>
            <a:spLocks noGrp="1"/>
          </p:cNvSpPr>
          <p:nvPr>
            <p:ph idx="1"/>
          </p:nvPr>
        </p:nvSpPr>
        <p:spPr/>
        <p:txBody>
          <a:bodyPr>
            <a:normAutofit/>
          </a:bodyPr>
          <a:lstStyle/>
          <a:p>
            <a:r>
              <a:rPr lang="it-IT" dirty="0"/>
              <a:t>Nei settori speciali le soglie di rilevanza europea sono:</a:t>
            </a:r>
          </a:p>
          <a:p>
            <a:pPr marL="731520" lvl="1" indent="-457200">
              <a:buFont typeface="+mj-lt"/>
              <a:buAutoNum type="alphaLcParenR"/>
            </a:pPr>
            <a:r>
              <a:rPr lang="it-IT" dirty="0"/>
              <a:t>euro 5.382.000 per gli appalti di lavori;</a:t>
            </a:r>
          </a:p>
          <a:p>
            <a:pPr marL="731520" lvl="1" indent="-457200">
              <a:buFont typeface="+mj-lt"/>
              <a:buAutoNum type="alphaLcParenR"/>
            </a:pPr>
            <a:r>
              <a:rPr lang="it-IT" dirty="0"/>
              <a:t>euro 431.000 per gli appalti di forniture, di servizi e per i concorsi pubblici di progettazione;</a:t>
            </a:r>
          </a:p>
          <a:p>
            <a:pPr marL="731520" lvl="1" indent="-457200">
              <a:buFont typeface="+mj-lt"/>
              <a:buAutoNum type="alphaLcParenR"/>
            </a:pPr>
            <a:r>
              <a:rPr lang="it-IT" dirty="0"/>
              <a:t>euro 1.000.000 per i contratti di servizi, per i servizi sociali e assimilati elencati nell’allegato XIV alla direttiva 2014/24/UE.</a:t>
            </a:r>
          </a:p>
        </p:txBody>
      </p:sp>
    </p:spTree>
    <p:extLst>
      <p:ext uri="{BB962C8B-B14F-4D97-AF65-F5344CB8AC3E}">
        <p14:creationId xmlns:p14="http://schemas.microsoft.com/office/powerpoint/2010/main" val="31168122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I CONTRATTI SOTTO </a:t>
            </a:r>
            <a:r>
              <a:rPr lang="it-IT" dirty="0" smtClean="0"/>
              <a:t>SOGLIA (Art. 50)</a:t>
            </a:r>
            <a:endParaRPr lang="it-IT" dirty="0"/>
          </a:p>
        </p:txBody>
      </p:sp>
      <p:sp>
        <p:nvSpPr>
          <p:cNvPr id="3" name="Segnaposto contenuto 2"/>
          <p:cNvSpPr>
            <a:spLocks noGrp="1"/>
          </p:cNvSpPr>
          <p:nvPr>
            <p:ph idx="1"/>
          </p:nvPr>
        </p:nvSpPr>
        <p:spPr/>
        <p:txBody>
          <a:bodyPr/>
          <a:lstStyle/>
          <a:p>
            <a:pPr algn="just"/>
            <a:r>
              <a:rPr lang="it-IT" dirty="0"/>
              <a:t>L’affidamento e l’esecuzione dei contratti aventi per oggetto lavori, servizi e forniture di importo inferiore alle soglie di rilevanza europea si svolgono nel rispetto dei principi di cui al Libro I, Parti I e II.</a:t>
            </a:r>
          </a:p>
        </p:txBody>
      </p:sp>
    </p:spTree>
    <p:extLst>
      <p:ext uri="{BB962C8B-B14F-4D97-AF65-F5344CB8AC3E}">
        <p14:creationId xmlns:p14="http://schemas.microsoft.com/office/powerpoint/2010/main" val="2983373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15157" y="1844824"/>
            <a:ext cx="8229600" cy="4876800"/>
          </a:xfrm>
        </p:spPr>
        <p:txBody>
          <a:bodyPr>
            <a:normAutofit/>
          </a:bodyPr>
          <a:lstStyle/>
          <a:p>
            <a:pPr algn="just"/>
            <a:r>
              <a:rPr lang="it-IT" sz="1800" dirty="0"/>
              <a:t>Il </a:t>
            </a:r>
            <a:r>
              <a:rPr lang="it-IT" sz="1800" u="sng" dirty="0"/>
              <a:t>regolamento (UE) 2017/745</a:t>
            </a:r>
            <a:r>
              <a:rPr lang="it-IT" sz="1800" dirty="0"/>
              <a:t> e il </a:t>
            </a:r>
            <a:r>
              <a:rPr lang="it-IT" sz="1800" u="sng" dirty="0"/>
              <a:t>regolamento (UE) 2017/746</a:t>
            </a:r>
            <a:r>
              <a:rPr lang="it-IT" sz="1800" dirty="0"/>
              <a:t> stabiliscono le norme per l'immis­sione in commercio di </a:t>
            </a:r>
            <a:r>
              <a:rPr lang="it-IT" sz="1800" b="1" dirty="0"/>
              <a:t>dispositivi medici e medico-diagnostici in vitro</a:t>
            </a:r>
            <a:r>
              <a:rPr lang="it-IT" sz="1800" dirty="0"/>
              <a:t> e per le relative indagini cliniche;</a:t>
            </a:r>
          </a:p>
          <a:p>
            <a:pPr algn="just"/>
            <a:r>
              <a:rPr lang="it-IT" sz="1800" dirty="0"/>
              <a:t>Tali regolamenti (entrati in vigore rispettivamente nel maggio 2021 e nel maggio 2022), rappresentano un significativo passo avanti per una maggiore sicurezza del paziente in quanto introducono procedure più rigorose in termini di valutazione della conformità e di sorveglianza successiva all'immissione in commercio, introducono l'obbligo per i fabbricanti di presentare dati clinici sulla sicurezza, istituiscono un sistema di identificazione unica dei dispositivi per la loro tracciabilità e prevedono la creazione di una banca dati europea dei dispositivi medici;</a:t>
            </a:r>
          </a:p>
          <a:p>
            <a:pPr algn="just"/>
            <a:r>
              <a:rPr lang="it-IT" sz="1800" dirty="0"/>
              <a:t>Da ultimo, sono stati modificati dal </a:t>
            </a:r>
            <a:r>
              <a:rPr lang="it-IT" sz="1800" u="sng" dirty="0"/>
              <a:t>Regolamento (UE) 2023/607</a:t>
            </a:r>
            <a:r>
              <a:rPr lang="it-IT" sz="1800" dirty="0"/>
              <a:t> del Parlamento euro­peo e del Consiglio del 15 marzo 2023, per quanto riguarda le disposizioni transitorie per determinati dispositivi medici e dispositivi medico-diagnostici in vitro. </a:t>
            </a:r>
          </a:p>
        </p:txBody>
      </p:sp>
      <p:sp>
        <p:nvSpPr>
          <p:cNvPr id="4" name="CasellaDiTesto 3"/>
          <p:cNvSpPr txBox="1"/>
          <p:nvPr/>
        </p:nvSpPr>
        <p:spPr>
          <a:xfrm>
            <a:off x="41614" y="404664"/>
            <a:ext cx="9120702" cy="1323439"/>
          </a:xfrm>
          <a:prstGeom prst="rect">
            <a:avLst/>
          </a:prstGeom>
          <a:noFill/>
        </p:spPr>
        <p:txBody>
          <a:bodyPr wrap="none" rtlCol="0">
            <a:spAutoFit/>
          </a:bodyPr>
          <a:lstStyle/>
          <a:p>
            <a:pPr algn="ctr"/>
            <a:r>
              <a:rPr lang="it-IT" sz="4000" spc="-100" dirty="0">
                <a:solidFill>
                  <a:schemeClr val="tx2"/>
                </a:solidFill>
              </a:rPr>
              <a:t>IL</a:t>
            </a:r>
            <a:r>
              <a:rPr lang="it-IT" sz="4000" dirty="0"/>
              <a:t> </a:t>
            </a:r>
            <a:r>
              <a:rPr lang="it-IT" sz="4000" spc="-100" dirty="0">
                <a:solidFill>
                  <a:schemeClr val="tx2"/>
                </a:solidFill>
              </a:rPr>
              <a:t>QUADRO GIURIDICO:</a:t>
            </a:r>
          </a:p>
          <a:p>
            <a:pPr algn="ctr"/>
            <a:r>
              <a:rPr lang="it-IT" sz="4000" spc="-100" dirty="0">
                <a:solidFill>
                  <a:schemeClr val="tx2"/>
                </a:solidFill>
              </a:rPr>
              <a:t>IN AMBITO NAZIONALE ED EUROPEO </a:t>
            </a:r>
          </a:p>
        </p:txBody>
      </p:sp>
    </p:spTree>
    <p:extLst>
      <p:ext uri="{BB962C8B-B14F-4D97-AF65-F5344CB8AC3E}">
        <p14:creationId xmlns:p14="http://schemas.microsoft.com/office/powerpoint/2010/main" val="16523139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4CCF443-16EA-9B37-ED5E-41AD780662F2}"/>
              </a:ext>
            </a:extLst>
          </p:cNvPr>
          <p:cNvSpPr>
            <a:spLocks noGrp="1"/>
          </p:cNvSpPr>
          <p:nvPr>
            <p:ph type="title"/>
          </p:nvPr>
        </p:nvSpPr>
        <p:spPr/>
        <p:txBody>
          <a:bodyPr/>
          <a:lstStyle/>
          <a:p>
            <a:pPr algn="ctr"/>
            <a:r>
              <a:rPr lang="it-IT" dirty="0"/>
              <a:t>PRINCIPIO DI ROTAZIONE</a:t>
            </a:r>
          </a:p>
        </p:txBody>
      </p:sp>
      <p:sp>
        <p:nvSpPr>
          <p:cNvPr id="3" name="Segnaposto contenuto 2">
            <a:extLst>
              <a:ext uri="{FF2B5EF4-FFF2-40B4-BE49-F238E27FC236}">
                <a16:creationId xmlns:a16="http://schemas.microsoft.com/office/drawing/2014/main" xmlns="" id="{70F6DBAE-EAB4-9D8D-8EC1-C4ACAF1D2FAC}"/>
              </a:ext>
            </a:extLst>
          </p:cNvPr>
          <p:cNvSpPr>
            <a:spLocks noGrp="1"/>
          </p:cNvSpPr>
          <p:nvPr>
            <p:ph idx="1"/>
          </p:nvPr>
        </p:nvSpPr>
        <p:spPr/>
        <p:txBody>
          <a:bodyPr/>
          <a:lstStyle/>
          <a:p>
            <a:pPr algn="just"/>
            <a:r>
              <a:rPr lang="it-IT" dirty="0"/>
              <a:t>È il principio secondo cui </a:t>
            </a:r>
            <a:r>
              <a:rPr lang="it-IT" u="sng" dirty="0"/>
              <a:t>è vietato l’affidamento o l’aggiudicazione di un appalto al contraente uscente nei casi in cui due consecutivi affidamenti abbiano a oggetto una commessa rientrante nello stesso settore merceologico, oppure nella stessa categoria di opere, oppure nello stesso settore di servizi</a:t>
            </a:r>
            <a:r>
              <a:rPr lang="it-IT" dirty="0"/>
              <a:t>.</a:t>
            </a:r>
          </a:p>
          <a:p>
            <a:pPr algn="just"/>
            <a:endParaRPr lang="it-IT" dirty="0"/>
          </a:p>
          <a:p>
            <a:pPr algn="just"/>
            <a:endParaRPr lang="it-IT" u="sng" dirty="0"/>
          </a:p>
        </p:txBody>
      </p:sp>
    </p:spTree>
    <p:extLst>
      <p:ext uri="{BB962C8B-B14F-4D97-AF65-F5344CB8AC3E}">
        <p14:creationId xmlns:p14="http://schemas.microsoft.com/office/powerpoint/2010/main" val="382657826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4CCF443-16EA-9B37-ED5E-41AD780662F2}"/>
              </a:ext>
            </a:extLst>
          </p:cNvPr>
          <p:cNvSpPr>
            <a:spLocks noGrp="1"/>
          </p:cNvSpPr>
          <p:nvPr>
            <p:ph type="title"/>
          </p:nvPr>
        </p:nvSpPr>
        <p:spPr/>
        <p:txBody>
          <a:bodyPr>
            <a:normAutofit fontScale="90000"/>
          </a:bodyPr>
          <a:lstStyle/>
          <a:p>
            <a:pPr algn="ctr"/>
            <a:r>
              <a:rPr lang="it-IT" dirty="0"/>
              <a:t>PRINCIPIO DI ROTAZIONE: DEROGHE</a:t>
            </a:r>
          </a:p>
        </p:txBody>
      </p:sp>
      <p:sp>
        <p:nvSpPr>
          <p:cNvPr id="3" name="Segnaposto contenuto 2">
            <a:extLst>
              <a:ext uri="{FF2B5EF4-FFF2-40B4-BE49-F238E27FC236}">
                <a16:creationId xmlns:a16="http://schemas.microsoft.com/office/drawing/2014/main" xmlns="" id="{70F6DBAE-EAB4-9D8D-8EC1-C4ACAF1D2FAC}"/>
              </a:ext>
            </a:extLst>
          </p:cNvPr>
          <p:cNvSpPr>
            <a:spLocks noGrp="1"/>
          </p:cNvSpPr>
          <p:nvPr>
            <p:ph idx="1"/>
          </p:nvPr>
        </p:nvSpPr>
        <p:spPr/>
        <p:txBody>
          <a:bodyPr>
            <a:normAutofit lnSpcReduction="10000"/>
          </a:bodyPr>
          <a:lstStyle/>
          <a:p>
            <a:pPr algn="just"/>
            <a:r>
              <a:rPr lang="it-IT" dirty="0"/>
              <a:t>In casi motivati con riferimento alla struttura del mercato e alla effettiva assenza di alternative, nonché di accurata esecuzione del precedente contratto, il contraente uscente può essere reinvitato o essere individuato quale affidatario diretto. </a:t>
            </a:r>
          </a:p>
          <a:p>
            <a:pPr algn="just"/>
            <a:r>
              <a:rPr lang="it-IT" dirty="0"/>
              <a:t>Per i contratti affidati con le procedure di cui all’articolo 50, comma 1, lettere c), d) ed e), le stazioni appaltanti non applicano il principio di rotazione quando l’indagine di mercato sia stata effettuata senza porre limiti al numero di operatori economici in possesso dei requisiti richiesti da invitare alla successiva procedura negoziata.</a:t>
            </a:r>
          </a:p>
          <a:p>
            <a:pPr algn="just"/>
            <a:r>
              <a:rPr lang="it-IT" dirty="0"/>
              <a:t>È comunque consentito derogare all’applicazione del principio di rotazione per gli affidamenti diretti di importo inferiore a 5.000 euro.</a:t>
            </a:r>
          </a:p>
          <a:p>
            <a:pPr algn="just"/>
            <a:endParaRPr lang="it-IT" u="sng" dirty="0"/>
          </a:p>
        </p:txBody>
      </p:sp>
    </p:spTree>
    <p:extLst>
      <p:ext uri="{BB962C8B-B14F-4D97-AF65-F5344CB8AC3E}">
        <p14:creationId xmlns:p14="http://schemas.microsoft.com/office/powerpoint/2010/main" val="19157840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457AA12-924B-0A76-2485-3E64A3146072}"/>
              </a:ext>
            </a:extLst>
          </p:cNvPr>
          <p:cNvSpPr>
            <a:spLocks noGrp="1"/>
          </p:cNvSpPr>
          <p:nvPr>
            <p:ph type="title"/>
          </p:nvPr>
        </p:nvSpPr>
        <p:spPr/>
        <p:txBody>
          <a:bodyPr>
            <a:normAutofit/>
          </a:bodyPr>
          <a:lstStyle/>
          <a:p>
            <a:pPr algn="ctr"/>
            <a:r>
              <a:rPr lang="it-IT" dirty="0"/>
              <a:t>AFFIDAMENTO DIRETTO</a:t>
            </a:r>
          </a:p>
        </p:txBody>
      </p:sp>
      <p:sp>
        <p:nvSpPr>
          <p:cNvPr id="3" name="Segnaposto contenuto 2">
            <a:extLst>
              <a:ext uri="{FF2B5EF4-FFF2-40B4-BE49-F238E27FC236}">
                <a16:creationId xmlns:a16="http://schemas.microsoft.com/office/drawing/2014/main" xmlns="" id="{5485FD88-5DB7-0AD7-77EE-7261CCC4D94F}"/>
              </a:ext>
            </a:extLst>
          </p:cNvPr>
          <p:cNvSpPr>
            <a:spLocks noGrp="1"/>
          </p:cNvSpPr>
          <p:nvPr>
            <p:ph idx="1"/>
          </p:nvPr>
        </p:nvSpPr>
        <p:spPr/>
        <p:txBody>
          <a:bodyPr/>
          <a:lstStyle/>
          <a:p>
            <a:pPr marL="457200" indent="-457200" algn="just">
              <a:buFont typeface="+mj-lt"/>
              <a:buAutoNum type="alphaLcParenR"/>
            </a:pPr>
            <a:r>
              <a:rPr lang="it-IT" dirty="0"/>
              <a:t>Affidamento diretto </a:t>
            </a:r>
            <a:r>
              <a:rPr lang="it-IT" u="sng" dirty="0"/>
              <a:t>per lavori di importo inferiore a 150.000 euro</a:t>
            </a:r>
            <a:r>
              <a:rPr lang="it-IT" dirty="0"/>
              <a:t>, anche senza consultazione di più operatori economici, assicurando che siano scelti soggetti in possesso di documentate esperienze pregresse idonee all’esecuzione delle prestazioni contrattuali anche individuati tra gli iscritti in elenchi o albi istituiti dalla stazione appaltante;</a:t>
            </a:r>
          </a:p>
        </p:txBody>
      </p:sp>
    </p:spTree>
    <p:extLst>
      <p:ext uri="{BB962C8B-B14F-4D97-AF65-F5344CB8AC3E}">
        <p14:creationId xmlns:p14="http://schemas.microsoft.com/office/powerpoint/2010/main" val="153077037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457AA12-924B-0A76-2485-3E64A3146072}"/>
              </a:ext>
            </a:extLst>
          </p:cNvPr>
          <p:cNvSpPr>
            <a:spLocks noGrp="1"/>
          </p:cNvSpPr>
          <p:nvPr>
            <p:ph type="title"/>
          </p:nvPr>
        </p:nvSpPr>
        <p:spPr/>
        <p:txBody>
          <a:bodyPr>
            <a:normAutofit/>
          </a:bodyPr>
          <a:lstStyle/>
          <a:p>
            <a:pPr algn="ctr"/>
            <a:r>
              <a:rPr lang="it-IT" dirty="0"/>
              <a:t>AFFIDAMENTO DIRETTO</a:t>
            </a:r>
          </a:p>
        </p:txBody>
      </p:sp>
      <p:sp>
        <p:nvSpPr>
          <p:cNvPr id="3" name="Segnaposto contenuto 2">
            <a:extLst>
              <a:ext uri="{FF2B5EF4-FFF2-40B4-BE49-F238E27FC236}">
                <a16:creationId xmlns:a16="http://schemas.microsoft.com/office/drawing/2014/main" xmlns="" id="{5485FD88-5DB7-0AD7-77EE-7261CCC4D94F}"/>
              </a:ext>
            </a:extLst>
          </p:cNvPr>
          <p:cNvSpPr>
            <a:spLocks noGrp="1"/>
          </p:cNvSpPr>
          <p:nvPr>
            <p:ph idx="1"/>
          </p:nvPr>
        </p:nvSpPr>
        <p:spPr/>
        <p:txBody>
          <a:bodyPr/>
          <a:lstStyle/>
          <a:p>
            <a:pPr marL="457200" indent="-457200" algn="just">
              <a:buFont typeface="+mj-lt"/>
              <a:buAutoNum type="alphaLcParenR" startAt="2"/>
            </a:pPr>
            <a:r>
              <a:rPr lang="it-IT" u="sng" dirty="0"/>
              <a:t>Affidamento diretto dei servizi e forniture, ivi compresi i servizi di ingegneria e architettura e l'attività di progettazione, di importo inferiore a 140.000 euro</a:t>
            </a:r>
            <a:r>
              <a:rPr lang="it-IT" dirty="0"/>
              <a:t>, anche senza consultazione di più operatori economici, assicurando che siano scelti soggetti in possesso di documentate esperienze pregresse idonee all’esecuzione delle prestazioni contrattuali, anche individuati tra gli iscritti in elenchi o albi istituiti dalla stazione appaltante;</a:t>
            </a:r>
          </a:p>
        </p:txBody>
      </p:sp>
    </p:spTree>
    <p:extLst>
      <p:ext uri="{BB962C8B-B14F-4D97-AF65-F5344CB8AC3E}">
        <p14:creationId xmlns:p14="http://schemas.microsoft.com/office/powerpoint/2010/main" val="5258467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9B388AC-7696-4663-84D5-B146AD16223D}"/>
              </a:ext>
            </a:extLst>
          </p:cNvPr>
          <p:cNvSpPr>
            <a:spLocks noGrp="1"/>
          </p:cNvSpPr>
          <p:nvPr>
            <p:ph type="title"/>
          </p:nvPr>
        </p:nvSpPr>
        <p:spPr/>
        <p:txBody>
          <a:bodyPr>
            <a:noAutofit/>
          </a:bodyPr>
          <a:lstStyle/>
          <a:p>
            <a:pPr algn="ctr"/>
            <a:r>
              <a:rPr lang="it-IT" sz="3200" dirty="0"/>
              <a:t>PROCEDURA NEGOZIATA SENZA BANDO</a:t>
            </a:r>
          </a:p>
        </p:txBody>
      </p:sp>
      <p:sp>
        <p:nvSpPr>
          <p:cNvPr id="3" name="Segnaposto contenuto 2">
            <a:extLst>
              <a:ext uri="{FF2B5EF4-FFF2-40B4-BE49-F238E27FC236}">
                <a16:creationId xmlns:a16="http://schemas.microsoft.com/office/drawing/2014/main" xmlns="" id="{7BCA4929-0917-82B1-3B0F-F79D79D4A7B6}"/>
              </a:ext>
            </a:extLst>
          </p:cNvPr>
          <p:cNvSpPr>
            <a:spLocks noGrp="1"/>
          </p:cNvSpPr>
          <p:nvPr>
            <p:ph idx="1"/>
          </p:nvPr>
        </p:nvSpPr>
        <p:spPr/>
        <p:txBody>
          <a:bodyPr/>
          <a:lstStyle/>
          <a:p>
            <a:pPr marL="457200" indent="-457200" algn="just">
              <a:buFont typeface="+mj-lt"/>
              <a:buAutoNum type="alphaLcParenR" startAt="3"/>
            </a:pPr>
            <a:r>
              <a:rPr lang="it-IT" dirty="0"/>
              <a:t>Procedura negoziata senza bando, </a:t>
            </a:r>
            <a:r>
              <a:rPr lang="it-IT" u="sng" dirty="0"/>
              <a:t>previa consultazione di almeno cinque operatori economici</a:t>
            </a:r>
            <a:r>
              <a:rPr lang="it-IT" dirty="0"/>
              <a:t>, ove esistenti, individuati in base a indagini di mercato o tramite elenchi di operatori economici, </a:t>
            </a:r>
            <a:r>
              <a:rPr lang="it-IT" u="sng" dirty="0"/>
              <a:t>per i lavori di importo pari o superiore a 150.000 euro e inferiore a 1 milione di euro</a:t>
            </a:r>
            <a:r>
              <a:rPr lang="it-IT" dirty="0"/>
              <a:t>;</a:t>
            </a:r>
          </a:p>
        </p:txBody>
      </p:sp>
    </p:spTree>
    <p:extLst>
      <p:ext uri="{BB962C8B-B14F-4D97-AF65-F5344CB8AC3E}">
        <p14:creationId xmlns:p14="http://schemas.microsoft.com/office/powerpoint/2010/main" val="396183599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9B388AC-7696-4663-84D5-B146AD16223D}"/>
              </a:ext>
            </a:extLst>
          </p:cNvPr>
          <p:cNvSpPr>
            <a:spLocks noGrp="1"/>
          </p:cNvSpPr>
          <p:nvPr>
            <p:ph type="title"/>
          </p:nvPr>
        </p:nvSpPr>
        <p:spPr/>
        <p:txBody>
          <a:bodyPr>
            <a:noAutofit/>
          </a:bodyPr>
          <a:lstStyle/>
          <a:p>
            <a:pPr algn="ctr"/>
            <a:r>
              <a:rPr lang="it-IT" sz="3200" dirty="0"/>
              <a:t>PROCEDURA NEGOZIATA SENZA BANDO</a:t>
            </a:r>
          </a:p>
        </p:txBody>
      </p:sp>
      <p:sp>
        <p:nvSpPr>
          <p:cNvPr id="3" name="Segnaposto contenuto 2">
            <a:extLst>
              <a:ext uri="{FF2B5EF4-FFF2-40B4-BE49-F238E27FC236}">
                <a16:creationId xmlns:a16="http://schemas.microsoft.com/office/drawing/2014/main" xmlns="" id="{7BCA4929-0917-82B1-3B0F-F79D79D4A7B6}"/>
              </a:ext>
            </a:extLst>
          </p:cNvPr>
          <p:cNvSpPr>
            <a:spLocks noGrp="1"/>
          </p:cNvSpPr>
          <p:nvPr>
            <p:ph idx="1"/>
          </p:nvPr>
        </p:nvSpPr>
        <p:spPr/>
        <p:txBody>
          <a:bodyPr/>
          <a:lstStyle/>
          <a:p>
            <a:pPr marL="457200" indent="-457200" algn="just">
              <a:buFont typeface="+mj-lt"/>
              <a:buAutoNum type="alphaLcParenR" startAt="4"/>
            </a:pPr>
            <a:r>
              <a:rPr lang="it-IT" dirty="0"/>
              <a:t>Procedura negoziata senza bando, </a:t>
            </a:r>
            <a:r>
              <a:rPr lang="it-IT" u="sng" dirty="0"/>
              <a:t>previa consultazione di almeno dieci operatori economici</a:t>
            </a:r>
            <a:r>
              <a:rPr lang="it-IT" dirty="0"/>
              <a:t>, ove esistenti, individuati in base a indagini di mercato o tramite elenchi di operatori economici, </a:t>
            </a:r>
            <a:r>
              <a:rPr lang="it-IT" u="sng" dirty="0"/>
              <a:t>per lavori di importo pari o superiore a 1 milione di euro e fino alle soglie di cui all’articolo 14</a:t>
            </a:r>
            <a:r>
              <a:rPr lang="it-IT" dirty="0"/>
              <a:t>, salva la possibilità di ricorrere alle procedure di scelta del contraente di cui alla Parte IV del presente Libro ovvero le procedure ordinarie;</a:t>
            </a:r>
          </a:p>
        </p:txBody>
      </p:sp>
    </p:spTree>
    <p:extLst>
      <p:ext uri="{BB962C8B-B14F-4D97-AF65-F5344CB8AC3E}">
        <p14:creationId xmlns:p14="http://schemas.microsoft.com/office/powerpoint/2010/main" val="416180340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9B388AC-7696-4663-84D5-B146AD16223D}"/>
              </a:ext>
            </a:extLst>
          </p:cNvPr>
          <p:cNvSpPr>
            <a:spLocks noGrp="1"/>
          </p:cNvSpPr>
          <p:nvPr>
            <p:ph type="title"/>
          </p:nvPr>
        </p:nvSpPr>
        <p:spPr/>
        <p:txBody>
          <a:bodyPr>
            <a:noAutofit/>
          </a:bodyPr>
          <a:lstStyle/>
          <a:p>
            <a:pPr algn="ctr"/>
            <a:r>
              <a:rPr lang="it-IT" sz="3200" dirty="0"/>
              <a:t>PROCEDURA NEGOZIATA SENZA BANDO</a:t>
            </a:r>
          </a:p>
        </p:txBody>
      </p:sp>
      <p:sp>
        <p:nvSpPr>
          <p:cNvPr id="3" name="Segnaposto contenuto 2">
            <a:extLst>
              <a:ext uri="{FF2B5EF4-FFF2-40B4-BE49-F238E27FC236}">
                <a16:creationId xmlns:a16="http://schemas.microsoft.com/office/drawing/2014/main" xmlns="" id="{7BCA4929-0917-82B1-3B0F-F79D79D4A7B6}"/>
              </a:ext>
            </a:extLst>
          </p:cNvPr>
          <p:cNvSpPr>
            <a:spLocks noGrp="1"/>
          </p:cNvSpPr>
          <p:nvPr>
            <p:ph idx="1"/>
          </p:nvPr>
        </p:nvSpPr>
        <p:spPr/>
        <p:txBody>
          <a:bodyPr/>
          <a:lstStyle/>
          <a:p>
            <a:pPr marL="457200" indent="-457200" algn="just">
              <a:buFont typeface="+mj-lt"/>
              <a:buAutoNum type="alphaLcParenR" startAt="5"/>
            </a:pPr>
            <a:r>
              <a:rPr lang="it-IT" dirty="0"/>
              <a:t>Procedura negoziata senza bando, </a:t>
            </a:r>
            <a:r>
              <a:rPr lang="it-IT" u="sng" dirty="0"/>
              <a:t>previa consultazione di almeno cinque operatori economici</a:t>
            </a:r>
            <a:r>
              <a:rPr lang="it-IT" dirty="0"/>
              <a:t>, ove esistenti, individuati in base ad indagini di mercato o tramite elenchi di operatori economici, </a:t>
            </a:r>
            <a:r>
              <a:rPr lang="it-IT" u="sng" dirty="0"/>
              <a:t>per l'affidamento di servizi e forniture, ivi compresi i servizi di ingegneria e architettura e l'attività di progettazione, di importo pari o superiore a 140.000 euro e fino alle soglie di cui all’articolo 14</a:t>
            </a:r>
            <a:r>
              <a:rPr lang="it-IT" dirty="0"/>
              <a:t>.</a:t>
            </a:r>
          </a:p>
        </p:txBody>
      </p:sp>
    </p:spTree>
    <p:extLst>
      <p:ext uri="{BB962C8B-B14F-4D97-AF65-F5344CB8AC3E}">
        <p14:creationId xmlns:p14="http://schemas.microsoft.com/office/powerpoint/2010/main" val="224786885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1022C0F2-ED23-1402-BE04-8CAABEAAAD1C}"/>
              </a:ext>
            </a:extLst>
          </p:cNvPr>
          <p:cNvSpPr>
            <a:spLocks noGrp="1"/>
          </p:cNvSpPr>
          <p:nvPr>
            <p:ph idx="1"/>
          </p:nvPr>
        </p:nvSpPr>
        <p:spPr/>
        <p:txBody>
          <a:bodyPr>
            <a:normAutofit fontScale="92500" lnSpcReduction="10000"/>
          </a:bodyPr>
          <a:lstStyle/>
          <a:p>
            <a:pPr algn="just"/>
            <a:r>
              <a:rPr lang="it-IT" dirty="0"/>
              <a:t>Le lettere a) e b) prevedono affidamenti diretti per lavori, servizi, forniture e servizi di ingegneria e architettura e l'attività di progettazione senza l’obbligo di consultazione di più operatori </a:t>
            </a:r>
            <a:r>
              <a:rPr lang="it-IT" dirty="0" smtClean="0"/>
              <a:t>economici. </a:t>
            </a:r>
            <a:endParaRPr lang="it-IT" dirty="0"/>
          </a:p>
          <a:p>
            <a:pPr marL="0" indent="0" algn="just">
              <a:buNone/>
            </a:pPr>
            <a:endParaRPr lang="it-IT" dirty="0"/>
          </a:p>
          <a:p>
            <a:pPr algn="just"/>
            <a:r>
              <a:rPr lang="it-IT" dirty="0"/>
              <a:t>Le lettere c), d) e) </a:t>
            </a:r>
            <a:r>
              <a:rPr lang="it-IT" dirty="0" smtClean="0"/>
              <a:t>prevedono </a:t>
            </a:r>
            <a:r>
              <a:rPr lang="it-IT" dirty="0"/>
              <a:t>invece procedure negoziate con l’obbligo di invito di almeno un certo numero di operatori a secondo dell’importo dell’affidamento. Per </a:t>
            </a:r>
            <a:r>
              <a:rPr lang="it-IT" dirty="0" smtClean="0"/>
              <a:t>quest’ultime le </a:t>
            </a:r>
            <a:r>
              <a:rPr lang="it-IT" dirty="0"/>
              <a:t>stazioni appaltanti procedono </a:t>
            </a:r>
            <a:r>
              <a:rPr lang="it-IT" dirty="0" smtClean="0"/>
              <a:t>all'aggiudicazione dei </a:t>
            </a:r>
            <a:r>
              <a:rPr lang="it-IT" dirty="0"/>
              <a:t>relativi appalti sulla base del criterio dell'offerta economicamente più vantaggiosa oppure del prezzo </a:t>
            </a:r>
            <a:r>
              <a:rPr lang="it-IT" dirty="0" smtClean="0"/>
              <a:t>più basso </a:t>
            </a:r>
            <a:r>
              <a:rPr lang="it-IT" dirty="0"/>
              <a:t>ad eccezione delle ipotesi di cui all’articolo 108, comma </a:t>
            </a:r>
            <a:r>
              <a:rPr lang="it-IT" dirty="0" smtClean="0"/>
              <a:t>2 (ossia </a:t>
            </a:r>
            <a:r>
              <a:rPr lang="it-IT" dirty="0"/>
              <a:t>nelle ipotesi </a:t>
            </a:r>
            <a:r>
              <a:rPr lang="it-IT" dirty="0" smtClean="0"/>
              <a:t>in cui vi è l’aggiudicazione esclusivamente </a:t>
            </a:r>
            <a:r>
              <a:rPr lang="it-IT" dirty="0"/>
              <a:t>sulla base del criterio dell'offerta economicamente più </a:t>
            </a:r>
            <a:r>
              <a:rPr lang="it-IT" dirty="0" smtClean="0"/>
              <a:t>vantaggiosa individuata </a:t>
            </a:r>
            <a:r>
              <a:rPr lang="it-IT" dirty="0"/>
              <a:t>sulla base del miglior rapporto </a:t>
            </a:r>
            <a:r>
              <a:rPr lang="it-IT" dirty="0" smtClean="0"/>
              <a:t>qualità/prezzo).</a:t>
            </a:r>
            <a:endParaRPr lang="it-IT" dirty="0"/>
          </a:p>
        </p:txBody>
      </p:sp>
      <p:sp>
        <p:nvSpPr>
          <p:cNvPr id="2" name="CasellaDiTesto 1"/>
          <p:cNvSpPr txBox="1"/>
          <p:nvPr/>
        </p:nvSpPr>
        <p:spPr>
          <a:xfrm>
            <a:off x="215008" y="539403"/>
            <a:ext cx="8928992" cy="1077218"/>
          </a:xfrm>
          <a:prstGeom prst="rect">
            <a:avLst/>
          </a:prstGeom>
          <a:noFill/>
        </p:spPr>
        <p:txBody>
          <a:bodyPr wrap="square" rtlCol="0">
            <a:spAutoFit/>
          </a:bodyPr>
          <a:lstStyle/>
          <a:p>
            <a:pPr algn="ctr"/>
            <a:r>
              <a:rPr lang="it-IT" sz="3200" spc="-100" dirty="0">
                <a:solidFill>
                  <a:schemeClr val="tx2"/>
                </a:solidFill>
                <a:latin typeface="+mj-lt"/>
                <a:ea typeface="+mj-ea"/>
                <a:cs typeface="+mj-cs"/>
              </a:rPr>
              <a:t>QUADRO </a:t>
            </a:r>
            <a:r>
              <a:rPr lang="it-IT" sz="3200" spc="-100" dirty="0" smtClean="0">
                <a:solidFill>
                  <a:schemeClr val="tx2"/>
                </a:solidFill>
                <a:latin typeface="+mj-lt"/>
                <a:ea typeface="+mj-ea"/>
                <a:cs typeface="+mj-cs"/>
              </a:rPr>
              <a:t>GENERALE</a:t>
            </a:r>
          </a:p>
          <a:p>
            <a:pPr algn="ctr"/>
            <a:r>
              <a:rPr lang="it-IT" sz="3200" spc="-100" dirty="0" smtClean="0">
                <a:solidFill>
                  <a:schemeClr val="tx2"/>
                </a:solidFill>
                <a:latin typeface="+mj-lt"/>
                <a:ea typeface="+mj-ea"/>
                <a:cs typeface="+mj-cs"/>
              </a:rPr>
              <a:t> </a:t>
            </a:r>
            <a:r>
              <a:rPr lang="it-IT" sz="3200" spc="-100" dirty="0">
                <a:solidFill>
                  <a:schemeClr val="tx2"/>
                </a:solidFill>
                <a:latin typeface="+mj-lt"/>
                <a:ea typeface="+mj-ea"/>
                <a:cs typeface="+mj-cs"/>
              </a:rPr>
              <a:t>PROCEDURE SOTTO SOGLIA</a:t>
            </a:r>
          </a:p>
        </p:txBody>
      </p:sp>
    </p:spTree>
    <p:extLst>
      <p:ext uri="{BB962C8B-B14F-4D97-AF65-F5344CB8AC3E}">
        <p14:creationId xmlns:p14="http://schemas.microsoft.com/office/powerpoint/2010/main" val="338660288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23CF2C1-6A91-15D6-817C-DAD68A7D50F0}"/>
              </a:ext>
            </a:extLst>
          </p:cNvPr>
          <p:cNvSpPr>
            <a:spLocks noGrp="1"/>
          </p:cNvSpPr>
          <p:nvPr>
            <p:ph type="title"/>
          </p:nvPr>
        </p:nvSpPr>
        <p:spPr/>
        <p:txBody>
          <a:bodyPr/>
          <a:lstStyle/>
          <a:p>
            <a:pPr algn="ctr"/>
            <a:r>
              <a:rPr lang="it-IT" dirty="0"/>
              <a:t>L’INIZIO DELLA PROCEDURA</a:t>
            </a:r>
          </a:p>
        </p:txBody>
      </p:sp>
      <p:sp>
        <p:nvSpPr>
          <p:cNvPr id="3" name="Segnaposto contenuto 2">
            <a:extLst>
              <a:ext uri="{FF2B5EF4-FFF2-40B4-BE49-F238E27FC236}">
                <a16:creationId xmlns:a16="http://schemas.microsoft.com/office/drawing/2014/main" xmlns="" id="{A1C60D37-5B08-45F4-99AB-E2A3D2316B98}"/>
              </a:ext>
            </a:extLst>
          </p:cNvPr>
          <p:cNvSpPr>
            <a:spLocks noGrp="1"/>
          </p:cNvSpPr>
          <p:nvPr>
            <p:ph idx="1"/>
          </p:nvPr>
        </p:nvSpPr>
        <p:spPr/>
        <p:txBody>
          <a:bodyPr/>
          <a:lstStyle/>
          <a:p>
            <a:pPr algn="just"/>
            <a:r>
              <a:rPr lang="it-IT" dirty="0"/>
              <a:t>La procedura prende avvio con la </a:t>
            </a:r>
            <a:r>
              <a:rPr lang="it-IT" u="sng" dirty="0"/>
              <a:t>determinazione a contrattare o atto equivalente che contiene l’interesse pubblico da soddisfare</a:t>
            </a:r>
            <a:r>
              <a:rPr lang="it-IT" dirty="0"/>
              <a:t>, le </a:t>
            </a:r>
            <a:r>
              <a:rPr lang="it-IT" u="sng" dirty="0"/>
              <a:t>caratteristiche dell’affidamento</a:t>
            </a:r>
            <a:r>
              <a:rPr lang="it-IT" dirty="0"/>
              <a:t>, </a:t>
            </a:r>
            <a:r>
              <a:rPr lang="it-IT" u="sng" dirty="0"/>
              <a:t>l’importo massimo stimato</a:t>
            </a:r>
            <a:r>
              <a:rPr lang="it-IT" dirty="0"/>
              <a:t>, la </a:t>
            </a:r>
            <a:r>
              <a:rPr lang="it-IT" u="sng" dirty="0"/>
              <a:t>copertura contabile</a:t>
            </a:r>
            <a:r>
              <a:rPr lang="it-IT" dirty="0"/>
              <a:t>, le </a:t>
            </a:r>
            <a:r>
              <a:rPr lang="it-IT" u="sng" dirty="0"/>
              <a:t>principali condizioni contrattuali</a:t>
            </a:r>
            <a:r>
              <a:rPr lang="it-IT" dirty="0"/>
              <a:t> o l’approvazione di apposito </a:t>
            </a:r>
            <a:r>
              <a:rPr lang="it-IT" u="sng" dirty="0"/>
              <a:t>capitolato speciale</a:t>
            </a:r>
            <a:r>
              <a:rPr lang="it-IT" dirty="0"/>
              <a:t> alle quali si aggiungono il numero massimo degli operatori che si intendono invitare ed i criteri di selezione degli operatori da invitare.</a:t>
            </a:r>
          </a:p>
        </p:txBody>
      </p:sp>
    </p:spTree>
    <p:extLst>
      <p:ext uri="{BB962C8B-B14F-4D97-AF65-F5344CB8AC3E}">
        <p14:creationId xmlns:p14="http://schemas.microsoft.com/office/powerpoint/2010/main" val="5478195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C3CCC59-AD5D-C04E-D95F-418D439A4501}"/>
              </a:ext>
            </a:extLst>
          </p:cNvPr>
          <p:cNvSpPr>
            <a:spLocks noGrp="1"/>
          </p:cNvSpPr>
          <p:nvPr>
            <p:ph type="title"/>
          </p:nvPr>
        </p:nvSpPr>
        <p:spPr/>
        <p:txBody>
          <a:bodyPr/>
          <a:lstStyle/>
          <a:p>
            <a:pPr algn="ctr"/>
            <a:r>
              <a:rPr lang="it-IT" dirty="0"/>
              <a:t>LA SELEZIONE DEGLI OPERATORI</a:t>
            </a:r>
          </a:p>
        </p:txBody>
      </p:sp>
      <p:sp>
        <p:nvSpPr>
          <p:cNvPr id="3" name="Segnaposto contenuto 2">
            <a:extLst>
              <a:ext uri="{FF2B5EF4-FFF2-40B4-BE49-F238E27FC236}">
                <a16:creationId xmlns:a16="http://schemas.microsoft.com/office/drawing/2014/main" xmlns="" id="{300A5C9A-3D2C-7955-3638-BBDBCE5F385B}"/>
              </a:ext>
            </a:extLst>
          </p:cNvPr>
          <p:cNvSpPr>
            <a:spLocks noGrp="1"/>
          </p:cNvSpPr>
          <p:nvPr>
            <p:ph idx="1"/>
          </p:nvPr>
        </p:nvSpPr>
        <p:spPr/>
        <p:txBody>
          <a:bodyPr/>
          <a:lstStyle/>
          <a:p>
            <a:pPr algn="just"/>
            <a:r>
              <a:rPr lang="it-IT" dirty="0"/>
              <a:t>Giova precisare che diversamente da quanto previsto dal </a:t>
            </a:r>
            <a:r>
              <a:rPr lang="it-IT" dirty="0" err="1"/>
              <a:t>D.Lgs</a:t>
            </a:r>
            <a:r>
              <a:rPr lang="it-IT" dirty="0"/>
              <a:t> n. 50/2016, per la selezione degli operatori da invitare alle procedure negoziate, le stazioni appaltanti </a:t>
            </a:r>
            <a:r>
              <a:rPr lang="it-IT" u="sng" dirty="0"/>
              <a:t>non</a:t>
            </a:r>
            <a:r>
              <a:rPr lang="it-IT" dirty="0"/>
              <a:t> possono utilizzare il sorteggio o altro metodo di estrazione casuale dei nominativi, se non in presenza di situazioni particolari e specificamente motivate, nei casi in cui non risulti praticabile nessun altro metodo di selezione degli operatori. Le stazioni appaltanti pubblicano sul proprio sito istituzionale i nominativi degli operatori consultati nell’ambito di tali procedure.</a:t>
            </a:r>
          </a:p>
        </p:txBody>
      </p:sp>
    </p:spTree>
    <p:extLst>
      <p:ext uri="{BB962C8B-B14F-4D97-AF65-F5344CB8AC3E}">
        <p14:creationId xmlns:p14="http://schemas.microsoft.com/office/powerpoint/2010/main" val="11389979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692696"/>
            <a:ext cx="8229600" cy="990600"/>
          </a:xfrm>
        </p:spPr>
        <p:txBody>
          <a:bodyPr>
            <a:normAutofit fontScale="90000"/>
          </a:bodyPr>
          <a:lstStyle/>
          <a:p>
            <a:pPr algn="ctr"/>
            <a:r>
              <a:rPr lang="it-IT" dirty="0"/>
              <a:t>DEFINIZIONI IN AMBITO NAZIONALE:</a:t>
            </a:r>
          </a:p>
        </p:txBody>
      </p:sp>
      <p:graphicFrame>
        <p:nvGraphicFramePr>
          <p:cNvPr id="4" name="Segnaposto contenuto 3"/>
          <p:cNvGraphicFramePr>
            <a:graphicFrameLocks noGrp="1"/>
          </p:cNvGraphicFramePr>
          <p:nvPr>
            <p:ph idx="1"/>
            <p:extLst>
              <p:ext uri="{D42A27DB-BD31-4B8C-83A1-F6EECF244321}">
                <p14:modId xmlns:p14="http://schemas.microsoft.com/office/powerpoint/2010/main" val="3608757247"/>
              </p:ext>
            </p:extLst>
          </p:nvPr>
        </p:nvGraphicFramePr>
        <p:xfrm>
          <a:off x="467544" y="2348880"/>
          <a:ext cx="8229600" cy="3262044"/>
        </p:xfrm>
        <a:graphic>
          <a:graphicData uri="http://schemas.openxmlformats.org/drawingml/2006/table">
            <a:tbl>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474666">
                <a:tc>
                  <a:txBody>
                    <a:bodyPr/>
                    <a:lstStyle/>
                    <a:p>
                      <a:r>
                        <a:rPr lang="es-ES" sz="1500" b="1" dirty="0">
                          <a:effectLst/>
                        </a:rPr>
                        <a:t>Farmaco</a:t>
                      </a:r>
                      <a:br>
                        <a:rPr lang="es-ES" sz="1500" b="1" dirty="0">
                          <a:effectLst/>
                        </a:rPr>
                      </a:br>
                      <a:r>
                        <a:rPr lang="es-ES" sz="1500" b="1" dirty="0">
                          <a:effectLst/>
                        </a:rPr>
                        <a:t>(D.lgs 219/2006)</a:t>
                      </a:r>
                      <a:endParaRPr lang="es-ES" sz="1500" dirty="0">
                        <a:effectLst/>
                      </a:endParaRPr>
                    </a:p>
                  </a:txBody>
                  <a:tcPr marL="61645" marR="61645" marT="15411" marB="15411"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r>
                        <a:rPr lang="it-IT" sz="1500" b="1" dirty="0">
                          <a:effectLst/>
                        </a:rPr>
                        <a:t>Dispositivo Medico</a:t>
                      </a:r>
                      <a:br>
                        <a:rPr lang="it-IT" sz="1500" b="1" dirty="0">
                          <a:effectLst/>
                        </a:rPr>
                      </a:br>
                      <a:r>
                        <a:rPr lang="it-IT" sz="1500" b="1" dirty="0">
                          <a:effectLst/>
                        </a:rPr>
                        <a:t>(</a:t>
                      </a:r>
                      <a:r>
                        <a:rPr lang="it-IT" sz="1500" b="1" dirty="0" err="1">
                          <a:effectLst/>
                        </a:rPr>
                        <a:t>D.lgs</a:t>
                      </a:r>
                      <a:r>
                        <a:rPr lang="it-IT" sz="1500" b="1" dirty="0">
                          <a:effectLst/>
                        </a:rPr>
                        <a:t> 46/1997)</a:t>
                      </a:r>
                      <a:endParaRPr lang="it-IT" sz="1500" dirty="0">
                        <a:effectLst/>
                      </a:endParaRPr>
                    </a:p>
                  </a:txBody>
                  <a:tcPr marL="61645" marR="61645" marT="15411" marB="15411"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2250040">
                <a:tc>
                  <a:txBody>
                    <a:bodyPr/>
                    <a:lstStyle/>
                    <a:p>
                      <a:pPr algn="just"/>
                      <a:r>
                        <a:rPr lang="it-IT" sz="1500" dirty="0">
                          <a:effectLst/>
                        </a:rPr>
                        <a:t>“ogni sostanza o associazione di sostanze presentata come avente proprietà curative o profilattiche (…) che possa essere utilizzata sull’uomo o somministrata allo scopo di ripristinare, correggere o modificare funzioni fisiologiche, esercitando un’</a:t>
                      </a:r>
                      <a:r>
                        <a:rPr lang="it-IT" sz="1500" b="1" dirty="0">
                          <a:effectLst/>
                        </a:rPr>
                        <a:t>azione farmacologica</a:t>
                      </a:r>
                      <a:r>
                        <a:rPr lang="it-IT" sz="1500" dirty="0">
                          <a:effectLst/>
                        </a:rPr>
                        <a:t>, </a:t>
                      </a:r>
                      <a:r>
                        <a:rPr lang="it-IT" sz="1500" b="1" dirty="0">
                          <a:effectLst/>
                        </a:rPr>
                        <a:t>immunologica o metabolica</a:t>
                      </a:r>
                      <a:r>
                        <a:rPr lang="it-IT" sz="1500" dirty="0">
                          <a:effectLst/>
                        </a:rPr>
                        <a:t>, ovvero di stabilire una </a:t>
                      </a:r>
                      <a:r>
                        <a:rPr lang="it-IT" sz="1500" b="1" dirty="0">
                          <a:effectLst/>
                        </a:rPr>
                        <a:t>diagnosi medica</a:t>
                      </a:r>
                      <a:r>
                        <a:rPr lang="it-IT" sz="1500" dirty="0">
                          <a:effectLst/>
                        </a:rPr>
                        <a:t>.”</a:t>
                      </a:r>
                    </a:p>
                  </a:txBody>
                  <a:tcPr marL="61645" marR="61645" marT="15411" marB="15411"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tc>
                  <a:txBody>
                    <a:bodyPr/>
                    <a:lstStyle/>
                    <a:p>
                      <a:pPr algn="just"/>
                      <a:r>
                        <a:rPr lang="it-IT" sz="1500" dirty="0">
                          <a:effectLst/>
                        </a:rPr>
                        <a:t>Qualunque strumento, apparecchio, impianto, software, sostanza o altro prodotto, utilizzato  da  solo  o  in combinazione,  compreso  il  software  informatico  impiegato  per il corretto   funzionamento</a:t>
                      </a:r>
                      <a:r>
                        <a:rPr lang="it-IT" sz="1500" baseline="0" dirty="0">
                          <a:effectLst/>
                        </a:rPr>
                        <a:t> e</a:t>
                      </a:r>
                      <a:r>
                        <a:rPr lang="it-IT" sz="1500" dirty="0">
                          <a:effectLst/>
                        </a:rPr>
                        <a:t> destinato dal fabbricante ad essere impiegato sull’uomo a fini di diagnosi, prevenzione, controllo, terapia o attenuazione di una malattia (…), il quale prodotto </a:t>
                      </a:r>
                      <a:r>
                        <a:rPr lang="it-IT" sz="1500" b="1" dirty="0">
                          <a:effectLst/>
                        </a:rPr>
                        <a:t>NON eserciti l’azione principale</a:t>
                      </a:r>
                      <a:r>
                        <a:rPr lang="it-IT" sz="1500" dirty="0">
                          <a:effectLst/>
                        </a:rPr>
                        <a:t>, nel o sul corpo umano, cui è destinato, con mezzi farmacologici o </a:t>
                      </a:r>
                      <a:r>
                        <a:rPr lang="it-IT" sz="1500" dirty="0" smtClean="0">
                          <a:effectLst/>
                        </a:rPr>
                        <a:t>immunologici, </a:t>
                      </a:r>
                      <a:r>
                        <a:rPr lang="it-IT" sz="1500" dirty="0">
                          <a:effectLst/>
                        </a:rPr>
                        <a:t>né mediante processo metabolico…”.</a:t>
                      </a:r>
                    </a:p>
                  </a:txBody>
                  <a:tcPr marL="61645" marR="61645" marT="15411" marB="15411"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rgbClr val="FFFFFF"/>
                    </a:solidFill>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1168409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AE876E1-9102-CD94-B4C6-62102F0C8239}"/>
              </a:ext>
            </a:extLst>
          </p:cNvPr>
          <p:cNvSpPr>
            <a:spLocks noGrp="1"/>
          </p:cNvSpPr>
          <p:nvPr>
            <p:ph type="title"/>
          </p:nvPr>
        </p:nvSpPr>
        <p:spPr/>
        <p:txBody>
          <a:bodyPr>
            <a:normAutofit fontScale="90000"/>
          </a:bodyPr>
          <a:lstStyle/>
          <a:p>
            <a:pPr algn="ctr"/>
            <a:r>
              <a:rPr lang="it-IT" dirty="0"/>
              <a:t>LE INDAGINI DI MERCATO E GLI ELENCHI DI OPERATORI</a:t>
            </a:r>
          </a:p>
        </p:txBody>
      </p:sp>
      <p:sp>
        <p:nvSpPr>
          <p:cNvPr id="3" name="Segnaposto contenuto 2">
            <a:extLst>
              <a:ext uri="{FF2B5EF4-FFF2-40B4-BE49-F238E27FC236}">
                <a16:creationId xmlns:a16="http://schemas.microsoft.com/office/drawing/2014/main" xmlns="" id="{44218975-3FBD-ABD3-C56A-1524A0A3CF70}"/>
              </a:ext>
            </a:extLst>
          </p:cNvPr>
          <p:cNvSpPr>
            <a:spLocks noGrp="1"/>
          </p:cNvSpPr>
          <p:nvPr>
            <p:ph idx="1"/>
          </p:nvPr>
        </p:nvSpPr>
        <p:spPr/>
        <p:txBody>
          <a:bodyPr>
            <a:normAutofit fontScale="92500" lnSpcReduction="10000"/>
          </a:bodyPr>
          <a:lstStyle/>
          <a:p>
            <a:pPr algn="just"/>
            <a:r>
              <a:rPr lang="it-IT" dirty="0"/>
              <a:t>Gli operatori economici da invitare alle procedure negoziate devono essere individuati in base a </a:t>
            </a:r>
            <a:r>
              <a:rPr lang="it-IT" u="sng" dirty="0"/>
              <a:t>indagini di mercato o tramite elenchi di operatori economici</a:t>
            </a:r>
            <a:r>
              <a:rPr lang="it-IT" dirty="0"/>
              <a:t>. </a:t>
            </a:r>
          </a:p>
          <a:p>
            <a:pPr algn="just"/>
            <a:r>
              <a:rPr lang="it-IT" dirty="0"/>
              <a:t>Gli elenchi e le indagini di mercato sono gestiti con le modalità previste nell’allegato II.1 del nuovo Codice dei contratti. </a:t>
            </a:r>
          </a:p>
          <a:p>
            <a:pPr algn="just"/>
            <a:r>
              <a:rPr lang="it-IT" dirty="0"/>
              <a:t>Per quanto riguarda le indagini di mercato, queste sono preordinate, attraverso un’esplorazione trasparente e tracciabile del mercato, ad individuare gli operatori economici interessati a partecipare alla procedura. Tale fase non ingenera alcun interesse o diritto negli operatori economici al successivo invito.</a:t>
            </a:r>
          </a:p>
          <a:p>
            <a:pPr algn="just"/>
            <a:r>
              <a:rPr lang="it-IT" dirty="0"/>
              <a:t>La stazione appaltante deve assicurare un’idonea pubblicità all’attività di esplorazione scegliendo in ragione della tipologia del contratto, del settore di mercato e della numerosità di operatori economici presenti sul mercato.</a:t>
            </a:r>
          </a:p>
        </p:txBody>
      </p:sp>
    </p:spTree>
    <p:extLst>
      <p:ext uri="{BB962C8B-B14F-4D97-AF65-F5344CB8AC3E}">
        <p14:creationId xmlns:p14="http://schemas.microsoft.com/office/powerpoint/2010/main" val="372187076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B7E75D4-8F71-DD9C-A8FF-E2C4C86D1FFF}"/>
              </a:ext>
            </a:extLst>
          </p:cNvPr>
          <p:cNvSpPr>
            <a:spLocks noGrp="1"/>
          </p:cNvSpPr>
          <p:nvPr>
            <p:ph type="title"/>
          </p:nvPr>
        </p:nvSpPr>
        <p:spPr/>
        <p:txBody>
          <a:bodyPr/>
          <a:lstStyle/>
          <a:p>
            <a:pPr algn="ctr"/>
            <a:r>
              <a:rPr lang="it-IT" dirty="0"/>
              <a:t>LE GARANZIE</a:t>
            </a:r>
          </a:p>
        </p:txBody>
      </p:sp>
      <p:sp>
        <p:nvSpPr>
          <p:cNvPr id="3" name="Segnaposto contenuto 2">
            <a:extLst>
              <a:ext uri="{FF2B5EF4-FFF2-40B4-BE49-F238E27FC236}">
                <a16:creationId xmlns:a16="http://schemas.microsoft.com/office/drawing/2014/main" xmlns="" id="{704A6C9B-1A6E-D9D7-7829-92260BBB4A53}"/>
              </a:ext>
            </a:extLst>
          </p:cNvPr>
          <p:cNvSpPr>
            <a:spLocks noGrp="1"/>
          </p:cNvSpPr>
          <p:nvPr>
            <p:ph idx="1"/>
          </p:nvPr>
        </p:nvSpPr>
        <p:spPr/>
        <p:txBody>
          <a:bodyPr>
            <a:normAutofit fontScale="92500" lnSpcReduction="20000"/>
          </a:bodyPr>
          <a:lstStyle/>
          <a:p>
            <a:pPr algn="just"/>
            <a:r>
              <a:rPr lang="it-IT" dirty="0"/>
              <a:t>Nelle procedure di affidamento di importi inferiori alle soglie europee, la stazione appaltante </a:t>
            </a:r>
            <a:r>
              <a:rPr lang="it-IT" u="sng" dirty="0"/>
              <a:t>non</a:t>
            </a:r>
            <a:r>
              <a:rPr lang="it-IT" dirty="0"/>
              <a:t> richiede le garanzie provvisorie di cui all’articolo 106 salvo che, nelle procedure di cui alle lettere c), d) ed e), ovvero le procedure negoziate senza pubblicazione di bando, la stazione appaltante lo ritenga necessario in considerazione della tipologia e specificità della singola procedura o ricorrano particolari esigenze che ne giustifichino la richiesta;</a:t>
            </a:r>
          </a:p>
          <a:p>
            <a:pPr algn="just"/>
            <a:r>
              <a:rPr lang="it-IT" dirty="0"/>
              <a:t>Le esigenze particolari sono indicate nella determinazione a contrarre oppure o in altro atto equivalente. In questi casi l’ammontare della garanzia provvisoria non può superare l’1% dell’importo oggetto di affidamento. In casi debitamente motivati è facoltà della stazione appaltante non richiedere la garanzia definitiva per l’esecuzione dei contratti di importo inferiore alle soglie europee. Quando la garanzia definitiva è richiesta il valore è pari al 5% dell’importo contrattuale.</a:t>
            </a:r>
          </a:p>
        </p:txBody>
      </p:sp>
    </p:spTree>
    <p:extLst>
      <p:ext uri="{BB962C8B-B14F-4D97-AF65-F5344CB8AC3E}">
        <p14:creationId xmlns:p14="http://schemas.microsoft.com/office/powerpoint/2010/main" val="125384262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44D34D8-CD49-F19C-FFDD-60C02E20C65F}"/>
              </a:ext>
            </a:extLst>
          </p:cNvPr>
          <p:cNvSpPr>
            <a:spLocks noGrp="1"/>
          </p:cNvSpPr>
          <p:nvPr>
            <p:ph type="title"/>
          </p:nvPr>
        </p:nvSpPr>
        <p:spPr/>
        <p:txBody>
          <a:bodyPr/>
          <a:lstStyle/>
          <a:p>
            <a:pPr algn="ctr"/>
            <a:r>
              <a:rPr lang="it-IT" dirty="0"/>
              <a:t>L’AGGIUDICAZIONE</a:t>
            </a:r>
          </a:p>
        </p:txBody>
      </p:sp>
      <p:sp>
        <p:nvSpPr>
          <p:cNvPr id="3" name="Segnaposto contenuto 2">
            <a:extLst>
              <a:ext uri="{FF2B5EF4-FFF2-40B4-BE49-F238E27FC236}">
                <a16:creationId xmlns:a16="http://schemas.microsoft.com/office/drawing/2014/main" xmlns="" id="{C669630A-A20B-7DC5-243A-6BF50BFC9752}"/>
              </a:ext>
            </a:extLst>
          </p:cNvPr>
          <p:cNvSpPr>
            <a:spLocks noGrp="1"/>
          </p:cNvSpPr>
          <p:nvPr>
            <p:ph idx="1"/>
          </p:nvPr>
        </p:nvSpPr>
        <p:spPr/>
        <p:txBody>
          <a:bodyPr>
            <a:normAutofit fontScale="92500" lnSpcReduction="10000"/>
          </a:bodyPr>
          <a:lstStyle/>
          <a:p>
            <a:pPr algn="just"/>
            <a:r>
              <a:rPr lang="it-IT" dirty="0"/>
              <a:t>Dopo la verifica dei requisiti dell’aggiudicatario la stazione appaltante può sempre procedere all’esecuzione anticipata del contratto. </a:t>
            </a:r>
          </a:p>
          <a:p>
            <a:pPr algn="just"/>
            <a:r>
              <a:rPr lang="it-IT" dirty="0"/>
              <a:t>Nel caso di </a:t>
            </a:r>
            <a:r>
              <a:rPr lang="it-IT" u="sng" dirty="0"/>
              <a:t>mancata stipulazione </a:t>
            </a:r>
            <a:r>
              <a:rPr lang="it-IT" dirty="0"/>
              <a:t>l’aggiudicatario ha diritto al rimborso delle spese sostenute per l’esecuzione dei lavori ordinati dal direttore dei lavori e, nel caso di servizi e forniture, per le prestazioni eseguite su ordine del direttore dell’esecuzione.</a:t>
            </a:r>
          </a:p>
          <a:p>
            <a:pPr algn="just"/>
            <a:r>
              <a:rPr lang="it-IT" dirty="0"/>
              <a:t>La stipulazione del contratto avviene entro trenta giorni dall’aggiudicazione e </a:t>
            </a:r>
            <a:r>
              <a:rPr lang="it-IT" u="sng" dirty="0"/>
              <a:t>i termini dilatori previsti dall’articolo 18, commi 3 e 4, non si applicano</a:t>
            </a:r>
            <a:r>
              <a:rPr lang="it-IT" dirty="0"/>
              <a:t>, ovvero il contratto può essere stipulato prima di 35 trentacinque giorni dall’invio dell’ultima delle comunicazioni del provvedimento di aggiudicazione così come può essere stipulato se è proposto ricorso avverso l’aggiudicazione con contestuale domanda cautelare.</a:t>
            </a:r>
          </a:p>
        </p:txBody>
      </p:sp>
    </p:spTree>
    <p:extLst>
      <p:ext uri="{BB962C8B-B14F-4D97-AF65-F5344CB8AC3E}">
        <p14:creationId xmlns:p14="http://schemas.microsoft.com/office/powerpoint/2010/main" val="19089876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181E145-C677-778A-4712-D2802E26740A}"/>
              </a:ext>
            </a:extLst>
          </p:cNvPr>
          <p:cNvSpPr>
            <a:spLocks noGrp="1"/>
          </p:cNvSpPr>
          <p:nvPr>
            <p:ph type="title"/>
          </p:nvPr>
        </p:nvSpPr>
        <p:spPr>
          <a:xfrm>
            <a:off x="464080" y="1124744"/>
            <a:ext cx="8229600" cy="990600"/>
          </a:xfrm>
        </p:spPr>
        <p:txBody>
          <a:bodyPr>
            <a:normAutofit fontScale="90000"/>
          </a:bodyPr>
          <a:lstStyle/>
          <a:p>
            <a:pPr algn="ctr"/>
            <a:r>
              <a:rPr lang="it-IT" dirty="0"/>
              <a:t>LA PROCEDURA DI EVIDENZA PUBBLICA</a:t>
            </a:r>
          </a:p>
        </p:txBody>
      </p:sp>
      <p:sp>
        <p:nvSpPr>
          <p:cNvPr id="3" name="Segnaposto contenuto 2">
            <a:extLst>
              <a:ext uri="{FF2B5EF4-FFF2-40B4-BE49-F238E27FC236}">
                <a16:creationId xmlns:a16="http://schemas.microsoft.com/office/drawing/2014/main" xmlns="" id="{A40544ED-0E86-7536-7FDE-1546B1D68A7B}"/>
              </a:ext>
            </a:extLst>
          </p:cNvPr>
          <p:cNvSpPr>
            <a:spLocks noGrp="1"/>
          </p:cNvSpPr>
          <p:nvPr>
            <p:ph idx="1"/>
          </p:nvPr>
        </p:nvSpPr>
        <p:spPr>
          <a:xfrm>
            <a:off x="464080" y="2564904"/>
            <a:ext cx="8229600" cy="4876800"/>
          </a:xfrm>
        </p:spPr>
        <p:txBody>
          <a:bodyPr/>
          <a:lstStyle/>
          <a:p>
            <a:pPr algn="just"/>
            <a:r>
              <a:rPr lang="it-IT" dirty="0"/>
              <a:t>Questa procedura si applica per gli appalti nei settori ordinari ed alle concessioni nonché per l’affidamento dei contratti di lavoro, servizi e forniture di importo inferiore alle soglie europee (c.d. sotto soglia).</a:t>
            </a:r>
          </a:p>
        </p:txBody>
      </p:sp>
    </p:spTree>
    <p:extLst>
      <p:ext uri="{BB962C8B-B14F-4D97-AF65-F5344CB8AC3E}">
        <p14:creationId xmlns:p14="http://schemas.microsoft.com/office/powerpoint/2010/main" val="330839416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28B42E1-062B-FE4B-06E1-394BAAD2362B}"/>
              </a:ext>
            </a:extLst>
          </p:cNvPr>
          <p:cNvSpPr>
            <a:spLocks noGrp="1"/>
          </p:cNvSpPr>
          <p:nvPr>
            <p:ph type="title"/>
          </p:nvPr>
        </p:nvSpPr>
        <p:spPr/>
        <p:txBody>
          <a:bodyPr>
            <a:normAutofit fontScale="90000"/>
          </a:bodyPr>
          <a:lstStyle/>
          <a:p>
            <a:pPr algn="ctr"/>
            <a:r>
              <a:rPr lang="it-IT" dirty="0"/>
              <a:t>LA DETERMINA O </a:t>
            </a:r>
            <a:r>
              <a:rPr lang="it-IT" dirty="0" smtClean="0"/>
              <a:t>DELIBERA  </a:t>
            </a:r>
            <a:r>
              <a:rPr lang="it-IT" dirty="0"/>
              <a:t>A CONTRARRE</a:t>
            </a:r>
          </a:p>
        </p:txBody>
      </p:sp>
      <p:sp>
        <p:nvSpPr>
          <p:cNvPr id="3" name="Segnaposto contenuto 2">
            <a:extLst>
              <a:ext uri="{FF2B5EF4-FFF2-40B4-BE49-F238E27FC236}">
                <a16:creationId xmlns:a16="http://schemas.microsoft.com/office/drawing/2014/main" xmlns="" id="{BF589B83-947B-02E8-91DA-D72EB77DF8AB}"/>
              </a:ext>
            </a:extLst>
          </p:cNvPr>
          <p:cNvSpPr>
            <a:spLocks noGrp="1"/>
          </p:cNvSpPr>
          <p:nvPr>
            <p:ph idx="1"/>
          </p:nvPr>
        </p:nvSpPr>
        <p:spPr/>
        <p:txBody>
          <a:bodyPr/>
          <a:lstStyle/>
          <a:p>
            <a:pPr algn="just"/>
            <a:r>
              <a:rPr lang="it-IT" dirty="0"/>
              <a:t>Prima dell’avvio delle procedure di affidamento dei contratti pubblici le stazioni appaltanti e gli enti concedenti, con apposito atto, adottano la decisione di contrarre (c.d. delibera o determina a contrarre) individuando gli elementi essenziali del contratto e i criteri di selezione degli operatori economici e delle offerte.</a:t>
            </a:r>
          </a:p>
          <a:p>
            <a:pPr algn="just"/>
            <a:endParaRPr lang="it-IT" dirty="0"/>
          </a:p>
          <a:p>
            <a:pPr algn="just"/>
            <a:r>
              <a:rPr lang="it-IT" dirty="0"/>
              <a:t>In caso di affidamento diretto, l’atto individua l’oggetto, l’importo e il contraente, unitamente alle ragioni della sua scelta, ai requisiti di carattere generale e, se necessari, a quelli inerenti alla capacità economico-finanziaria e tecnico-professionale.</a:t>
            </a:r>
          </a:p>
        </p:txBody>
      </p:sp>
    </p:spTree>
    <p:extLst>
      <p:ext uri="{BB962C8B-B14F-4D97-AF65-F5344CB8AC3E}">
        <p14:creationId xmlns:p14="http://schemas.microsoft.com/office/powerpoint/2010/main" val="180133011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DA0A6CA4-EF65-3DCE-C537-72F6880C05DC}"/>
              </a:ext>
            </a:extLst>
          </p:cNvPr>
          <p:cNvSpPr>
            <a:spLocks noGrp="1"/>
          </p:cNvSpPr>
          <p:nvPr>
            <p:ph type="title"/>
          </p:nvPr>
        </p:nvSpPr>
        <p:spPr/>
        <p:txBody>
          <a:bodyPr>
            <a:normAutofit fontScale="90000"/>
          </a:bodyPr>
          <a:lstStyle/>
          <a:p>
            <a:pPr algn="ctr"/>
            <a:r>
              <a:rPr lang="it-IT" dirty="0"/>
              <a:t>TERMINI DI CONCLUSIONE DELLE PROCEDURE</a:t>
            </a:r>
          </a:p>
        </p:txBody>
      </p:sp>
      <p:sp>
        <p:nvSpPr>
          <p:cNvPr id="3" name="Segnaposto contenuto 2">
            <a:extLst>
              <a:ext uri="{FF2B5EF4-FFF2-40B4-BE49-F238E27FC236}">
                <a16:creationId xmlns:a16="http://schemas.microsoft.com/office/drawing/2014/main" xmlns="" id="{DAC97F5E-CBB1-8213-9D2E-714951830CAC}"/>
              </a:ext>
            </a:extLst>
          </p:cNvPr>
          <p:cNvSpPr>
            <a:spLocks noGrp="1"/>
          </p:cNvSpPr>
          <p:nvPr>
            <p:ph idx="1"/>
          </p:nvPr>
        </p:nvSpPr>
        <p:spPr>
          <a:xfrm>
            <a:off x="457200" y="1600200"/>
            <a:ext cx="4402832" cy="4876800"/>
          </a:xfrm>
        </p:spPr>
        <p:txBody>
          <a:bodyPr>
            <a:normAutofit fontScale="92500" lnSpcReduction="20000"/>
          </a:bodyPr>
          <a:lstStyle/>
          <a:p>
            <a:pPr algn="just"/>
            <a:r>
              <a:rPr lang="it-IT" dirty="0"/>
              <a:t>Una novità del nuovo Codice è la previsione di precisi </a:t>
            </a:r>
            <a:r>
              <a:rPr lang="it-IT" u="sng" dirty="0"/>
              <a:t>termini entro cui </a:t>
            </a:r>
            <a:r>
              <a:rPr lang="it-IT" dirty="0"/>
              <a:t>le stazioni appaltanti e gli enti concedenti </a:t>
            </a:r>
            <a:r>
              <a:rPr lang="it-IT" u="sng" dirty="0"/>
              <a:t>devono concludere le procedure di selezione</a:t>
            </a:r>
            <a:r>
              <a:rPr lang="it-IT" dirty="0"/>
              <a:t>;</a:t>
            </a:r>
          </a:p>
          <a:p>
            <a:pPr algn="just"/>
            <a:r>
              <a:rPr lang="it-IT" dirty="0"/>
              <a:t>Essi sono indicati nell’allegato I.3;</a:t>
            </a:r>
          </a:p>
          <a:p>
            <a:pPr algn="just"/>
            <a:r>
              <a:rPr lang="it-IT" dirty="0"/>
              <a:t>Il superamento dei termini costituisce </a:t>
            </a:r>
            <a:r>
              <a:rPr lang="it-IT" u="sng" dirty="0"/>
              <a:t>silenzio inadempimento</a:t>
            </a:r>
            <a:r>
              <a:rPr lang="it-IT" dirty="0"/>
              <a:t> e rileva anche al fine della verifica del rispetto del </a:t>
            </a:r>
            <a:r>
              <a:rPr lang="it-IT" u="sng" dirty="0"/>
              <a:t>dovere di buona fede</a:t>
            </a:r>
            <a:r>
              <a:rPr lang="it-IT" dirty="0"/>
              <a:t>, anche in pendenza di contenzioso, e del connesso principio di tutela dell’affidamento del concorrente.</a:t>
            </a:r>
          </a:p>
        </p:txBody>
      </p:sp>
      <p:sp>
        <p:nvSpPr>
          <p:cNvPr id="4" name="Rettangolo 3"/>
          <p:cNvSpPr/>
          <p:nvPr/>
        </p:nvSpPr>
        <p:spPr>
          <a:xfrm>
            <a:off x="5076056" y="1556792"/>
            <a:ext cx="3888432" cy="288032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250" dirty="0" smtClean="0">
                <a:solidFill>
                  <a:schemeClr val="tx1"/>
                </a:solidFill>
              </a:rPr>
              <a:t>1. I termini per la conclusione delle gare condotte secondo il </a:t>
            </a:r>
            <a:r>
              <a:rPr lang="it-IT" sz="1250" dirty="0">
                <a:solidFill>
                  <a:schemeClr val="tx1"/>
                </a:solidFill>
              </a:rPr>
              <a:t>criterio dell’offerta economicamente più vantaggiosa basato sul miglior rapporto tra qualità e prezzo o sul costo del ciclo di </a:t>
            </a:r>
            <a:r>
              <a:rPr lang="it-IT" sz="1250" dirty="0" smtClean="0">
                <a:solidFill>
                  <a:schemeClr val="tx1"/>
                </a:solidFill>
              </a:rPr>
              <a:t>vita sono:</a:t>
            </a:r>
          </a:p>
          <a:p>
            <a:pPr marL="800100" lvl="1" indent="-342900" algn="just">
              <a:buFont typeface="+mj-lt"/>
              <a:buAutoNum type="alphaLcParenR"/>
            </a:pPr>
            <a:r>
              <a:rPr lang="it-IT" sz="1250" dirty="0" smtClean="0">
                <a:solidFill>
                  <a:schemeClr val="tx1"/>
                </a:solidFill>
              </a:rPr>
              <a:t>procedura aperta: nove mesi;</a:t>
            </a:r>
          </a:p>
          <a:p>
            <a:pPr marL="800100" lvl="1" indent="-342900" algn="just">
              <a:buFont typeface="+mj-lt"/>
              <a:buAutoNum type="alphaLcParenR"/>
            </a:pPr>
            <a:r>
              <a:rPr lang="it-IT" sz="1250" dirty="0" smtClean="0">
                <a:solidFill>
                  <a:schemeClr val="tx1"/>
                </a:solidFill>
              </a:rPr>
              <a:t>procedura ristretta: dieci mesi;</a:t>
            </a:r>
          </a:p>
          <a:p>
            <a:pPr marL="800100" lvl="1" indent="-342900" algn="just">
              <a:buFont typeface="+mj-lt"/>
              <a:buAutoNum type="alphaLcParenR"/>
            </a:pPr>
            <a:r>
              <a:rPr lang="it-IT" sz="1250" dirty="0" smtClean="0">
                <a:solidFill>
                  <a:schemeClr val="tx1"/>
                </a:solidFill>
              </a:rPr>
              <a:t>c) procedura competitiva con negoziazione: sette mesi;</a:t>
            </a:r>
          </a:p>
          <a:p>
            <a:pPr marL="800100" lvl="1" indent="-342900" algn="just">
              <a:buFont typeface="+mj-lt"/>
              <a:buAutoNum type="alphaLcParenR"/>
            </a:pPr>
            <a:r>
              <a:rPr lang="it-IT" sz="1250" dirty="0" smtClean="0">
                <a:solidFill>
                  <a:schemeClr val="tx1"/>
                </a:solidFill>
              </a:rPr>
              <a:t>procedura negoziata senza previa pubblicazione di un bando di gara: quattro mesi;</a:t>
            </a:r>
          </a:p>
          <a:p>
            <a:pPr marL="800100" lvl="1" indent="-342900" algn="just">
              <a:buFont typeface="+mj-lt"/>
              <a:buAutoNum type="alphaLcParenR"/>
            </a:pPr>
            <a:r>
              <a:rPr lang="it-IT" sz="1250" dirty="0" smtClean="0">
                <a:solidFill>
                  <a:schemeClr val="tx1"/>
                </a:solidFill>
              </a:rPr>
              <a:t>dialogo competitivo: sette mesi;</a:t>
            </a:r>
          </a:p>
          <a:p>
            <a:pPr marL="800100" lvl="1" indent="-342900" algn="just">
              <a:buFont typeface="+mj-lt"/>
              <a:buAutoNum type="alphaLcParenR"/>
            </a:pPr>
            <a:r>
              <a:rPr lang="it-IT" sz="1250" dirty="0" smtClean="0">
                <a:solidFill>
                  <a:schemeClr val="tx1"/>
                </a:solidFill>
              </a:rPr>
              <a:t>partenariato per l’innovazione: nove mesi.</a:t>
            </a:r>
          </a:p>
        </p:txBody>
      </p:sp>
      <p:cxnSp>
        <p:nvCxnSpPr>
          <p:cNvPr id="6" name="Connettore 2 5"/>
          <p:cNvCxnSpPr/>
          <p:nvPr/>
        </p:nvCxnSpPr>
        <p:spPr>
          <a:xfrm>
            <a:off x="1115616" y="3717032"/>
            <a:ext cx="39604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7" name="Rettangolo 6"/>
          <p:cNvSpPr/>
          <p:nvPr/>
        </p:nvSpPr>
        <p:spPr>
          <a:xfrm>
            <a:off x="5076056" y="4653136"/>
            <a:ext cx="3888432" cy="208823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250" dirty="0" smtClean="0">
                <a:solidFill>
                  <a:schemeClr val="tx1"/>
                </a:solidFill>
              </a:rPr>
              <a:t>2. I </a:t>
            </a:r>
            <a:r>
              <a:rPr lang="it-IT" sz="1250" dirty="0">
                <a:solidFill>
                  <a:schemeClr val="tx1"/>
                </a:solidFill>
              </a:rPr>
              <a:t>termini per la conclusione delle gare condotte secondo il criterio del minor prezzo sono i seguenti:</a:t>
            </a:r>
          </a:p>
          <a:p>
            <a:pPr marL="800100" lvl="1" indent="-342900" algn="just">
              <a:buFont typeface="+mj-lt"/>
              <a:buAutoNum type="alphaLcParenR"/>
            </a:pPr>
            <a:r>
              <a:rPr lang="it-IT" sz="1250" dirty="0">
                <a:solidFill>
                  <a:schemeClr val="tx1"/>
                </a:solidFill>
              </a:rPr>
              <a:t>procedura aperta: cinque mesi;</a:t>
            </a:r>
          </a:p>
          <a:p>
            <a:pPr marL="800100" lvl="1" indent="-342900" algn="just">
              <a:buFont typeface="+mj-lt"/>
              <a:buAutoNum type="alphaLcParenR"/>
            </a:pPr>
            <a:r>
              <a:rPr lang="it-IT" sz="1250" dirty="0">
                <a:solidFill>
                  <a:schemeClr val="tx1"/>
                </a:solidFill>
              </a:rPr>
              <a:t>procedura ristretta: sei mesi;</a:t>
            </a:r>
          </a:p>
          <a:p>
            <a:pPr marL="800100" lvl="1" indent="-342900" algn="just">
              <a:buFont typeface="+mj-lt"/>
              <a:buAutoNum type="alphaLcParenR"/>
            </a:pPr>
            <a:r>
              <a:rPr lang="it-IT" sz="1250" dirty="0">
                <a:solidFill>
                  <a:schemeClr val="tx1"/>
                </a:solidFill>
              </a:rPr>
              <a:t>procedura competitiva con negoziazione: quattro mesi;</a:t>
            </a:r>
          </a:p>
          <a:p>
            <a:pPr marL="800100" lvl="1" indent="-342900" algn="just">
              <a:buFont typeface="+mj-lt"/>
              <a:buAutoNum type="alphaLcParenR"/>
            </a:pPr>
            <a:r>
              <a:rPr lang="it-IT" sz="1250" dirty="0">
                <a:solidFill>
                  <a:schemeClr val="tx1"/>
                </a:solidFill>
              </a:rPr>
              <a:t>procedura negoziata senza previa pubblicazione di un bando di gara: tre mesi.</a:t>
            </a:r>
          </a:p>
        </p:txBody>
      </p:sp>
      <p:cxnSp>
        <p:nvCxnSpPr>
          <p:cNvPr id="9" name="Connettore 2 8"/>
          <p:cNvCxnSpPr>
            <a:stCxn id="4" idx="2"/>
            <a:endCxn id="7" idx="0"/>
          </p:cNvCxnSpPr>
          <p:nvPr/>
        </p:nvCxnSpPr>
        <p:spPr>
          <a:xfrm>
            <a:off x="7020272" y="4437112"/>
            <a:ext cx="0" cy="2160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17462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7B0B0C7B-3041-9FAD-1C01-2D61DBC7DE73}"/>
              </a:ext>
            </a:extLst>
          </p:cNvPr>
          <p:cNvSpPr>
            <a:spLocks noGrp="1"/>
          </p:cNvSpPr>
          <p:nvPr>
            <p:ph type="title"/>
          </p:nvPr>
        </p:nvSpPr>
        <p:spPr/>
        <p:txBody>
          <a:bodyPr>
            <a:normAutofit/>
          </a:bodyPr>
          <a:lstStyle/>
          <a:p>
            <a:pPr algn="ctr"/>
            <a:r>
              <a:rPr lang="it-IT" dirty="0"/>
              <a:t>DOCUMENTI DI GARA </a:t>
            </a:r>
          </a:p>
        </p:txBody>
      </p:sp>
      <p:sp>
        <p:nvSpPr>
          <p:cNvPr id="3" name="Segnaposto contenuto 2">
            <a:extLst>
              <a:ext uri="{FF2B5EF4-FFF2-40B4-BE49-F238E27FC236}">
                <a16:creationId xmlns:a16="http://schemas.microsoft.com/office/drawing/2014/main" xmlns="" id="{0E2E2AFC-DD2E-97ED-FC7C-F991D0AE1D1D}"/>
              </a:ext>
            </a:extLst>
          </p:cNvPr>
          <p:cNvSpPr>
            <a:spLocks noGrp="1"/>
          </p:cNvSpPr>
          <p:nvPr>
            <p:ph idx="1"/>
          </p:nvPr>
        </p:nvSpPr>
        <p:spPr/>
        <p:txBody>
          <a:bodyPr>
            <a:normAutofit lnSpcReduction="10000"/>
          </a:bodyPr>
          <a:lstStyle/>
          <a:p>
            <a:pPr algn="just"/>
            <a:r>
              <a:rPr lang="it-IT" dirty="0"/>
              <a:t>Una volta deciso di voler affidare un contratto, l’amministrazione predispone i </a:t>
            </a:r>
            <a:r>
              <a:rPr lang="it-IT" u="sng" dirty="0"/>
              <a:t>documenti di gara</a:t>
            </a:r>
            <a:r>
              <a:rPr lang="it-IT" dirty="0"/>
              <a:t> (c.d. </a:t>
            </a:r>
            <a:r>
              <a:rPr lang="it-IT" i="1" dirty="0" err="1"/>
              <a:t>lex</a:t>
            </a:r>
            <a:r>
              <a:rPr lang="it-IT" i="1" dirty="0"/>
              <a:t> </a:t>
            </a:r>
            <a:r>
              <a:rPr lang="it-IT" i="1" dirty="0" err="1"/>
              <a:t>specialis</a:t>
            </a:r>
            <a:r>
              <a:rPr lang="it-IT" dirty="0"/>
              <a:t>) che regolano la singola procedura e rende noto ai terzi la volontà di voler affidare il contratto;</a:t>
            </a:r>
          </a:p>
          <a:p>
            <a:pPr algn="just"/>
            <a:r>
              <a:rPr lang="it-IT" dirty="0"/>
              <a:t>Costituiscono documenti di gara:</a:t>
            </a:r>
          </a:p>
          <a:p>
            <a:pPr lvl="1" algn="just">
              <a:buFont typeface="Wingdings" panose="05000000000000000000" pitchFamily="2" charset="2"/>
              <a:buChar char="ü"/>
            </a:pPr>
            <a:r>
              <a:rPr lang="it-IT" dirty="0"/>
              <a:t> il bando, l’avviso di gara o la lettera d’invito;</a:t>
            </a:r>
          </a:p>
          <a:p>
            <a:pPr lvl="1" algn="just">
              <a:buFont typeface="Wingdings" panose="05000000000000000000" pitchFamily="2" charset="2"/>
              <a:buChar char="ü"/>
            </a:pPr>
            <a:r>
              <a:rPr lang="it-IT" dirty="0"/>
              <a:t>Il disciplinare di gara (che fissa le regole per il procedimento di selezione delle offerte);</a:t>
            </a:r>
          </a:p>
          <a:p>
            <a:pPr lvl="1" algn="just">
              <a:buFont typeface="Wingdings" panose="05000000000000000000" pitchFamily="2" charset="2"/>
              <a:buChar char="ü"/>
            </a:pPr>
            <a:r>
              <a:rPr lang="it-IT" dirty="0"/>
              <a:t>Il capitolato speciale (che definisce i contenuti del futuro rapporto contrattuale);</a:t>
            </a:r>
          </a:p>
          <a:p>
            <a:pPr lvl="1" algn="just">
              <a:buFont typeface="Wingdings" panose="05000000000000000000" pitchFamily="2" charset="2"/>
              <a:buChar char="ü"/>
            </a:pPr>
            <a:r>
              <a:rPr lang="it-IT" dirty="0"/>
              <a:t>Le condizioni contrattuali proposte.</a:t>
            </a:r>
          </a:p>
          <a:p>
            <a:pPr marL="274320" lvl="1" indent="0" algn="just">
              <a:buNone/>
            </a:pPr>
            <a:r>
              <a:rPr lang="it-IT" dirty="0"/>
              <a:t>Nella predisposizione dei documenti le stazioni appaltanti hanno l’obbligo di inserire le specifiche tecniche che definiscono le caratteristiche previste per lavori, servizi o forniture.</a:t>
            </a:r>
          </a:p>
        </p:txBody>
      </p:sp>
    </p:spTree>
    <p:extLst>
      <p:ext uri="{BB962C8B-B14F-4D97-AF65-F5344CB8AC3E}">
        <p14:creationId xmlns:p14="http://schemas.microsoft.com/office/powerpoint/2010/main" val="249658760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8078283-9D95-708D-6E8B-70D313BC5B05}"/>
              </a:ext>
            </a:extLst>
          </p:cNvPr>
          <p:cNvSpPr>
            <a:spLocks noGrp="1"/>
          </p:cNvSpPr>
          <p:nvPr>
            <p:ph type="title"/>
          </p:nvPr>
        </p:nvSpPr>
        <p:spPr/>
        <p:txBody>
          <a:bodyPr/>
          <a:lstStyle/>
          <a:p>
            <a:pPr algn="ctr"/>
            <a:r>
              <a:rPr lang="it-IT" dirty="0"/>
              <a:t>DOCUMENTI DI GARA</a:t>
            </a:r>
          </a:p>
        </p:txBody>
      </p:sp>
      <p:sp>
        <p:nvSpPr>
          <p:cNvPr id="3" name="Segnaposto contenuto 2">
            <a:extLst>
              <a:ext uri="{FF2B5EF4-FFF2-40B4-BE49-F238E27FC236}">
                <a16:creationId xmlns:a16="http://schemas.microsoft.com/office/drawing/2014/main" xmlns="" id="{0EF3D5D6-CF57-1154-49C1-736D6CF8933A}"/>
              </a:ext>
            </a:extLst>
          </p:cNvPr>
          <p:cNvSpPr>
            <a:spLocks noGrp="1"/>
          </p:cNvSpPr>
          <p:nvPr>
            <p:ph idx="1"/>
          </p:nvPr>
        </p:nvSpPr>
        <p:spPr>
          <a:xfrm>
            <a:off x="457200" y="1412776"/>
            <a:ext cx="8229600" cy="5256584"/>
          </a:xfrm>
        </p:spPr>
        <p:txBody>
          <a:bodyPr>
            <a:normAutofit fontScale="92500" lnSpcReduction="20000"/>
          </a:bodyPr>
          <a:lstStyle/>
          <a:p>
            <a:pPr algn="just"/>
            <a:r>
              <a:rPr lang="it-IT" dirty="0"/>
              <a:t>Il nuovo dato normativo recepisce un’articolata elaborazione giurisprudenziale sviluppatasi negli ultimi anni, che ha opportunamente evidenziato le differenze funzionali e contenutistiche dei due particolari documenti e degli altri atti regolatori della procedura selettiva, delineando:</a:t>
            </a:r>
          </a:p>
          <a:p>
            <a:pPr marL="0" indent="0" algn="just">
              <a:buNone/>
            </a:pPr>
            <a:r>
              <a:rPr lang="it-IT" i="1" dirty="0"/>
              <a:t>«a) il bando di gara (e gli strumenti di avviso similari) come il mezzo di veicolazione delle principali informazioni relative alla procedura di affidamento; b) il disciplinare di gara (anche quando parte combinata della lettera di invito nelle procedure ristrette e negoziate) come il quadro di regolamentazione dettagliata della procedura di gara; c) il capitolato speciale come il complesso di elementi regolativi del futuro rapporto tra stazione appaltante e operatore economico affidatario nella configurazione tecnico-operativa (specifiche, standard, ecc.); d) le condizioni contrattuali (molto frequentemente riportate nel capitolato speciale) o lo schema di contratto (inteso come distinto documento specificativo), come atti pattizi preordinati a illustrare le interazioni giuridiche ed economiche tra stazione appaltante e soggetto affidatario»</a:t>
            </a:r>
            <a:r>
              <a:rPr lang="it-IT" dirty="0"/>
              <a:t>. </a:t>
            </a:r>
          </a:p>
        </p:txBody>
      </p:sp>
    </p:spTree>
    <p:extLst>
      <p:ext uri="{BB962C8B-B14F-4D97-AF65-F5344CB8AC3E}">
        <p14:creationId xmlns:p14="http://schemas.microsoft.com/office/powerpoint/2010/main" val="358089068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E7676891-30AB-F1BE-2B42-25AAE6F69F36}"/>
              </a:ext>
            </a:extLst>
          </p:cNvPr>
          <p:cNvSpPr>
            <a:spLocks noGrp="1"/>
          </p:cNvSpPr>
          <p:nvPr>
            <p:ph type="title"/>
          </p:nvPr>
        </p:nvSpPr>
        <p:spPr/>
        <p:txBody>
          <a:bodyPr/>
          <a:lstStyle/>
          <a:p>
            <a:pPr algn="ctr"/>
            <a:r>
              <a:rPr lang="it-IT" dirty="0"/>
              <a:t>BANDI-TIPO</a:t>
            </a:r>
          </a:p>
        </p:txBody>
      </p:sp>
      <p:sp>
        <p:nvSpPr>
          <p:cNvPr id="3" name="Segnaposto contenuto 2">
            <a:extLst>
              <a:ext uri="{FF2B5EF4-FFF2-40B4-BE49-F238E27FC236}">
                <a16:creationId xmlns:a16="http://schemas.microsoft.com/office/drawing/2014/main" xmlns="" id="{1E118B2F-94AE-10AD-AD6F-8799F8FADA26}"/>
              </a:ext>
            </a:extLst>
          </p:cNvPr>
          <p:cNvSpPr>
            <a:spLocks noGrp="1"/>
          </p:cNvSpPr>
          <p:nvPr>
            <p:ph idx="1"/>
          </p:nvPr>
        </p:nvSpPr>
        <p:spPr/>
        <p:txBody>
          <a:bodyPr>
            <a:normAutofit/>
          </a:bodyPr>
          <a:lstStyle/>
          <a:p>
            <a:pPr algn="just"/>
            <a:r>
              <a:rPr lang="it-IT" dirty="0"/>
              <a:t>L’art. 222, comma 2 del Codice demanda all’Autorità Nazionale Anticorruzione (Anac) l’adozione di bandi-tipo, di capitolati-tipo e di contratti-tipo, al fine di garantire la promozione dell’efficienza e della qualità dell’azione delle stazioni appaltanti. </a:t>
            </a:r>
          </a:p>
          <a:p>
            <a:pPr algn="just"/>
            <a:r>
              <a:rPr lang="it-IT" dirty="0"/>
              <a:t>Ai sensi dell’art. 83, comma 3 del d.lgs. n. 36/2023 l’utilizzo di tali strumenti da parte delle stazioni appaltanti e degli enti concedenti per la regolamentazione delle procedure selettive negli affidamenti di valore pari o superiore alle soglie Ue è obbligatorio.</a:t>
            </a:r>
          </a:p>
        </p:txBody>
      </p:sp>
    </p:spTree>
    <p:extLst>
      <p:ext uri="{BB962C8B-B14F-4D97-AF65-F5344CB8AC3E}">
        <p14:creationId xmlns:p14="http://schemas.microsoft.com/office/powerpoint/2010/main" val="344698884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D679304-93D9-C84F-F7F5-9F73E562D9AF}"/>
              </a:ext>
            </a:extLst>
          </p:cNvPr>
          <p:cNvSpPr>
            <a:spLocks noGrp="1"/>
          </p:cNvSpPr>
          <p:nvPr>
            <p:ph type="title"/>
          </p:nvPr>
        </p:nvSpPr>
        <p:spPr/>
        <p:txBody>
          <a:bodyPr>
            <a:normAutofit/>
          </a:bodyPr>
          <a:lstStyle/>
          <a:p>
            <a:pPr algn="ctr"/>
            <a:r>
              <a:rPr lang="it-IT" dirty="0"/>
              <a:t>CONTENUTI ESSENZIALI </a:t>
            </a:r>
          </a:p>
        </p:txBody>
      </p:sp>
      <p:sp>
        <p:nvSpPr>
          <p:cNvPr id="3" name="Segnaposto contenuto 2">
            <a:extLst>
              <a:ext uri="{FF2B5EF4-FFF2-40B4-BE49-F238E27FC236}">
                <a16:creationId xmlns:a16="http://schemas.microsoft.com/office/drawing/2014/main" xmlns="" id="{E88B7C15-8082-3AE3-D977-B6FFEAE32237}"/>
              </a:ext>
            </a:extLst>
          </p:cNvPr>
          <p:cNvSpPr>
            <a:spLocks noGrp="1"/>
          </p:cNvSpPr>
          <p:nvPr>
            <p:ph idx="1"/>
          </p:nvPr>
        </p:nvSpPr>
        <p:spPr/>
        <p:txBody>
          <a:bodyPr>
            <a:normAutofit/>
          </a:bodyPr>
          <a:lstStyle/>
          <a:p>
            <a:pPr marL="0" indent="0" algn="just">
              <a:buNone/>
            </a:pPr>
            <a:r>
              <a:rPr lang="it-IT" dirty="0"/>
              <a:t>I bandi di gara e gli avvisi (ma la previsione è da intendersi riferita anche alle lettere di invito nelle procedure prive di una prima fase di pubblicizzazione) devono riportare: </a:t>
            </a:r>
          </a:p>
          <a:p>
            <a:pPr marL="731520" lvl="1" indent="-457200" algn="just">
              <a:buFont typeface="+mj-lt"/>
              <a:buAutoNum type="alphaLcParenR"/>
            </a:pPr>
            <a:r>
              <a:rPr lang="it-IT" dirty="0"/>
              <a:t>il codice identificativo gara (</a:t>
            </a:r>
            <a:r>
              <a:rPr lang="it-IT" dirty="0" err="1"/>
              <a:t>cig</a:t>
            </a:r>
            <a:r>
              <a:rPr lang="it-IT" dirty="0"/>
              <a:t>), che si connota come la “chiave” multiservizi per la gara (sia per la stazione appaltante sia per gli operatori economici, sia ancora per i soggetti deputati a monitorare e controllare gli appalti); </a:t>
            </a:r>
          </a:p>
          <a:p>
            <a:pPr marL="731520" lvl="1" indent="-457200" algn="just">
              <a:buFont typeface="+mj-lt"/>
              <a:buAutoNum type="alphaLcParenR"/>
            </a:pPr>
            <a:r>
              <a:rPr lang="it-IT" dirty="0"/>
              <a:t>la durata del procedimento di gara, nel rispetto dei termini massimi richiesti e stabiliti in dettaglio per le varie procedure </a:t>
            </a:r>
          </a:p>
          <a:p>
            <a:pPr marL="731520" lvl="1" indent="-457200" algn="just">
              <a:buFont typeface="+mj-lt"/>
              <a:buAutoNum type="alphaLcParenR"/>
            </a:pPr>
            <a:r>
              <a:rPr lang="it-IT" dirty="0"/>
              <a:t>i criteri ambientali minimi (CAM), se applicabili alla procedura in forza di quanto previsto dall’art. 57, comma 2 dello stesso Codice.</a:t>
            </a:r>
          </a:p>
        </p:txBody>
      </p:sp>
    </p:spTree>
    <p:extLst>
      <p:ext uri="{BB962C8B-B14F-4D97-AF65-F5344CB8AC3E}">
        <p14:creationId xmlns:p14="http://schemas.microsoft.com/office/powerpoint/2010/main" val="17038605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404664"/>
            <a:ext cx="8229600" cy="990600"/>
          </a:xfrm>
        </p:spPr>
        <p:txBody>
          <a:bodyPr/>
          <a:lstStyle/>
          <a:p>
            <a:pPr algn="ctr"/>
            <a:r>
              <a:rPr lang="it-IT" dirty="0"/>
              <a:t>DISTINZIONI:</a:t>
            </a:r>
          </a:p>
        </p:txBody>
      </p:sp>
      <p:sp>
        <p:nvSpPr>
          <p:cNvPr id="3" name="Segnaposto contenuto 2"/>
          <p:cNvSpPr>
            <a:spLocks noGrp="1"/>
          </p:cNvSpPr>
          <p:nvPr>
            <p:ph idx="1"/>
          </p:nvPr>
        </p:nvSpPr>
        <p:spPr>
          <a:xfrm>
            <a:off x="395536" y="1206624"/>
            <a:ext cx="8229600" cy="4876800"/>
          </a:xfrm>
        </p:spPr>
        <p:txBody>
          <a:bodyPr>
            <a:normAutofit/>
          </a:bodyPr>
          <a:lstStyle/>
          <a:p>
            <a:r>
              <a:rPr lang="it-IT" dirty="0"/>
              <a:t>La distinzione netta tra le due categorie viene segnata dal meccanismo d’azione:</a:t>
            </a:r>
          </a:p>
          <a:p>
            <a:pPr marL="0" indent="0">
              <a:buNone/>
            </a:pPr>
            <a:endParaRPr lang="it-IT" b="1" dirty="0"/>
          </a:p>
          <a:p>
            <a:pPr marL="0" indent="0">
              <a:buNone/>
            </a:pPr>
            <a:r>
              <a:rPr lang="it-IT" b="1" dirty="0"/>
              <a:t>     FARMACO                                  </a:t>
            </a:r>
            <a:r>
              <a:rPr lang="it-IT" b="1" dirty="0" smtClean="0"/>
              <a:t>   MEDICAL </a:t>
            </a:r>
            <a:r>
              <a:rPr lang="it-IT" b="1" dirty="0"/>
              <a:t>DEVICE</a:t>
            </a:r>
            <a:endParaRPr lang="it-IT" dirty="0"/>
          </a:p>
        </p:txBody>
      </p:sp>
      <p:cxnSp>
        <p:nvCxnSpPr>
          <p:cNvPr id="5" name="Connettore 2 4"/>
          <p:cNvCxnSpPr/>
          <p:nvPr/>
        </p:nvCxnSpPr>
        <p:spPr>
          <a:xfrm flipH="1">
            <a:off x="2843808" y="1916832"/>
            <a:ext cx="151216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Rettangolo 5"/>
          <p:cNvSpPr/>
          <p:nvPr/>
        </p:nvSpPr>
        <p:spPr>
          <a:xfrm>
            <a:off x="395536" y="2924944"/>
            <a:ext cx="3132348" cy="2232248"/>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lgn="ctr"/>
            <a:r>
              <a:rPr lang="it-IT" sz="1600" dirty="0">
                <a:solidFill>
                  <a:schemeClr val="tx1"/>
                </a:solidFill>
              </a:rPr>
              <a:t>L’azione è svolta mediante meccanismo d'azione farmacologico, immunologico o metabolico;</a:t>
            </a:r>
            <a:endParaRPr lang="it-IT" sz="1600" dirty="0"/>
          </a:p>
        </p:txBody>
      </p:sp>
      <p:cxnSp>
        <p:nvCxnSpPr>
          <p:cNvPr id="9" name="Connettore 2 8"/>
          <p:cNvCxnSpPr/>
          <p:nvPr/>
        </p:nvCxnSpPr>
        <p:spPr>
          <a:xfrm>
            <a:off x="4355976" y="1916832"/>
            <a:ext cx="180020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Rettangolo 9"/>
          <p:cNvSpPr/>
          <p:nvPr/>
        </p:nvSpPr>
        <p:spPr>
          <a:xfrm>
            <a:off x="5148064" y="2924945"/>
            <a:ext cx="3548547" cy="2376264"/>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dirty="0">
                <a:solidFill>
                  <a:schemeClr val="tx1"/>
                </a:solidFill>
              </a:rPr>
              <a:t>L'azione principale cui è destinato non si deve esercitare nel o sul corpo umano con mezzi di tipo farmacologico, immunologico o metabolico, anche se può essere coadiuvato da uno di </a:t>
            </a:r>
            <a:r>
              <a:rPr lang="it-IT" sz="1600" dirty="0" smtClean="0">
                <a:solidFill>
                  <a:schemeClr val="tx1"/>
                </a:solidFill>
              </a:rPr>
              <a:t>questi: i </a:t>
            </a:r>
            <a:r>
              <a:rPr lang="it-IT" sz="1600" dirty="0">
                <a:solidFill>
                  <a:schemeClr val="tx1"/>
                </a:solidFill>
              </a:rPr>
              <a:t>mezzi con cui raggiungere lo scopo potranno essere meccanici, fisici, chimico fisici </a:t>
            </a:r>
          </a:p>
        </p:txBody>
      </p:sp>
      <p:sp>
        <p:nvSpPr>
          <p:cNvPr id="4" name="CasellaDiTesto 3"/>
          <p:cNvSpPr txBox="1"/>
          <p:nvPr/>
        </p:nvSpPr>
        <p:spPr>
          <a:xfrm>
            <a:off x="237181" y="5310752"/>
            <a:ext cx="8799315" cy="1384995"/>
          </a:xfrm>
          <a:prstGeom prst="rect">
            <a:avLst/>
          </a:prstGeom>
          <a:noFill/>
        </p:spPr>
        <p:txBody>
          <a:bodyPr wrap="square" rtlCol="0">
            <a:spAutoFit/>
          </a:bodyPr>
          <a:lstStyle/>
          <a:p>
            <a:pPr algn="just"/>
            <a:r>
              <a:rPr lang="it-IT" sz="1400" dirty="0"/>
              <a:t>In un dispositivo medico può essere presente un principio attivo </a:t>
            </a:r>
            <a:r>
              <a:rPr lang="it-IT" sz="1400" dirty="0" smtClean="0"/>
              <a:t>farmaceutico, </a:t>
            </a:r>
            <a:r>
              <a:rPr lang="it-IT" sz="1400" dirty="0"/>
              <a:t>ma solo se questo non rappresenta l’attività prevalente: </a:t>
            </a:r>
          </a:p>
          <a:p>
            <a:pPr marL="285750" indent="-285750" algn="just">
              <a:buFont typeface="Arial" panose="020B0604020202020204" pitchFamily="34" charset="0"/>
              <a:buChar char="•"/>
            </a:pPr>
            <a:r>
              <a:rPr lang="it-IT" sz="1400" dirty="0"/>
              <a:t>ossia l’azione farmacologica è secondaria (o ancillare), ad esempio per preservare il dispositivo stesso da eventuali contaminazioni; </a:t>
            </a:r>
          </a:p>
          <a:p>
            <a:pPr marL="285750" indent="-285750" algn="just">
              <a:buFont typeface="Arial" panose="020B0604020202020204" pitchFamily="34" charset="0"/>
              <a:buChar char="•"/>
            </a:pPr>
            <a:r>
              <a:rPr lang="it-IT" sz="1400" dirty="0"/>
              <a:t>nel momento in cui tali azioni non fossero più ancillari alla azione principale, ma predominanti, il prodotto diventerebbe un farmaco.</a:t>
            </a:r>
          </a:p>
        </p:txBody>
      </p:sp>
    </p:spTree>
    <p:extLst>
      <p:ext uri="{BB962C8B-B14F-4D97-AF65-F5344CB8AC3E}">
        <p14:creationId xmlns:p14="http://schemas.microsoft.com/office/powerpoint/2010/main" val="19481473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551F179-6A59-8420-BB70-F88936B91A94}"/>
              </a:ext>
            </a:extLst>
          </p:cNvPr>
          <p:cNvSpPr>
            <a:spLocks noGrp="1"/>
          </p:cNvSpPr>
          <p:nvPr>
            <p:ph type="title"/>
          </p:nvPr>
        </p:nvSpPr>
        <p:spPr>
          <a:xfrm>
            <a:off x="467544" y="836712"/>
            <a:ext cx="8229600" cy="990600"/>
          </a:xfrm>
        </p:spPr>
        <p:txBody>
          <a:bodyPr/>
          <a:lstStyle/>
          <a:p>
            <a:pPr algn="ctr"/>
            <a:r>
              <a:rPr lang="it-IT" dirty="0" smtClean="0"/>
              <a:t>INDIZIONE DELLA PROCEDURA</a:t>
            </a:r>
            <a:endParaRPr lang="it-IT" dirty="0"/>
          </a:p>
        </p:txBody>
      </p:sp>
      <p:sp>
        <p:nvSpPr>
          <p:cNvPr id="3" name="Segnaposto contenuto 2">
            <a:extLst>
              <a:ext uri="{FF2B5EF4-FFF2-40B4-BE49-F238E27FC236}">
                <a16:creationId xmlns:a16="http://schemas.microsoft.com/office/drawing/2014/main" xmlns="" id="{538FF453-C65E-2972-0586-169CE16F1E6D}"/>
              </a:ext>
            </a:extLst>
          </p:cNvPr>
          <p:cNvSpPr>
            <a:spLocks noGrp="1"/>
          </p:cNvSpPr>
          <p:nvPr>
            <p:ph idx="1"/>
          </p:nvPr>
        </p:nvSpPr>
        <p:spPr>
          <a:xfrm>
            <a:off x="611560" y="2420888"/>
            <a:ext cx="8229600" cy="4876800"/>
          </a:xfrm>
        </p:spPr>
        <p:txBody>
          <a:bodyPr/>
          <a:lstStyle/>
          <a:p>
            <a:r>
              <a:rPr lang="it-IT" dirty="0"/>
              <a:t>L’indizione della procedura avviene mediante il </a:t>
            </a:r>
            <a:r>
              <a:rPr lang="it-IT" b="1" dirty="0"/>
              <a:t>bando di gara </a:t>
            </a:r>
            <a:r>
              <a:rPr lang="it-IT" dirty="0"/>
              <a:t>ovvero mediante </a:t>
            </a:r>
            <a:r>
              <a:rPr lang="it-IT" b="1" dirty="0"/>
              <a:t>avviso di </a:t>
            </a:r>
            <a:r>
              <a:rPr lang="it-IT" b="1" dirty="0" err="1"/>
              <a:t>preinformazione</a:t>
            </a:r>
            <a:r>
              <a:rPr lang="it-IT" dirty="0"/>
              <a:t> o mediante </a:t>
            </a:r>
            <a:r>
              <a:rPr lang="it-IT" b="1" dirty="0"/>
              <a:t>invito</a:t>
            </a:r>
            <a:r>
              <a:rPr lang="it-IT" dirty="0"/>
              <a:t> ai candidati</a:t>
            </a:r>
            <a:endParaRPr lang="it-IT" b="1" dirty="0"/>
          </a:p>
        </p:txBody>
      </p:sp>
    </p:spTree>
    <p:extLst>
      <p:ext uri="{BB962C8B-B14F-4D97-AF65-F5344CB8AC3E}">
        <p14:creationId xmlns:p14="http://schemas.microsoft.com/office/powerpoint/2010/main" val="280311401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BD46274-7DBC-5CF0-4271-732D8C7984F7}"/>
              </a:ext>
            </a:extLst>
          </p:cNvPr>
          <p:cNvSpPr>
            <a:spLocks noGrp="1"/>
          </p:cNvSpPr>
          <p:nvPr>
            <p:ph type="title"/>
          </p:nvPr>
        </p:nvSpPr>
        <p:spPr/>
        <p:txBody>
          <a:bodyPr>
            <a:normAutofit fontScale="90000"/>
          </a:bodyPr>
          <a:lstStyle/>
          <a:p>
            <a:pPr algn="ctr"/>
            <a:r>
              <a:rPr lang="it-IT" dirty="0"/>
              <a:t>PROCEDURA DI SCELTA DEL CONTRAENTE</a:t>
            </a:r>
          </a:p>
        </p:txBody>
      </p:sp>
      <p:sp>
        <p:nvSpPr>
          <p:cNvPr id="3" name="Segnaposto contenuto 2">
            <a:extLst>
              <a:ext uri="{FF2B5EF4-FFF2-40B4-BE49-F238E27FC236}">
                <a16:creationId xmlns:a16="http://schemas.microsoft.com/office/drawing/2014/main" xmlns="" id="{5B11E682-21F0-1B23-0DE3-C9699D6B83F0}"/>
              </a:ext>
            </a:extLst>
          </p:cNvPr>
          <p:cNvSpPr>
            <a:spLocks noGrp="1"/>
          </p:cNvSpPr>
          <p:nvPr>
            <p:ph idx="1"/>
          </p:nvPr>
        </p:nvSpPr>
        <p:spPr>
          <a:xfrm>
            <a:off x="467544" y="1772816"/>
            <a:ext cx="8229600" cy="4876800"/>
          </a:xfrm>
        </p:spPr>
        <p:txBody>
          <a:bodyPr/>
          <a:lstStyle/>
          <a:p>
            <a:pPr marL="0" indent="0">
              <a:buNone/>
            </a:pPr>
            <a:r>
              <a:rPr lang="it-IT" dirty="0"/>
              <a:t>Le procedura di scelta previste dal Codice sono:</a:t>
            </a:r>
          </a:p>
          <a:p>
            <a:pPr lvl="1"/>
            <a:r>
              <a:rPr lang="it-IT" sz="2400" dirty="0"/>
              <a:t>Procedura aperta;</a:t>
            </a:r>
          </a:p>
          <a:p>
            <a:pPr lvl="1"/>
            <a:r>
              <a:rPr lang="it-IT" sz="2400" dirty="0"/>
              <a:t>Procedura ristretta;</a:t>
            </a:r>
          </a:p>
          <a:p>
            <a:pPr lvl="1"/>
            <a:r>
              <a:rPr lang="it-IT" sz="2400" dirty="0"/>
              <a:t>Procedura competitiva con negoziazione;</a:t>
            </a:r>
          </a:p>
          <a:p>
            <a:pPr lvl="1"/>
            <a:r>
              <a:rPr lang="it-IT" sz="2400" dirty="0"/>
              <a:t>Dialogo competitivo </a:t>
            </a:r>
          </a:p>
          <a:p>
            <a:pPr lvl="1"/>
            <a:r>
              <a:rPr lang="it-IT" sz="2400" dirty="0"/>
              <a:t>Partenariato per l’innovazione.</a:t>
            </a:r>
          </a:p>
        </p:txBody>
      </p:sp>
    </p:spTree>
    <p:extLst>
      <p:ext uri="{BB962C8B-B14F-4D97-AF65-F5344CB8AC3E}">
        <p14:creationId xmlns:p14="http://schemas.microsoft.com/office/powerpoint/2010/main" val="3148913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9A447F2-8A9D-8F2E-C467-0FA069FF8001}"/>
              </a:ext>
            </a:extLst>
          </p:cNvPr>
          <p:cNvSpPr>
            <a:spLocks noGrp="1"/>
          </p:cNvSpPr>
          <p:nvPr>
            <p:ph type="title"/>
          </p:nvPr>
        </p:nvSpPr>
        <p:spPr/>
        <p:txBody>
          <a:bodyPr/>
          <a:lstStyle/>
          <a:p>
            <a:pPr algn="ctr"/>
            <a:r>
              <a:rPr lang="it-IT" dirty="0"/>
              <a:t>PROCEDURA APERTA</a:t>
            </a:r>
          </a:p>
        </p:txBody>
      </p:sp>
      <p:sp>
        <p:nvSpPr>
          <p:cNvPr id="3" name="Segnaposto contenuto 2">
            <a:extLst>
              <a:ext uri="{FF2B5EF4-FFF2-40B4-BE49-F238E27FC236}">
                <a16:creationId xmlns:a16="http://schemas.microsoft.com/office/drawing/2014/main" xmlns="" id="{1A3DFFEE-E940-9335-E628-E07543E5146F}"/>
              </a:ext>
            </a:extLst>
          </p:cNvPr>
          <p:cNvSpPr>
            <a:spLocks noGrp="1"/>
          </p:cNvSpPr>
          <p:nvPr>
            <p:ph idx="1"/>
          </p:nvPr>
        </p:nvSpPr>
        <p:spPr/>
        <p:txBody>
          <a:bodyPr/>
          <a:lstStyle/>
          <a:p>
            <a:pPr algn="just"/>
            <a:r>
              <a:rPr lang="it-IT" dirty="0"/>
              <a:t>La procedura aperta è quella in cui qualsiasi operatore economico interessato può presentare un’offerta in risposta ad un avviso di indizione di gara</a:t>
            </a:r>
          </a:p>
          <a:p>
            <a:pPr marL="0" indent="0" algn="ctr">
              <a:buNone/>
            </a:pPr>
            <a:r>
              <a:rPr lang="it-IT" dirty="0"/>
              <a:t>(art. 3, lett. f), </a:t>
            </a:r>
            <a:r>
              <a:rPr lang="it-IT" dirty="0" err="1"/>
              <a:t>All</a:t>
            </a:r>
            <a:r>
              <a:rPr lang="it-IT" dirty="0"/>
              <a:t>. I.1 e art. 71 del Codice)</a:t>
            </a:r>
          </a:p>
          <a:p>
            <a:pPr marL="0" indent="0" algn="ctr">
              <a:buNone/>
            </a:pPr>
            <a:endParaRPr lang="it-IT" dirty="0"/>
          </a:p>
          <a:p>
            <a:pPr algn="just"/>
            <a:r>
              <a:rPr lang="it-IT" dirty="0"/>
              <a:t>Le offerte presentate devono essere complete delle informazioni richieste dalle stazioni appaltanti e quelle valide devono essere valutate.</a:t>
            </a:r>
          </a:p>
        </p:txBody>
      </p:sp>
    </p:spTree>
    <p:extLst>
      <p:ext uri="{BB962C8B-B14F-4D97-AF65-F5344CB8AC3E}">
        <p14:creationId xmlns:p14="http://schemas.microsoft.com/office/powerpoint/2010/main" val="4462875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40600AC-6122-CF98-4D23-2FD5B2628834}"/>
              </a:ext>
            </a:extLst>
          </p:cNvPr>
          <p:cNvSpPr>
            <a:spLocks noGrp="1"/>
          </p:cNvSpPr>
          <p:nvPr>
            <p:ph type="title"/>
          </p:nvPr>
        </p:nvSpPr>
        <p:spPr/>
        <p:txBody>
          <a:bodyPr/>
          <a:lstStyle/>
          <a:p>
            <a:pPr algn="ctr"/>
            <a:r>
              <a:rPr lang="it-IT" dirty="0"/>
              <a:t>PROCEDURA RISTRETTA</a:t>
            </a:r>
          </a:p>
        </p:txBody>
      </p:sp>
      <p:sp>
        <p:nvSpPr>
          <p:cNvPr id="3" name="Segnaposto contenuto 2">
            <a:extLst>
              <a:ext uri="{FF2B5EF4-FFF2-40B4-BE49-F238E27FC236}">
                <a16:creationId xmlns:a16="http://schemas.microsoft.com/office/drawing/2014/main" xmlns="" id="{D2ADF6B3-D266-04DE-F882-0C5535C78D7E}"/>
              </a:ext>
            </a:extLst>
          </p:cNvPr>
          <p:cNvSpPr>
            <a:spLocks noGrp="1"/>
          </p:cNvSpPr>
          <p:nvPr>
            <p:ph idx="1"/>
          </p:nvPr>
        </p:nvSpPr>
        <p:spPr/>
        <p:txBody>
          <a:bodyPr/>
          <a:lstStyle/>
          <a:p>
            <a:pPr algn="just"/>
            <a:r>
              <a:rPr lang="it-IT" dirty="0"/>
              <a:t>La procedura ristretta è quella in cui qualsiasi operatore economico può chiedere di partecipare presentando una domanda di partecipazione in risposta a un avviso di indizione di gara e possono presentare un’offerta solo gli operatori invitati dalla stazione appaltante o da enti concedenti</a:t>
            </a:r>
          </a:p>
          <a:p>
            <a:pPr marL="0" indent="0" algn="ctr">
              <a:buNone/>
            </a:pPr>
            <a:r>
              <a:rPr lang="it-IT" dirty="0"/>
              <a:t>(art. 3, lett. g), </a:t>
            </a:r>
            <a:r>
              <a:rPr lang="it-IT" dirty="0" err="1"/>
              <a:t>all</a:t>
            </a:r>
            <a:r>
              <a:rPr lang="it-IT" dirty="0"/>
              <a:t>. I.1 e art. 72 del Codice)</a:t>
            </a:r>
          </a:p>
          <a:p>
            <a:pPr marL="0" indent="0" algn="ctr">
              <a:buNone/>
            </a:pPr>
            <a:endParaRPr lang="it-IT" dirty="0"/>
          </a:p>
          <a:p>
            <a:pPr marL="0" indent="0" algn="just">
              <a:buNone/>
            </a:pPr>
            <a:endParaRPr lang="it-IT" dirty="0"/>
          </a:p>
        </p:txBody>
      </p:sp>
    </p:spTree>
    <p:extLst>
      <p:ext uri="{BB962C8B-B14F-4D97-AF65-F5344CB8AC3E}">
        <p14:creationId xmlns:p14="http://schemas.microsoft.com/office/powerpoint/2010/main" val="397863881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B89728C-9F01-A8BD-C483-2F21FAE0EAE4}"/>
              </a:ext>
            </a:extLst>
          </p:cNvPr>
          <p:cNvSpPr>
            <a:spLocks noGrp="1"/>
          </p:cNvSpPr>
          <p:nvPr>
            <p:ph type="title"/>
          </p:nvPr>
        </p:nvSpPr>
        <p:spPr/>
        <p:txBody>
          <a:bodyPr/>
          <a:lstStyle/>
          <a:p>
            <a:pPr algn="ctr"/>
            <a:r>
              <a:rPr lang="it-IT" dirty="0"/>
              <a:t>PROCEDURE NEGOZIATE</a:t>
            </a:r>
          </a:p>
        </p:txBody>
      </p:sp>
      <p:sp>
        <p:nvSpPr>
          <p:cNvPr id="3" name="Segnaposto contenuto 2">
            <a:extLst>
              <a:ext uri="{FF2B5EF4-FFF2-40B4-BE49-F238E27FC236}">
                <a16:creationId xmlns:a16="http://schemas.microsoft.com/office/drawing/2014/main" xmlns="" id="{E3ED5590-827A-5625-3517-75C86A7025E4}"/>
              </a:ext>
            </a:extLst>
          </p:cNvPr>
          <p:cNvSpPr>
            <a:spLocks noGrp="1"/>
          </p:cNvSpPr>
          <p:nvPr>
            <p:ph idx="1"/>
          </p:nvPr>
        </p:nvSpPr>
        <p:spPr/>
        <p:txBody>
          <a:bodyPr>
            <a:normAutofit fontScale="92500" lnSpcReduction="10000"/>
          </a:bodyPr>
          <a:lstStyle/>
          <a:p>
            <a:pPr algn="just"/>
            <a:r>
              <a:rPr lang="it-IT" sz="2000" dirty="0"/>
              <a:t>Sono definite come le procedure in cui le stazioni appaltanti e gli enti concedenti consultano operatori economici da loro scelti e negoziano con uno o più di essi.</a:t>
            </a:r>
          </a:p>
          <a:p>
            <a:pPr marL="0" indent="0" algn="ctr">
              <a:buNone/>
            </a:pPr>
            <a:r>
              <a:rPr lang="it-IT" sz="2600" u="sng" spc="-100" dirty="0">
                <a:solidFill>
                  <a:schemeClr val="tx2"/>
                </a:solidFill>
                <a:latin typeface="+mj-lt"/>
                <a:ea typeface="+mj-ea"/>
                <a:cs typeface="+mj-cs"/>
              </a:rPr>
              <a:t>PROCEDURA COMPETITIVA CON NEGOZIAZIONE</a:t>
            </a:r>
          </a:p>
          <a:p>
            <a:pPr marL="0" indent="0" algn="just">
              <a:buNone/>
            </a:pPr>
            <a:r>
              <a:rPr lang="it-IT" spc="-100" dirty="0">
                <a:latin typeface="+mj-lt"/>
                <a:ea typeface="+mj-ea"/>
                <a:cs typeface="+mj-cs"/>
              </a:rPr>
              <a:t>In questa procedura qualsiasi operatore economico può presentare una domanda di partecipazione in risposta ad un avviso di indizione di gara che deve contenere le informazioni di cui all’allegato II.6, Parte I, lettere B o C fornendo le informazioni richieste dalla stazione appaltante per la selezione qualitativa, ma solo gli operatori economici invitati possono presentare un’offerta iniziale;</a:t>
            </a:r>
          </a:p>
          <a:p>
            <a:pPr marL="0" indent="0" algn="just">
              <a:buNone/>
            </a:pPr>
            <a:endParaRPr lang="it-IT" spc="-100" dirty="0">
              <a:latin typeface="+mj-lt"/>
              <a:ea typeface="+mj-ea"/>
              <a:cs typeface="+mj-cs"/>
            </a:endParaRPr>
          </a:p>
          <a:p>
            <a:pPr marL="0" indent="0" algn="just">
              <a:buNone/>
            </a:pPr>
            <a:r>
              <a:rPr lang="it-IT" spc="-100" dirty="0">
                <a:latin typeface="+mj-lt"/>
                <a:ea typeface="+mj-ea"/>
                <a:cs typeface="+mj-cs"/>
              </a:rPr>
              <a:t>L’offerta costituisce la base per la successiva negoziazione tra le parti al fine di migliorarne il contenuto; possono essere aggiudicate senza negoziazione se previsto nel bando di gara o nell’invito a confermare l’interesse.</a:t>
            </a:r>
          </a:p>
        </p:txBody>
      </p:sp>
    </p:spTree>
    <p:extLst>
      <p:ext uri="{BB962C8B-B14F-4D97-AF65-F5344CB8AC3E}">
        <p14:creationId xmlns:p14="http://schemas.microsoft.com/office/powerpoint/2010/main" val="131408305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5859ECC-ACFA-7E08-5F0B-92ED5E5BF3FF}"/>
              </a:ext>
            </a:extLst>
          </p:cNvPr>
          <p:cNvSpPr>
            <a:spLocks noGrp="1"/>
          </p:cNvSpPr>
          <p:nvPr>
            <p:ph type="title"/>
          </p:nvPr>
        </p:nvSpPr>
        <p:spPr/>
        <p:txBody>
          <a:bodyPr/>
          <a:lstStyle/>
          <a:p>
            <a:pPr algn="ctr"/>
            <a:r>
              <a:rPr lang="it-IT" dirty="0"/>
              <a:t>DIALOGO COMPETITIVO</a:t>
            </a:r>
          </a:p>
        </p:txBody>
      </p:sp>
      <p:sp>
        <p:nvSpPr>
          <p:cNvPr id="3" name="Segnaposto contenuto 2">
            <a:extLst>
              <a:ext uri="{FF2B5EF4-FFF2-40B4-BE49-F238E27FC236}">
                <a16:creationId xmlns:a16="http://schemas.microsoft.com/office/drawing/2014/main" xmlns="" id="{CD39EAC8-08D7-C6FE-9C17-897CD6118794}"/>
              </a:ext>
            </a:extLst>
          </p:cNvPr>
          <p:cNvSpPr>
            <a:spLocks noGrp="1"/>
          </p:cNvSpPr>
          <p:nvPr>
            <p:ph idx="1"/>
          </p:nvPr>
        </p:nvSpPr>
        <p:spPr/>
        <p:txBody>
          <a:bodyPr/>
          <a:lstStyle/>
          <a:p>
            <a:pPr algn="just"/>
            <a:r>
              <a:rPr lang="it-IT" dirty="0"/>
              <a:t>E’ quella procedura in cui qualsiasi operatore economico può chiedere di partecipare in risposta a un bando di gara o ad un avviso di indizione di gara ma le stazioni appaltanti avviano un dialogo solo con gli operatori che sulla base delle informazioni fornite vengono invitati;</a:t>
            </a:r>
          </a:p>
          <a:p>
            <a:pPr marL="0" indent="0" algn="ctr">
              <a:buNone/>
            </a:pPr>
            <a:r>
              <a:rPr lang="it-IT" dirty="0"/>
              <a:t>(art. 3, lett. i), </a:t>
            </a:r>
            <a:r>
              <a:rPr lang="it-IT" dirty="0" err="1"/>
              <a:t>All</a:t>
            </a:r>
            <a:r>
              <a:rPr lang="it-IT" dirty="0"/>
              <a:t>. I.1 e art. 74 del Codice)</a:t>
            </a:r>
          </a:p>
          <a:p>
            <a:pPr marL="0" indent="0" algn="ctr">
              <a:buNone/>
            </a:pPr>
            <a:endParaRPr lang="it-IT" dirty="0"/>
          </a:p>
          <a:p>
            <a:pPr marL="0" indent="0" algn="just">
              <a:buNone/>
            </a:pPr>
            <a:r>
              <a:rPr lang="it-IT" dirty="0"/>
              <a:t>Il dialogo è finalizzato all’individuazione e alla definizione dei mezzi più idonei a soddisfare le necessità dell’amministrazione; concluso il dialogo i partecipanti sono invitati a presentare le offerte finali.</a:t>
            </a:r>
          </a:p>
        </p:txBody>
      </p:sp>
    </p:spTree>
    <p:extLst>
      <p:ext uri="{BB962C8B-B14F-4D97-AF65-F5344CB8AC3E}">
        <p14:creationId xmlns:p14="http://schemas.microsoft.com/office/powerpoint/2010/main" val="393723215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69211DD3-28E0-B836-7F4B-C8D019770C11}"/>
              </a:ext>
            </a:extLst>
          </p:cNvPr>
          <p:cNvSpPr>
            <a:spLocks noGrp="1"/>
          </p:cNvSpPr>
          <p:nvPr>
            <p:ph type="title"/>
          </p:nvPr>
        </p:nvSpPr>
        <p:spPr/>
        <p:txBody>
          <a:bodyPr>
            <a:noAutofit/>
          </a:bodyPr>
          <a:lstStyle/>
          <a:p>
            <a:pPr algn="ctr"/>
            <a:r>
              <a:rPr lang="it-IT" sz="2400" dirty="0"/>
              <a:t>IPOTESI IN CUI SONO AMMESSE LA PROCEDURA COMPETITIVA CON NEGOZIAZIONE E IL DIALOGO COMPETITIVO</a:t>
            </a:r>
          </a:p>
        </p:txBody>
      </p:sp>
      <p:sp>
        <p:nvSpPr>
          <p:cNvPr id="3" name="Segnaposto contenuto 2">
            <a:extLst>
              <a:ext uri="{FF2B5EF4-FFF2-40B4-BE49-F238E27FC236}">
                <a16:creationId xmlns:a16="http://schemas.microsoft.com/office/drawing/2014/main" xmlns="" id="{AFF26D3E-5319-4986-784A-3B1411D75CFE}"/>
              </a:ext>
            </a:extLst>
          </p:cNvPr>
          <p:cNvSpPr>
            <a:spLocks noGrp="1"/>
          </p:cNvSpPr>
          <p:nvPr>
            <p:ph idx="1"/>
          </p:nvPr>
        </p:nvSpPr>
        <p:spPr/>
        <p:txBody>
          <a:bodyPr>
            <a:normAutofit fontScale="92500" lnSpcReduction="20000"/>
          </a:bodyPr>
          <a:lstStyle/>
          <a:p>
            <a:pPr algn="just"/>
            <a:r>
              <a:rPr lang="it-IT" dirty="0"/>
              <a:t>Sia la procedura competitiva con negoziazione sia il dialogo competitivo possono essere usati solo in determinate ipotesi:</a:t>
            </a:r>
          </a:p>
          <a:p>
            <a:pPr marL="731520" lvl="1" indent="-457200" algn="just">
              <a:buFont typeface="+mj-lt"/>
              <a:buAutoNum type="alphaLcParenR"/>
            </a:pPr>
            <a:r>
              <a:rPr lang="it-IT" dirty="0"/>
              <a:t>per l'aggiudicazione di contratti di lavori, forniture o servizi in presenza di una o più delle seguenti condizioni:</a:t>
            </a:r>
          </a:p>
          <a:p>
            <a:pPr marL="1005840" lvl="2" indent="-457200" algn="just">
              <a:buFont typeface="+mj-lt"/>
              <a:buAutoNum type="arabicParenR"/>
            </a:pPr>
            <a:r>
              <a:rPr lang="it-IT" dirty="0"/>
              <a:t>quando le esigenze della stazione appaltante perseguite con l’appalto non possono essere soddisfatte con le altre procedure;</a:t>
            </a:r>
          </a:p>
          <a:p>
            <a:pPr marL="1005840" lvl="2" indent="-457200" algn="just">
              <a:buFont typeface="+mj-lt"/>
              <a:buAutoNum type="arabicParenR"/>
            </a:pPr>
            <a:r>
              <a:rPr lang="it-IT" dirty="0"/>
              <a:t>quando le esigenze della stazione appaltante implicano soluzioni o progetti innovativi;</a:t>
            </a:r>
          </a:p>
          <a:p>
            <a:pPr marL="1005840" lvl="2" indent="-457200" algn="just">
              <a:buFont typeface="+mj-lt"/>
              <a:buAutoNum type="arabicParenR"/>
            </a:pPr>
            <a:r>
              <a:rPr lang="it-IT" dirty="0"/>
              <a:t>quando l'appalto non può essere aggiudicato senza preventive negoziazioni a causa di circostanze particolari in relazione alla natura, complessità o impostazione finanziaria e giuridica dell’oggetto dell’appalto o a causa dei rischi a esso connessi; </a:t>
            </a:r>
          </a:p>
          <a:p>
            <a:pPr marL="1005840" lvl="2" indent="-457200" algn="just">
              <a:buFont typeface="+mj-lt"/>
              <a:buAutoNum type="arabicParenR"/>
            </a:pPr>
            <a:r>
              <a:rPr lang="it-IT" dirty="0"/>
              <a:t>quando le specifiche tecniche non possono essere stabilite con sufficiente precisione dalla stazione appaltante con riferimento a una norma, una valutazione tecnica europea, una specifica tecnica comune o un riferimento tecnico ai sensi dei numeri da 2) a 5) della Parte I dell’allegato II.5;</a:t>
            </a:r>
          </a:p>
          <a:p>
            <a:pPr marL="617220" lvl="1" indent="-342900" algn="just">
              <a:buFont typeface="+mj-lt"/>
              <a:buAutoNum type="alphaLcParenR"/>
            </a:pPr>
            <a:r>
              <a:rPr lang="it-IT" dirty="0"/>
              <a:t>per l'aggiudicazione di contratti di lavori, forniture o servizi per i quali, in esito a una procedura aperta o ristretta, sono state presentate soltanto offerte inammissibili.</a:t>
            </a:r>
          </a:p>
        </p:txBody>
      </p:sp>
    </p:spTree>
    <p:extLst>
      <p:ext uri="{BB962C8B-B14F-4D97-AF65-F5344CB8AC3E}">
        <p14:creationId xmlns:p14="http://schemas.microsoft.com/office/powerpoint/2010/main" val="102658011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04CF481-3E8C-FED1-C25B-537E627CEFA8}"/>
              </a:ext>
            </a:extLst>
          </p:cNvPr>
          <p:cNvSpPr>
            <a:spLocks noGrp="1"/>
          </p:cNvSpPr>
          <p:nvPr>
            <p:ph type="title"/>
          </p:nvPr>
        </p:nvSpPr>
        <p:spPr/>
        <p:txBody>
          <a:bodyPr/>
          <a:lstStyle/>
          <a:p>
            <a:pPr algn="ctr"/>
            <a:r>
              <a:rPr lang="it-IT" dirty="0"/>
              <a:t>LE OFFERTE INAMMISSIBILI</a:t>
            </a:r>
          </a:p>
        </p:txBody>
      </p:sp>
      <p:sp>
        <p:nvSpPr>
          <p:cNvPr id="3" name="Segnaposto contenuto 2">
            <a:extLst>
              <a:ext uri="{FF2B5EF4-FFF2-40B4-BE49-F238E27FC236}">
                <a16:creationId xmlns:a16="http://schemas.microsoft.com/office/drawing/2014/main" xmlns="" id="{ED0BC0C7-8AF6-0FB9-B6DA-FD44D49E3080}"/>
              </a:ext>
            </a:extLst>
          </p:cNvPr>
          <p:cNvSpPr>
            <a:spLocks noGrp="1"/>
          </p:cNvSpPr>
          <p:nvPr>
            <p:ph idx="1"/>
          </p:nvPr>
        </p:nvSpPr>
        <p:spPr/>
        <p:txBody>
          <a:bodyPr>
            <a:normAutofit lnSpcReduction="10000"/>
          </a:bodyPr>
          <a:lstStyle/>
          <a:p>
            <a:r>
              <a:rPr lang="it-IT" dirty="0"/>
              <a:t>Sono inammissibili le offerte: </a:t>
            </a:r>
          </a:p>
          <a:p>
            <a:pPr marL="457200" indent="-457200" algn="just">
              <a:buFont typeface="+mj-lt"/>
              <a:buAutoNum type="alphaUcPeriod"/>
            </a:pPr>
            <a:r>
              <a:rPr lang="it-IT" dirty="0"/>
              <a:t>non conformi ai documenti di gara; </a:t>
            </a:r>
          </a:p>
          <a:p>
            <a:pPr marL="457200" indent="-457200" algn="just">
              <a:buFont typeface="+mj-lt"/>
              <a:buAutoNum type="alphaUcPeriod"/>
            </a:pPr>
            <a:r>
              <a:rPr lang="it-IT" dirty="0"/>
              <a:t>ricevute oltre i termini indicati nel bando o nell'invito con cui si indice la gara; </a:t>
            </a:r>
          </a:p>
          <a:p>
            <a:pPr marL="457200" indent="-457200" algn="just">
              <a:buFont typeface="+mj-lt"/>
              <a:buAutoNum type="alphaUcPeriod"/>
            </a:pPr>
            <a:r>
              <a:rPr lang="it-IT" dirty="0"/>
              <a:t>in relazione alle quali vi sono prove di corruzione o collusione; </a:t>
            </a:r>
          </a:p>
          <a:p>
            <a:pPr marL="457200" indent="-457200" algn="just">
              <a:buFont typeface="+mj-lt"/>
              <a:buAutoNum type="alphaUcPeriod"/>
            </a:pPr>
            <a:r>
              <a:rPr lang="it-IT" dirty="0"/>
              <a:t>considerate anormalmente basse; </a:t>
            </a:r>
          </a:p>
          <a:p>
            <a:pPr marL="457200" indent="-457200" algn="just">
              <a:buFont typeface="+mj-lt"/>
              <a:buAutoNum type="alphaUcPeriod"/>
            </a:pPr>
            <a:r>
              <a:rPr lang="it-IT" dirty="0"/>
              <a:t>presentate da offerenti che non possiedono la qualificazione necessaria;</a:t>
            </a:r>
          </a:p>
          <a:p>
            <a:pPr marL="457200" indent="-457200" algn="just">
              <a:buFont typeface="+mj-lt"/>
              <a:buAutoNum type="alphaUcPeriod"/>
            </a:pPr>
            <a:r>
              <a:rPr lang="it-IT" dirty="0"/>
              <a:t>il cui prezzo supera l'importo posto a base di gara, stabilito e documentato prima dell'avvio della procedura di appalto. </a:t>
            </a:r>
          </a:p>
        </p:txBody>
      </p:sp>
    </p:spTree>
    <p:extLst>
      <p:ext uri="{BB962C8B-B14F-4D97-AF65-F5344CB8AC3E}">
        <p14:creationId xmlns:p14="http://schemas.microsoft.com/office/powerpoint/2010/main" val="361888352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44C5515-7F5F-E2F5-CB2F-D7CB3DE00030}"/>
              </a:ext>
            </a:extLst>
          </p:cNvPr>
          <p:cNvSpPr>
            <a:spLocks noGrp="1"/>
          </p:cNvSpPr>
          <p:nvPr>
            <p:ph type="title"/>
          </p:nvPr>
        </p:nvSpPr>
        <p:spPr/>
        <p:txBody>
          <a:bodyPr>
            <a:normAutofit fontScale="90000"/>
          </a:bodyPr>
          <a:lstStyle/>
          <a:p>
            <a:r>
              <a:rPr lang="it-IT" dirty="0"/>
              <a:t>PARTENARIATO PER L’INNOVAZIONE</a:t>
            </a:r>
          </a:p>
        </p:txBody>
      </p:sp>
      <p:sp>
        <p:nvSpPr>
          <p:cNvPr id="3" name="Segnaposto contenuto 2">
            <a:extLst>
              <a:ext uri="{FF2B5EF4-FFF2-40B4-BE49-F238E27FC236}">
                <a16:creationId xmlns:a16="http://schemas.microsoft.com/office/drawing/2014/main" xmlns="" id="{5DEFCD68-7D5D-E2E7-51F2-F47155B317E1}"/>
              </a:ext>
            </a:extLst>
          </p:cNvPr>
          <p:cNvSpPr>
            <a:spLocks noGrp="1"/>
          </p:cNvSpPr>
          <p:nvPr>
            <p:ph idx="1"/>
          </p:nvPr>
        </p:nvSpPr>
        <p:spPr/>
        <p:txBody>
          <a:bodyPr/>
          <a:lstStyle/>
          <a:p>
            <a:pPr algn="just"/>
            <a:r>
              <a:rPr lang="it-IT" dirty="0"/>
              <a:t>Le stazioni appaltanti possono ricorrere al partenariato per l’innovazione quando l’esigenza di sviluppare prodotti, servizi o lavori innovativi e di acquistare le forniture, i servizi o i lavori che ne risultano non può essere soddisfatta ricorrendo a soluzioni già disponibili sul mercato e a condizione  che corrispondano ai livelli di prestazioni e ai costi massimi concordati tra le stazioni appaltanti e i partecipanti.</a:t>
            </a:r>
          </a:p>
          <a:p>
            <a:pPr marL="0" indent="0" algn="ctr">
              <a:buNone/>
            </a:pPr>
            <a:r>
              <a:rPr lang="it-IT" dirty="0"/>
              <a:t>(art. 70 e 75 del codice)</a:t>
            </a:r>
          </a:p>
        </p:txBody>
      </p:sp>
    </p:spTree>
    <p:extLst>
      <p:ext uri="{BB962C8B-B14F-4D97-AF65-F5344CB8AC3E}">
        <p14:creationId xmlns:p14="http://schemas.microsoft.com/office/powerpoint/2010/main" val="394193275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21AAF40-A64F-3C37-662F-00432A3766F8}"/>
              </a:ext>
            </a:extLst>
          </p:cNvPr>
          <p:cNvSpPr>
            <a:spLocks noGrp="1"/>
          </p:cNvSpPr>
          <p:nvPr>
            <p:ph type="title"/>
          </p:nvPr>
        </p:nvSpPr>
        <p:spPr>
          <a:xfrm>
            <a:off x="395536" y="764704"/>
            <a:ext cx="8229600" cy="990600"/>
          </a:xfrm>
        </p:spPr>
        <p:txBody>
          <a:bodyPr>
            <a:noAutofit/>
          </a:bodyPr>
          <a:lstStyle/>
          <a:p>
            <a:pPr algn="ctr"/>
            <a:r>
              <a:rPr lang="it-IT" sz="2800" dirty="0"/>
              <a:t>PROCEDURA NEGOZIATA SENZA LA PREVIA PUBBLICAZIONE DI UN BANDO DI GARA</a:t>
            </a:r>
          </a:p>
        </p:txBody>
      </p:sp>
      <p:sp>
        <p:nvSpPr>
          <p:cNvPr id="3" name="Segnaposto contenuto 2">
            <a:extLst>
              <a:ext uri="{FF2B5EF4-FFF2-40B4-BE49-F238E27FC236}">
                <a16:creationId xmlns:a16="http://schemas.microsoft.com/office/drawing/2014/main" xmlns="" id="{4D37D306-B5CD-E92B-6FC8-A5BE66A1A0AB}"/>
              </a:ext>
            </a:extLst>
          </p:cNvPr>
          <p:cNvSpPr>
            <a:spLocks noGrp="1"/>
          </p:cNvSpPr>
          <p:nvPr>
            <p:ph idx="1"/>
          </p:nvPr>
        </p:nvSpPr>
        <p:spPr>
          <a:xfrm>
            <a:off x="457200" y="1600200"/>
            <a:ext cx="8229600" cy="5257800"/>
          </a:xfrm>
        </p:spPr>
        <p:txBody>
          <a:bodyPr>
            <a:normAutofit/>
          </a:bodyPr>
          <a:lstStyle/>
          <a:p>
            <a:pPr marL="0" indent="0" algn="just">
              <a:buNone/>
            </a:pPr>
            <a:r>
              <a:rPr lang="it-IT" sz="2600" dirty="0"/>
              <a:t>Si tratta di una procedura alla quale le stazioni appaltanti possono ricorrere in casi eccezionali e tassativi indicati nell’art. 76 del Codice.</a:t>
            </a:r>
          </a:p>
          <a:p>
            <a:pPr marL="0" indent="0" algn="just">
              <a:buNone/>
            </a:pPr>
            <a:endParaRPr lang="it-IT" sz="2600" dirty="0"/>
          </a:p>
          <a:p>
            <a:pPr marL="0" indent="0" algn="just">
              <a:buNone/>
            </a:pPr>
            <a:r>
              <a:rPr lang="it-IT" sz="2600" dirty="0"/>
              <a:t>La stazione appaltante deve dare adeguata motivazione della sussistenza dei presupposti nel primo atto della procedura.</a:t>
            </a:r>
          </a:p>
        </p:txBody>
      </p:sp>
    </p:spTree>
    <p:extLst>
      <p:ext uri="{BB962C8B-B14F-4D97-AF65-F5344CB8AC3E}">
        <p14:creationId xmlns:p14="http://schemas.microsoft.com/office/powerpoint/2010/main" val="3580937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200" dirty="0" smtClean="0"/>
              <a:t>GARA PER LA FORNITURA DI FARMACI E MEDICAL DEVICE -  PRINCIPI GENERALI</a:t>
            </a:r>
            <a:endParaRPr lang="it-IT" sz="3200" dirty="0"/>
          </a:p>
        </p:txBody>
      </p:sp>
      <p:sp>
        <p:nvSpPr>
          <p:cNvPr id="4" name="CasellaDiTesto 3"/>
          <p:cNvSpPr txBox="1"/>
          <p:nvPr/>
        </p:nvSpPr>
        <p:spPr>
          <a:xfrm>
            <a:off x="380185" y="1524000"/>
            <a:ext cx="8383630" cy="5355312"/>
          </a:xfrm>
          <a:prstGeom prst="rect">
            <a:avLst/>
          </a:prstGeom>
          <a:noFill/>
        </p:spPr>
        <p:txBody>
          <a:bodyPr wrap="square" rtlCol="0">
            <a:spAutoFit/>
          </a:bodyPr>
          <a:lstStyle/>
          <a:p>
            <a:pPr algn="ctr"/>
            <a:r>
              <a:rPr lang="it-IT" b="1" u="sng" dirty="0" smtClean="0"/>
              <a:t>PRINCIPIO DEL RISULTATO</a:t>
            </a:r>
          </a:p>
          <a:p>
            <a:pPr algn="just"/>
            <a:r>
              <a:rPr lang="it-IT" dirty="0"/>
              <a:t>Le stazioni appaltanti e gli enti concedenti perseguono il risultato dell’affidamento del contratto e della </a:t>
            </a:r>
            <a:r>
              <a:rPr lang="it-IT" dirty="0" smtClean="0"/>
              <a:t>sua esecuzione </a:t>
            </a:r>
            <a:r>
              <a:rPr lang="it-IT" dirty="0"/>
              <a:t>con la massima tempestività e il migliore </a:t>
            </a:r>
            <a:r>
              <a:rPr lang="it-IT" dirty="0" smtClean="0"/>
              <a:t> apporto </a:t>
            </a:r>
            <a:r>
              <a:rPr lang="it-IT" dirty="0"/>
              <a:t>possibile tra qualità e prezzo, nel rispetto </a:t>
            </a:r>
            <a:r>
              <a:rPr lang="it-IT" dirty="0" smtClean="0"/>
              <a:t>dei principi </a:t>
            </a:r>
            <a:r>
              <a:rPr lang="it-IT" dirty="0"/>
              <a:t>di legalità, trasparenza e </a:t>
            </a:r>
            <a:r>
              <a:rPr lang="it-IT" dirty="0" smtClean="0"/>
              <a:t>concorrenza;</a:t>
            </a:r>
          </a:p>
          <a:p>
            <a:pPr algn="just"/>
            <a:endParaRPr lang="it-IT" dirty="0"/>
          </a:p>
          <a:p>
            <a:pPr algn="ctr"/>
            <a:r>
              <a:rPr lang="it-IT" b="1" u="sng" dirty="0" smtClean="0"/>
              <a:t>PRINCIPIO DELLA FIDUCIA</a:t>
            </a:r>
          </a:p>
          <a:p>
            <a:pPr algn="just"/>
            <a:r>
              <a:rPr lang="it-IT" dirty="0"/>
              <a:t>L’attribuzione e l’esercizio del potere nel settore dei contratti pubblici si fonda sul principio della </a:t>
            </a:r>
            <a:r>
              <a:rPr lang="it-IT" dirty="0" smtClean="0"/>
              <a:t>reciproca fiducia </a:t>
            </a:r>
            <a:r>
              <a:rPr lang="it-IT" dirty="0"/>
              <a:t>nell’azione legittima, trasparente e </a:t>
            </a:r>
            <a:r>
              <a:rPr lang="it-IT" dirty="0" smtClean="0"/>
              <a:t>corretta dell’amministrazione</a:t>
            </a:r>
            <a:r>
              <a:rPr lang="it-IT" dirty="0"/>
              <a:t>, dei suoi funzionari e degli </a:t>
            </a:r>
            <a:r>
              <a:rPr lang="it-IT" dirty="0" smtClean="0"/>
              <a:t>operatori economici</a:t>
            </a:r>
            <a:r>
              <a:rPr lang="it-IT" dirty="0"/>
              <a:t>.</a:t>
            </a:r>
          </a:p>
          <a:p>
            <a:pPr algn="just"/>
            <a:r>
              <a:rPr lang="it-IT" dirty="0"/>
              <a:t>I</a:t>
            </a:r>
            <a:r>
              <a:rPr lang="it-IT" dirty="0" smtClean="0"/>
              <a:t>l </a:t>
            </a:r>
            <a:r>
              <a:rPr lang="it-IT" dirty="0"/>
              <a:t>principio della fiducia favorisce e valorizza l’iniziativa e l’autonomia decisionale dei funzionari </a:t>
            </a:r>
            <a:r>
              <a:rPr lang="it-IT" dirty="0" smtClean="0"/>
              <a:t>pubblici, con </a:t>
            </a:r>
            <a:r>
              <a:rPr lang="it-IT" dirty="0"/>
              <a:t>particolare riferimento alle valutazioni e alle scelte per l’acquisizione e l’esecuzione delle </a:t>
            </a:r>
            <a:r>
              <a:rPr lang="it-IT" dirty="0" smtClean="0"/>
              <a:t>prestazioni secondo </a:t>
            </a:r>
            <a:r>
              <a:rPr lang="it-IT" dirty="0"/>
              <a:t>il principio del </a:t>
            </a:r>
            <a:r>
              <a:rPr lang="it-IT" dirty="0" smtClean="0"/>
              <a:t>risultato;</a:t>
            </a:r>
          </a:p>
          <a:p>
            <a:pPr algn="just"/>
            <a:endParaRPr lang="it-IT" b="1" u="sng" dirty="0"/>
          </a:p>
          <a:p>
            <a:pPr algn="ctr"/>
            <a:r>
              <a:rPr lang="it-IT" b="1" u="sng" dirty="0" smtClean="0"/>
              <a:t>PRINCIPIO DELL’ACCESSO AL MERCATO</a:t>
            </a:r>
          </a:p>
          <a:p>
            <a:pPr algn="just"/>
            <a:r>
              <a:rPr lang="it-IT" dirty="0"/>
              <a:t>Le stazioni appaltanti e gli enti concedenti favoriscono, secondo le modalità indicate dal codice, </a:t>
            </a:r>
            <a:r>
              <a:rPr lang="it-IT" dirty="0" smtClean="0"/>
              <a:t>l’accesso al </a:t>
            </a:r>
            <a:r>
              <a:rPr lang="it-IT" dirty="0"/>
              <a:t>mercato degli operatori economici nel rispetto dei principi di concorrenza, di imparzialità, di </a:t>
            </a:r>
            <a:r>
              <a:rPr lang="it-IT" dirty="0" smtClean="0"/>
              <a:t>non discriminazione</a:t>
            </a:r>
            <a:r>
              <a:rPr lang="it-IT" dirty="0"/>
              <a:t>, di pubblicità e trasparenza, di proporzionalità.</a:t>
            </a:r>
          </a:p>
        </p:txBody>
      </p:sp>
    </p:spTree>
    <p:extLst>
      <p:ext uri="{BB962C8B-B14F-4D97-AF65-F5344CB8AC3E}">
        <p14:creationId xmlns:p14="http://schemas.microsoft.com/office/powerpoint/2010/main" val="144867631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21AAF40-A64F-3C37-662F-00432A3766F8}"/>
              </a:ext>
            </a:extLst>
          </p:cNvPr>
          <p:cNvSpPr>
            <a:spLocks noGrp="1"/>
          </p:cNvSpPr>
          <p:nvPr>
            <p:ph type="title"/>
          </p:nvPr>
        </p:nvSpPr>
        <p:spPr>
          <a:xfrm>
            <a:off x="395536" y="764704"/>
            <a:ext cx="8229600" cy="990600"/>
          </a:xfrm>
        </p:spPr>
        <p:txBody>
          <a:bodyPr>
            <a:noAutofit/>
          </a:bodyPr>
          <a:lstStyle/>
          <a:p>
            <a:pPr algn="ctr"/>
            <a:r>
              <a:rPr lang="it-IT" sz="2800" dirty="0"/>
              <a:t>PROCEDURA NEGOZIATA SENZA LA PREVIA PUBBLICAZIONE DI UN BANDO DI GARA</a:t>
            </a:r>
          </a:p>
        </p:txBody>
      </p:sp>
      <p:sp>
        <p:nvSpPr>
          <p:cNvPr id="3" name="Segnaposto contenuto 2">
            <a:extLst>
              <a:ext uri="{FF2B5EF4-FFF2-40B4-BE49-F238E27FC236}">
                <a16:creationId xmlns:a16="http://schemas.microsoft.com/office/drawing/2014/main" xmlns="" id="{4D37D306-B5CD-E92B-6FC8-A5BE66A1A0AB}"/>
              </a:ext>
            </a:extLst>
          </p:cNvPr>
          <p:cNvSpPr>
            <a:spLocks noGrp="1"/>
          </p:cNvSpPr>
          <p:nvPr>
            <p:ph idx="1"/>
          </p:nvPr>
        </p:nvSpPr>
        <p:spPr>
          <a:xfrm>
            <a:off x="457200" y="1600200"/>
            <a:ext cx="8229600" cy="5257800"/>
          </a:xfrm>
        </p:spPr>
        <p:txBody>
          <a:bodyPr>
            <a:normAutofit fontScale="55000" lnSpcReduction="20000"/>
          </a:bodyPr>
          <a:lstStyle/>
          <a:p>
            <a:pPr marL="0" indent="0" algn="just">
              <a:buNone/>
            </a:pPr>
            <a:r>
              <a:rPr lang="it-IT" sz="2900" dirty="0"/>
              <a:t>Le stazioni appaltanti possono ricorrere a una procedura negoziata senza pubblicazione di un bando nei seguenti casi: </a:t>
            </a:r>
          </a:p>
          <a:p>
            <a:pPr marL="731520" lvl="1" indent="-457200" algn="just">
              <a:buFont typeface="+mj-lt"/>
              <a:buAutoNum type="alphaLcParenR"/>
            </a:pPr>
            <a:r>
              <a:rPr lang="it-IT" sz="2600" dirty="0"/>
              <a:t>quando non sia stata presentata alcuna offerta o alcuna offerta appropriata, né alcuna domanda di partecipazione o alcuna domanda di partecipazione appropriata, in esito all'esperimento di una procedura aperta o ristretta, purché le condizioni iniziali dell'appalto non siano sostanzialmente modificate e purché sia trasmessa una relazione alla Commissione europea, su richiesta di quest’ultima; un'offerta non è ritenuta appropriata se non presenta alcuna pertinenza con l'appalto ed è, quindi, manifestamente inadeguata a rispondere alle esigenze della stazione appaltante e ai requisiti specificati nei documenti di gara, salvo modifiche sostanziali. Una domanda di partecipazione non è ritenuta appropriata se l'operatore economico interessato è escluso ai sensi degli articoli 94, 95, 96, 97 e 98 o non soddisfa i requisiti stabiliti dalla stazione appaltante ai sensi dell'articolo 100; </a:t>
            </a:r>
          </a:p>
          <a:p>
            <a:pPr marL="731520" lvl="1" indent="-457200" algn="just">
              <a:buFont typeface="+mj-lt"/>
              <a:buAutoNum type="alphaLcParenR"/>
            </a:pPr>
            <a:r>
              <a:rPr lang="it-IT" sz="2600" dirty="0"/>
              <a:t>quando i lavori, le forniture o i servizi possono essere forniti unicamente da un determinato operatore economico per una delle seguenti ragioni: </a:t>
            </a:r>
          </a:p>
          <a:p>
            <a:pPr marL="1005840" lvl="2" indent="-457200" algn="just">
              <a:buFont typeface="+mj-lt"/>
              <a:buAutoNum type="arabicPeriod"/>
            </a:pPr>
            <a:r>
              <a:rPr lang="it-IT" sz="2200" dirty="0"/>
              <a:t>lo scopo dell'appalto consiste nella creazione o nell'acquisizione di un'opera d'arte o rappresentazione artistica unica; </a:t>
            </a:r>
          </a:p>
          <a:p>
            <a:pPr marL="1005840" lvl="2" indent="-457200" algn="just">
              <a:buFont typeface="+mj-lt"/>
              <a:buAutoNum type="arabicPeriod"/>
            </a:pPr>
            <a:r>
              <a:rPr lang="it-IT" sz="2200" dirty="0"/>
              <a:t>la concorrenza è assente per motivi tecnici; </a:t>
            </a:r>
          </a:p>
          <a:p>
            <a:pPr marL="1005840" lvl="2" indent="-457200" algn="just">
              <a:buFont typeface="+mj-lt"/>
              <a:buAutoNum type="arabicPeriod"/>
            </a:pPr>
            <a:r>
              <a:rPr lang="it-IT" sz="2200" dirty="0"/>
              <a:t>la tutela di diritti esclusivi, inclusi i diritti di proprietà intellettuale;</a:t>
            </a:r>
          </a:p>
          <a:p>
            <a:pPr marL="617220" lvl="1" indent="-342900" algn="just">
              <a:buFont typeface="+mj-lt"/>
              <a:buAutoNum type="alphaLcParenR"/>
            </a:pPr>
            <a:r>
              <a:rPr lang="it-IT" sz="2600" dirty="0"/>
              <a:t>nella misura strettamente necessaria quando, per ragioni di estrema urgenza derivante da eventi imprevedibili dalla stazione appaltante, i termini per le procedure aperte o per le procedure ristrette o per le procedure competitive con negoziazione non possono essere rispettati; le circostanze invocate per giustificare l’estrema urgenza non devono essere in alcun caso imputabili alle stazioni </a:t>
            </a:r>
            <a:r>
              <a:rPr lang="it-IT" sz="2600"/>
              <a:t>appaltanti.</a:t>
            </a:r>
            <a:endParaRPr lang="it-IT" sz="2600" dirty="0"/>
          </a:p>
        </p:txBody>
      </p:sp>
    </p:spTree>
    <p:extLst>
      <p:ext uri="{BB962C8B-B14F-4D97-AF65-F5344CB8AC3E}">
        <p14:creationId xmlns:p14="http://schemas.microsoft.com/office/powerpoint/2010/main" val="313014110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869154D-F1F0-4B3D-EDA8-B6C855A061BB}"/>
              </a:ext>
            </a:extLst>
          </p:cNvPr>
          <p:cNvSpPr>
            <a:spLocks noGrp="1"/>
          </p:cNvSpPr>
          <p:nvPr>
            <p:ph type="title"/>
          </p:nvPr>
        </p:nvSpPr>
        <p:spPr/>
        <p:txBody>
          <a:bodyPr>
            <a:normAutofit fontScale="90000"/>
          </a:bodyPr>
          <a:lstStyle/>
          <a:p>
            <a:pPr algn="ctr"/>
            <a:r>
              <a:rPr lang="it-IT" dirty="0"/>
              <a:t>I SOGGETTI PARTECIPANTI </a:t>
            </a:r>
            <a:r>
              <a:rPr lang="it-IT" dirty="0" smtClean="0"/>
              <a:t>ED </a:t>
            </a:r>
            <a:r>
              <a:rPr lang="it-IT" dirty="0"/>
              <a:t>I REQUISITI</a:t>
            </a:r>
          </a:p>
        </p:txBody>
      </p:sp>
      <p:sp>
        <p:nvSpPr>
          <p:cNvPr id="3" name="Segnaposto contenuto 2">
            <a:extLst>
              <a:ext uri="{FF2B5EF4-FFF2-40B4-BE49-F238E27FC236}">
                <a16:creationId xmlns:a16="http://schemas.microsoft.com/office/drawing/2014/main" xmlns="" id="{0F783803-2206-D847-CDF5-CEEB09A80592}"/>
              </a:ext>
            </a:extLst>
          </p:cNvPr>
          <p:cNvSpPr>
            <a:spLocks noGrp="1"/>
          </p:cNvSpPr>
          <p:nvPr>
            <p:ph idx="1"/>
          </p:nvPr>
        </p:nvSpPr>
        <p:spPr/>
        <p:txBody>
          <a:bodyPr/>
          <a:lstStyle/>
          <a:p>
            <a:pPr algn="just"/>
            <a:r>
              <a:rPr lang="it-IT" dirty="0"/>
              <a:t>Possono partecipare alla gara e presentare un’offerta tutti coloro che sono in possesso di tutti i requisiti richiesti dall’amministrazione nell’atto di indizione della gara;</a:t>
            </a:r>
          </a:p>
          <a:p>
            <a:pPr algn="just"/>
            <a:endParaRPr lang="it-IT" dirty="0"/>
          </a:p>
          <a:p>
            <a:pPr algn="just"/>
            <a:r>
              <a:rPr lang="it-IT" dirty="0"/>
              <a:t>L’art. 65 del Codice elenca i detti soggetti:</a:t>
            </a:r>
          </a:p>
          <a:p>
            <a:pPr lvl="1" algn="just">
              <a:buFont typeface="Wingdings" panose="05000000000000000000" pitchFamily="2" charset="2"/>
              <a:buChar char="ü"/>
            </a:pPr>
            <a:r>
              <a:rPr lang="it-IT" dirty="0"/>
              <a:t> gli operatori economici nazionali;</a:t>
            </a:r>
          </a:p>
          <a:p>
            <a:pPr lvl="1" algn="just">
              <a:buFont typeface="Wingdings" panose="05000000000000000000" pitchFamily="2" charset="2"/>
              <a:buChar char="ü"/>
            </a:pPr>
            <a:r>
              <a:rPr lang="it-IT" dirty="0"/>
              <a:t>Gli operatori economici stabiliti da altri Stati membri.</a:t>
            </a:r>
          </a:p>
          <a:p>
            <a:pPr lvl="1" algn="just">
              <a:buFont typeface="Wingdings" panose="05000000000000000000" pitchFamily="2" charset="2"/>
              <a:buChar char="ü"/>
            </a:pPr>
            <a:endParaRPr lang="it-IT" dirty="0"/>
          </a:p>
          <a:p>
            <a:pPr marL="274320" lvl="1" indent="0" algn="just">
              <a:buNone/>
            </a:pPr>
            <a:r>
              <a:rPr lang="it-IT" dirty="0"/>
              <a:t>Questi devono possedere requisiti a </a:t>
            </a:r>
            <a:r>
              <a:rPr lang="it-IT" b="1" dirty="0"/>
              <a:t>carattere generale</a:t>
            </a:r>
            <a:r>
              <a:rPr lang="it-IT" dirty="0"/>
              <a:t> (legati </a:t>
            </a:r>
            <a:r>
              <a:rPr lang="it-IT" i="1" dirty="0"/>
              <a:t>all’affidabilità morale </a:t>
            </a:r>
            <a:r>
              <a:rPr lang="it-IT" dirty="0"/>
              <a:t>del partecipante) e a </a:t>
            </a:r>
            <a:r>
              <a:rPr lang="it-IT" b="1" dirty="0"/>
              <a:t>carattere speciale; </a:t>
            </a:r>
            <a:r>
              <a:rPr lang="it-IT" dirty="0"/>
              <a:t> </a:t>
            </a:r>
          </a:p>
        </p:txBody>
      </p:sp>
    </p:spTree>
    <p:extLst>
      <p:ext uri="{BB962C8B-B14F-4D97-AF65-F5344CB8AC3E}">
        <p14:creationId xmlns:p14="http://schemas.microsoft.com/office/powerpoint/2010/main" val="251046968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5B9138E-8FAF-B83C-FBFA-BC873F60CA7D}"/>
              </a:ext>
            </a:extLst>
          </p:cNvPr>
          <p:cNvSpPr>
            <a:spLocks noGrp="1"/>
          </p:cNvSpPr>
          <p:nvPr>
            <p:ph type="title"/>
          </p:nvPr>
        </p:nvSpPr>
        <p:spPr/>
        <p:txBody>
          <a:bodyPr>
            <a:normAutofit/>
          </a:bodyPr>
          <a:lstStyle/>
          <a:p>
            <a:pPr algn="ctr"/>
            <a:r>
              <a:rPr lang="it-IT" sz="2800" dirty="0"/>
              <a:t>CAUSE DI ESCLUSIONE AUTOMATICA</a:t>
            </a:r>
          </a:p>
        </p:txBody>
      </p:sp>
      <p:sp>
        <p:nvSpPr>
          <p:cNvPr id="3" name="Segnaposto contenuto 2">
            <a:extLst>
              <a:ext uri="{FF2B5EF4-FFF2-40B4-BE49-F238E27FC236}">
                <a16:creationId xmlns:a16="http://schemas.microsoft.com/office/drawing/2014/main" xmlns="" id="{A580B727-91D3-3B49-D64F-62B0568DF35F}"/>
              </a:ext>
            </a:extLst>
          </p:cNvPr>
          <p:cNvSpPr>
            <a:spLocks noGrp="1"/>
          </p:cNvSpPr>
          <p:nvPr>
            <p:ph idx="1"/>
          </p:nvPr>
        </p:nvSpPr>
        <p:spPr>
          <a:xfrm>
            <a:off x="457200" y="1600200"/>
            <a:ext cx="8229600" cy="2116832"/>
          </a:xfrm>
        </p:spPr>
        <p:txBody>
          <a:bodyPr>
            <a:normAutofit lnSpcReduction="10000"/>
          </a:bodyPr>
          <a:lstStyle/>
          <a:p>
            <a:pPr algn="just"/>
            <a:r>
              <a:rPr lang="it-IT" sz="2000" dirty="0"/>
              <a:t>Sono indicate nell’art. 94 del Codice e riguardano le cause di esclusione per </a:t>
            </a:r>
            <a:r>
              <a:rPr lang="it-IT" sz="2000" i="1" dirty="0"/>
              <a:t>inaffidabilità morale </a:t>
            </a:r>
            <a:r>
              <a:rPr lang="it-IT" sz="2000" dirty="0"/>
              <a:t>dell’operatore economico (a titolo </a:t>
            </a:r>
            <a:r>
              <a:rPr lang="it-IT" sz="2000" dirty="0" err="1"/>
              <a:t>esemplificatico</a:t>
            </a:r>
            <a:r>
              <a:rPr lang="it-IT" sz="2000" dirty="0"/>
              <a:t>):</a:t>
            </a:r>
          </a:p>
          <a:p>
            <a:pPr lvl="1">
              <a:buFont typeface="Wingdings" panose="05000000000000000000" pitchFamily="2" charset="2"/>
              <a:buChar char="ü"/>
            </a:pPr>
            <a:r>
              <a:rPr lang="it-IT" sz="1800" dirty="0"/>
              <a:t> condanne con sentenza definitiva o decreto penale irrevocabile;</a:t>
            </a:r>
          </a:p>
          <a:p>
            <a:pPr lvl="1">
              <a:buFont typeface="Wingdings" panose="05000000000000000000" pitchFamily="2" charset="2"/>
              <a:buChar char="ü"/>
            </a:pPr>
            <a:r>
              <a:rPr lang="it-IT" sz="1800" dirty="0"/>
              <a:t>tentativo di infiltrazione mafiosa;</a:t>
            </a:r>
          </a:p>
          <a:p>
            <a:pPr lvl="1" algn="just">
              <a:buFont typeface="Wingdings" panose="05000000000000000000" pitchFamily="2" charset="2"/>
              <a:buChar char="ü"/>
            </a:pPr>
            <a:r>
              <a:rPr lang="it-IT" sz="1800" dirty="0"/>
              <a:t> presentazione di false dichiarazioni o falsa documentazione nelle gare iscritto nel casellario informatico tenuto dall’ANAC;</a:t>
            </a:r>
          </a:p>
        </p:txBody>
      </p:sp>
      <p:sp>
        <p:nvSpPr>
          <p:cNvPr id="4" name="CasellaDiTesto 3">
            <a:extLst>
              <a:ext uri="{FF2B5EF4-FFF2-40B4-BE49-F238E27FC236}">
                <a16:creationId xmlns:a16="http://schemas.microsoft.com/office/drawing/2014/main" xmlns="" id="{2124B4C1-5159-3A34-7DA1-FD7BEB53D721}"/>
              </a:ext>
            </a:extLst>
          </p:cNvPr>
          <p:cNvSpPr txBox="1"/>
          <p:nvPr/>
        </p:nvSpPr>
        <p:spPr>
          <a:xfrm>
            <a:off x="1115616" y="3793232"/>
            <a:ext cx="7152856" cy="523220"/>
          </a:xfrm>
          <a:prstGeom prst="rect">
            <a:avLst/>
          </a:prstGeom>
          <a:noFill/>
        </p:spPr>
        <p:txBody>
          <a:bodyPr wrap="none" rtlCol="0">
            <a:spAutoFit/>
          </a:bodyPr>
          <a:lstStyle/>
          <a:p>
            <a:r>
              <a:rPr lang="it-IT" sz="2800" spc="-100" dirty="0">
                <a:solidFill>
                  <a:schemeClr val="tx2"/>
                </a:solidFill>
                <a:latin typeface="+mj-lt"/>
                <a:ea typeface="+mj-ea"/>
                <a:cs typeface="+mj-cs"/>
              </a:rPr>
              <a:t>CAUSE DI ESCLUSIONE NON AUTOMATICA</a:t>
            </a:r>
          </a:p>
        </p:txBody>
      </p:sp>
      <p:sp>
        <p:nvSpPr>
          <p:cNvPr id="5" name="CasellaDiTesto 4">
            <a:extLst>
              <a:ext uri="{FF2B5EF4-FFF2-40B4-BE49-F238E27FC236}">
                <a16:creationId xmlns:a16="http://schemas.microsoft.com/office/drawing/2014/main" xmlns="" id="{ADFAD841-39C6-A905-E127-961376420595}"/>
              </a:ext>
            </a:extLst>
          </p:cNvPr>
          <p:cNvSpPr txBox="1"/>
          <p:nvPr/>
        </p:nvSpPr>
        <p:spPr>
          <a:xfrm>
            <a:off x="611560" y="4725144"/>
            <a:ext cx="8488221" cy="2308324"/>
          </a:xfrm>
          <a:prstGeom prst="rect">
            <a:avLst/>
          </a:prstGeom>
          <a:noFill/>
        </p:spPr>
        <p:txBody>
          <a:bodyPr wrap="none" rtlCol="0">
            <a:spAutoFit/>
          </a:bodyPr>
          <a:lstStyle/>
          <a:p>
            <a:r>
              <a:rPr lang="it-IT" dirty="0"/>
              <a:t>Sono individuate nell’art. 95 del Codice (a titolo esemplificativo):</a:t>
            </a:r>
          </a:p>
          <a:p>
            <a:pPr marL="742950" lvl="1" indent="-285750">
              <a:buFont typeface="Wingdings" panose="05000000000000000000" pitchFamily="2" charset="2"/>
              <a:buChar char="ü"/>
            </a:pPr>
            <a:r>
              <a:rPr lang="it-IT" dirty="0"/>
              <a:t>Sussistenza di gravi infrazioni in materia di sicurezza e salute sul lavoro, </a:t>
            </a:r>
          </a:p>
          <a:p>
            <a:pPr lvl="1" algn="just"/>
            <a:r>
              <a:rPr lang="it-IT" dirty="0"/>
              <a:t>di obblighi in materia ambientale, sociale e del lavoro;</a:t>
            </a:r>
          </a:p>
          <a:p>
            <a:pPr marL="742950" lvl="1" indent="-285750" algn="just">
              <a:buFont typeface="Wingdings" panose="05000000000000000000" pitchFamily="2" charset="2"/>
              <a:buChar char="ü"/>
            </a:pPr>
            <a:r>
              <a:rPr lang="it-IT" dirty="0"/>
              <a:t>Situazione di conflitti di interesse;</a:t>
            </a:r>
          </a:p>
          <a:p>
            <a:pPr marL="742950" lvl="1" indent="-285750" algn="just">
              <a:buFont typeface="Wingdings" panose="05000000000000000000" pitchFamily="2" charset="2"/>
              <a:buChar char="ü"/>
            </a:pPr>
            <a:r>
              <a:rPr lang="it-IT" dirty="0"/>
              <a:t>Distorsione della concorrenza derivante dal coinvolgimento degli operatori</a:t>
            </a:r>
          </a:p>
          <a:p>
            <a:pPr lvl="1" algn="just"/>
            <a:r>
              <a:rPr lang="it-IT" dirty="0"/>
              <a:t>economici nella procedura.</a:t>
            </a:r>
          </a:p>
          <a:p>
            <a:pPr marL="742950" lvl="1" indent="-285750">
              <a:buFont typeface="Wingdings" panose="05000000000000000000" pitchFamily="2" charset="2"/>
              <a:buChar char="ü"/>
            </a:pPr>
            <a:endParaRPr lang="it-IT" dirty="0"/>
          </a:p>
          <a:p>
            <a:endParaRPr lang="it-IT" dirty="0"/>
          </a:p>
        </p:txBody>
      </p:sp>
    </p:spTree>
    <p:extLst>
      <p:ext uri="{BB962C8B-B14F-4D97-AF65-F5344CB8AC3E}">
        <p14:creationId xmlns:p14="http://schemas.microsoft.com/office/powerpoint/2010/main" val="191265443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FA50373-625D-F89C-BA25-262CED441BDF}"/>
              </a:ext>
            </a:extLst>
          </p:cNvPr>
          <p:cNvSpPr>
            <a:spLocks noGrp="1"/>
          </p:cNvSpPr>
          <p:nvPr>
            <p:ph type="title"/>
          </p:nvPr>
        </p:nvSpPr>
        <p:spPr/>
        <p:txBody>
          <a:bodyPr/>
          <a:lstStyle/>
          <a:p>
            <a:r>
              <a:rPr lang="it-IT" dirty="0"/>
              <a:t>I REQUISITI DI ORDINE SPECIALE</a:t>
            </a:r>
          </a:p>
        </p:txBody>
      </p:sp>
      <p:sp>
        <p:nvSpPr>
          <p:cNvPr id="3" name="Segnaposto contenuto 2">
            <a:extLst>
              <a:ext uri="{FF2B5EF4-FFF2-40B4-BE49-F238E27FC236}">
                <a16:creationId xmlns:a16="http://schemas.microsoft.com/office/drawing/2014/main" xmlns="" id="{19203313-C1C1-2F34-056E-BD72158F6A3B}"/>
              </a:ext>
            </a:extLst>
          </p:cNvPr>
          <p:cNvSpPr>
            <a:spLocks noGrp="1"/>
          </p:cNvSpPr>
          <p:nvPr>
            <p:ph idx="1"/>
          </p:nvPr>
        </p:nvSpPr>
        <p:spPr/>
        <p:txBody>
          <a:bodyPr/>
          <a:lstStyle/>
          <a:p>
            <a:pPr algn="just"/>
            <a:r>
              <a:rPr lang="it-IT" dirty="0"/>
              <a:t>Rappresentano le qualità che gli operatori devono possedere e che provano l’effettiva capacità di realizzare l’attività richiesta:</a:t>
            </a:r>
          </a:p>
          <a:p>
            <a:pPr lvl="1">
              <a:buFont typeface="Wingdings" panose="05000000000000000000" pitchFamily="2" charset="2"/>
              <a:buChar char="ü"/>
            </a:pPr>
            <a:r>
              <a:rPr lang="it-IT" dirty="0"/>
              <a:t>Idoneità professionale;</a:t>
            </a:r>
          </a:p>
          <a:p>
            <a:pPr lvl="1">
              <a:buFont typeface="Wingdings" panose="05000000000000000000" pitchFamily="2" charset="2"/>
              <a:buChar char="ü"/>
            </a:pPr>
            <a:r>
              <a:rPr lang="it-IT" dirty="0"/>
              <a:t>Capacità economica e finanziaria;</a:t>
            </a:r>
          </a:p>
          <a:p>
            <a:pPr lvl="1">
              <a:buFont typeface="Wingdings" panose="05000000000000000000" pitchFamily="2" charset="2"/>
              <a:buChar char="ü"/>
            </a:pPr>
            <a:r>
              <a:rPr lang="it-IT" dirty="0"/>
              <a:t>Capacità tecniche e professionali.</a:t>
            </a:r>
          </a:p>
          <a:p>
            <a:pPr marL="274320" lvl="1" indent="0">
              <a:buNone/>
            </a:pPr>
            <a:r>
              <a:rPr lang="it-IT" dirty="0"/>
              <a:t>I requisiti speciali sono richiesti in maniera proporzionata e attinente all’oggetto dell’appalto!</a:t>
            </a:r>
          </a:p>
        </p:txBody>
      </p:sp>
    </p:spTree>
    <p:extLst>
      <p:ext uri="{BB962C8B-B14F-4D97-AF65-F5344CB8AC3E}">
        <p14:creationId xmlns:p14="http://schemas.microsoft.com/office/powerpoint/2010/main" val="130722825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8A6DE3E-1D53-7536-83BA-4062DA99A0E4}"/>
              </a:ext>
            </a:extLst>
          </p:cNvPr>
          <p:cNvSpPr>
            <a:spLocks noGrp="1"/>
          </p:cNvSpPr>
          <p:nvPr>
            <p:ph type="title"/>
          </p:nvPr>
        </p:nvSpPr>
        <p:spPr/>
        <p:txBody>
          <a:bodyPr>
            <a:normAutofit fontScale="90000"/>
          </a:bodyPr>
          <a:lstStyle/>
          <a:p>
            <a:pPr algn="ctr"/>
            <a:r>
              <a:rPr lang="it-IT" dirty="0"/>
              <a:t>REQUISITI PER LE PROCEDURE DI APPALTI DI SERVIZI E FORNITURE</a:t>
            </a:r>
          </a:p>
        </p:txBody>
      </p:sp>
      <p:sp>
        <p:nvSpPr>
          <p:cNvPr id="3" name="Segnaposto contenuto 2">
            <a:extLst>
              <a:ext uri="{FF2B5EF4-FFF2-40B4-BE49-F238E27FC236}">
                <a16:creationId xmlns:a16="http://schemas.microsoft.com/office/drawing/2014/main" xmlns="" id="{58E23AD2-F2BD-9551-93C8-C9CB4B3DF817}"/>
              </a:ext>
            </a:extLst>
          </p:cNvPr>
          <p:cNvSpPr>
            <a:spLocks noGrp="1"/>
          </p:cNvSpPr>
          <p:nvPr>
            <p:ph idx="1"/>
          </p:nvPr>
        </p:nvSpPr>
        <p:spPr/>
        <p:txBody>
          <a:bodyPr>
            <a:normAutofit lnSpcReduction="10000"/>
          </a:bodyPr>
          <a:lstStyle/>
          <a:p>
            <a:pPr algn="just"/>
            <a:r>
              <a:rPr lang="it-IT" dirty="0"/>
              <a:t>Le stazioni appaltanti richiedono </a:t>
            </a:r>
            <a:r>
              <a:rPr lang="it-IT" u="sng" dirty="0"/>
              <a:t>l’iscrizione nel registro della camera di commercio, industria, artigianato e agricoltura o nel registro delle commissioni provinciali per l’artigianato o presso i competenti ordini professionali</a:t>
            </a:r>
            <a:r>
              <a:rPr lang="it-IT" dirty="0"/>
              <a:t> per un’attività pertinente anche se non coincidente con l’oggetto dell’appalto;</a:t>
            </a:r>
          </a:p>
          <a:p>
            <a:pPr algn="just"/>
            <a:r>
              <a:rPr lang="it-IT" dirty="0"/>
              <a:t>All’operatore economico di altro Stato membro non residente in Italia è richiesto di </a:t>
            </a:r>
            <a:r>
              <a:rPr lang="it-IT" u="sng" dirty="0"/>
              <a:t>dichiarare</a:t>
            </a:r>
            <a:r>
              <a:rPr lang="it-IT" dirty="0"/>
              <a:t> ai sensi del testo unico delle disposizioni legislative e regolamentari in materia di documentazione amministrativa, di cui al decreto del Presidente della Repubblica del 28 dicembre 2000, n. 445, </a:t>
            </a:r>
            <a:r>
              <a:rPr lang="it-IT" u="sng" dirty="0"/>
              <a:t>di essere iscritto in uno dei registri professionali o commerciali di cui all’allegato II.11.</a:t>
            </a:r>
          </a:p>
        </p:txBody>
      </p:sp>
    </p:spTree>
    <p:extLst>
      <p:ext uri="{BB962C8B-B14F-4D97-AF65-F5344CB8AC3E}">
        <p14:creationId xmlns:p14="http://schemas.microsoft.com/office/powerpoint/2010/main" val="331009135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68486CD-DF58-3099-5FAE-7EB23CCF4474}"/>
              </a:ext>
            </a:extLst>
          </p:cNvPr>
          <p:cNvSpPr>
            <a:spLocks noGrp="1"/>
          </p:cNvSpPr>
          <p:nvPr>
            <p:ph type="title"/>
          </p:nvPr>
        </p:nvSpPr>
        <p:spPr/>
        <p:txBody>
          <a:bodyPr/>
          <a:lstStyle/>
          <a:p>
            <a:pPr algn="ctr"/>
            <a:r>
              <a:rPr lang="it-IT" dirty="0"/>
              <a:t>AVVALIMENTO</a:t>
            </a:r>
          </a:p>
        </p:txBody>
      </p:sp>
      <p:sp>
        <p:nvSpPr>
          <p:cNvPr id="3" name="Segnaposto contenuto 2">
            <a:extLst>
              <a:ext uri="{FF2B5EF4-FFF2-40B4-BE49-F238E27FC236}">
                <a16:creationId xmlns:a16="http://schemas.microsoft.com/office/drawing/2014/main" xmlns="" id="{C022E919-93F0-3651-7861-52868D469BC8}"/>
              </a:ext>
            </a:extLst>
          </p:cNvPr>
          <p:cNvSpPr>
            <a:spLocks noGrp="1"/>
          </p:cNvSpPr>
          <p:nvPr>
            <p:ph idx="1"/>
          </p:nvPr>
        </p:nvSpPr>
        <p:spPr/>
        <p:txBody>
          <a:bodyPr>
            <a:normAutofit fontScale="92500" lnSpcReduction="10000"/>
          </a:bodyPr>
          <a:lstStyle/>
          <a:p>
            <a:pPr algn="just"/>
            <a:r>
              <a:rPr lang="it-IT" dirty="0"/>
              <a:t>E’ il contratto che consente all’operatore economico, che per quella determinata gara non possiede i requisiti richiesti, di partecipare ed evitare l’esclusione utilizzando i requisiti di un altro operatore.</a:t>
            </a:r>
          </a:p>
          <a:p>
            <a:pPr algn="just"/>
            <a:r>
              <a:rPr lang="it-IT" dirty="0"/>
              <a:t>In particolare:</a:t>
            </a:r>
          </a:p>
          <a:p>
            <a:pPr marL="731520" lvl="1" indent="-457200" algn="just">
              <a:buFont typeface="+mj-lt"/>
              <a:buAutoNum type="alphaLcParenR"/>
            </a:pPr>
            <a:r>
              <a:rPr lang="it-IT" dirty="0"/>
              <a:t>è configurato come il contratto con il quale una o più imprese ausiliarie si obbligano a mettere a disposizione di un operatore economico che concorre in una procedura di gara dotazioni tecniche e risorse umane e strumentali per tutta la durata dell’appalto;</a:t>
            </a:r>
          </a:p>
          <a:p>
            <a:pPr marL="731520" lvl="1" indent="-457200" algn="just">
              <a:buFont typeface="+mj-lt"/>
              <a:buAutoNum type="alphaLcParenR"/>
            </a:pPr>
            <a:r>
              <a:rPr lang="it-IT" dirty="0"/>
              <a:t>deve essere concluso in forma scritta a pena di nullità con indicazione specifica delle risorse messe a disposizione dell’operatore economico.</a:t>
            </a:r>
          </a:p>
          <a:p>
            <a:pPr marL="731520" lvl="1" indent="-457200" algn="just">
              <a:buFont typeface="+mj-lt"/>
              <a:buAutoNum type="alphaLcParenR"/>
            </a:pPr>
            <a:r>
              <a:rPr lang="it-IT" dirty="0"/>
              <a:t>è normalmente oneroso, salvo che risponda anche a un interesse dell’impresa ausiliaria, e può essere concluso a prescindere dalla natura giuridica dei legami tra le parti.</a:t>
            </a:r>
          </a:p>
        </p:txBody>
      </p:sp>
    </p:spTree>
    <p:extLst>
      <p:ext uri="{BB962C8B-B14F-4D97-AF65-F5344CB8AC3E}">
        <p14:creationId xmlns:p14="http://schemas.microsoft.com/office/powerpoint/2010/main" val="3944399486"/>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4AC741F4-F82F-C331-2FCF-8E763C8109F1}"/>
              </a:ext>
            </a:extLst>
          </p:cNvPr>
          <p:cNvSpPr>
            <a:spLocks noGrp="1"/>
          </p:cNvSpPr>
          <p:nvPr>
            <p:ph idx="1"/>
          </p:nvPr>
        </p:nvSpPr>
        <p:spPr>
          <a:xfrm>
            <a:off x="457200" y="1196752"/>
            <a:ext cx="8229600" cy="5280248"/>
          </a:xfrm>
        </p:spPr>
        <p:txBody>
          <a:bodyPr>
            <a:normAutofit fontScale="92500" lnSpcReduction="20000"/>
          </a:bodyPr>
          <a:lstStyle/>
          <a:p>
            <a:pPr algn="just"/>
            <a:r>
              <a:rPr lang="it-IT" dirty="0"/>
              <a:t>L’operatore economico allega alla domanda di partecipazione il contratto di avvalimento in originale o copia autentica, specificando se intende avvalersi delle risorse altrui per acquisire un requisito di partecipazione o per migliorare la propria offerta, e allega, nel caso di cui al comma 2, la certificazione rilasciata dalla SOA o dall’ANAC.</a:t>
            </a:r>
          </a:p>
          <a:p>
            <a:pPr algn="just"/>
            <a:r>
              <a:rPr lang="it-IT" dirty="0"/>
              <a:t>L’impresa ausiliaria è tenuta a dichiarare alla stazione appaltante: </a:t>
            </a:r>
          </a:p>
          <a:p>
            <a:pPr marL="731520" lvl="1" indent="-457200" algn="just">
              <a:buFont typeface="+mj-lt"/>
              <a:buAutoNum type="alphaLcParenR"/>
            </a:pPr>
            <a:r>
              <a:rPr lang="it-IT" dirty="0"/>
              <a:t>di essere in possesso dei requisiti di ordine generale di cui al Capo II del presente Titolo; </a:t>
            </a:r>
          </a:p>
          <a:p>
            <a:pPr marL="731520" lvl="1" indent="-457200" algn="just">
              <a:buFont typeface="+mj-lt"/>
              <a:buAutoNum type="alphaLcParenR"/>
            </a:pPr>
            <a:r>
              <a:rPr lang="it-IT" dirty="0"/>
              <a:t>di essere in possesso dei requisiti di cui all’articolo 100 per i servizi e le forniture;</a:t>
            </a:r>
          </a:p>
          <a:p>
            <a:pPr marL="731520" lvl="1" indent="-457200" algn="just">
              <a:buFont typeface="+mj-lt"/>
              <a:buAutoNum type="alphaLcParenR"/>
            </a:pPr>
            <a:r>
              <a:rPr lang="it-IT" dirty="0"/>
              <a:t>di impegnarsi verso l’operatore economico e verso la stessa stazione appaltante a mettere a disposizione per tutta la durata dell’appalto le risorse oggetto del contratto di avvalimento.</a:t>
            </a:r>
          </a:p>
          <a:p>
            <a:pPr algn="just"/>
            <a:r>
              <a:rPr lang="it-IT" dirty="0"/>
              <a:t>Nei soli casi in cui l’avvalimento sia finalizzato a migliorare l’offerta, non è consentito che partecipino alla medesima gara l’impresa ausiliaria e quella che si avvale delle risorse da essa messe a disposizione</a:t>
            </a:r>
          </a:p>
        </p:txBody>
      </p:sp>
      <p:sp>
        <p:nvSpPr>
          <p:cNvPr id="2" name="Rettangolo 1"/>
          <p:cNvSpPr/>
          <p:nvPr/>
        </p:nvSpPr>
        <p:spPr>
          <a:xfrm>
            <a:off x="2462704" y="523196"/>
            <a:ext cx="4218591" cy="707886"/>
          </a:xfrm>
          <a:prstGeom prst="rect">
            <a:avLst/>
          </a:prstGeom>
        </p:spPr>
        <p:txBody>
          <a:bodyPr wrap="none">
            <a:spAutoFit/>
          </a:bodyPr>
          <a:lstStyle/>
          <a:p>
            <a:r>
              <a:rPr lang="it-IT" sz="4000" spc="-100" dirty="0" smtClean="0">
                <a:solidFill>
                  <a:schemeClr val="tx2"/>
                </a:solidFill>
                <a:latin typeface="+mj-lt"/>
                <a:ea typeface="+mj-ea"/>
                <a:cs typeface="+mj-cs"/>
              </a:rPr>
              <a:t>AVVALIMENT0 (2)</a:t>
            </a:r>
            <a:endParaRPr lang="it-IT" dirty="0"/>
          </a:p>
        </p:txBody>
      </p:sp>
    </p:spTree>
    <p:extLst>
      <p:ext uri="{BB962C8B-B14F-4D97-AF65-F5344CB8AC3E}">
        <p14:creationId xmlns:p14="http://schemas.microsoft.com/office/powerpoint/2010/main" val="194630666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7DDB0CC-E7CC-9B9B-4C17-A8A46FB08D61}"/>
              </a:ext>
            </a:extLst>
          </p:cNvPr>
          <p:cNvSpPr>
            <a:spLocks noGrp="1"/>
          </p:cNvSpPr>
          <p:nvPr>
            <p:ph type="title"/>
          </p:nvPr>
        </p:nvSpPr>
        <p:spPr/>
        <p:txBody>
          <a:bodyPr>
            <a:normAutofit fontScale="90000"/>
          </a:bodyPr>
          <a:lstStyle/>
          <a:p>
            <a:pPr algn="ctr"/>
            <a:r>
              <a:rPr lang="it-IT" dirty="0"/>
              <a:t>PRESENTAZIONE DELLE OFFERTE</a:t>
            </a:r>
          </a:p>
        </p:txBody>
      </p:sp>
      <p:sp>
        <p:nvSpPr>
          <p:cNvPr id="3" name="Segnaposto contenuto 2">
            <a:extLst>
              <a:ext uri="{FF2B5EF4-FFF2-40B4-BE49-F238E27FC236}">
                <a16:creationId xmlns:a16="http://schemas.microsoft.com/office/drawing/2014/main" xmlns="" id="{DAF704A8-4487-B152-54DB-99F6751D85F4}"/>
              </a:ext>
            </a:extLst>
          </p:cNvPr>
          <p:cNvSpPr>
            <a:spLocks noGrp="1"/>
          </p:cNvSpPr>
          <p:nvPr>
            <p:ph idx="1"/>
          </p:nvPr>
        </p:nvSpPr>
        <p:spPr/>
        <p:txBody>
          <a:bodyPr/>
          <a:lstStyle/>
          <a:p>
            <a:pPr marL="0" indent="0" algn="just">
              <a:buNone/>
            </a:pPr>
            <a:r>
              <a:rPr lang="it-IT" dirty="0"/>
              <a:t>Ogni concorrente può presentare una </a:t>
            </a:r>
            <a:r>
              <a:rPr lang="it-IT" u="sng" dirty="0"/>
              <a:t>sola</a:t>
            </a:r>
            <a:r>
              <a:rPr lang="it-IT" dirty="0"/>
              <a:t> offerta, che è vincolante per il periodo indicato nel bando o nell’invito e, in caso di mancata indicazione, per </a:t>
            </a:r>
            <a:r>
              <a:rPr lang="it-IT" u="sng" dirty="0"/>
              <a:t>centottanta</a:t>
            </a:r>
            <a:r>
              <a:rPr lang="it-IT" dirty="0"/>
              <a:t> giorni dalla scadenza del termine per la sua presentazione. La stazione appaltante e l’ente concedente, con atto motivato, possono chiedere agli offerenti il differimento del termine.</a:t>
            </a:r>
          </a:p>
          <a:p>
            <a:pPr algn="just"/>
            <a:endParaRPr lang="it-IT" dirty="0"/>
          </a:p>
        </p:txBody>
      </p:sp>
    </p:spTree>
    <p:extLst>
      <p:ext uri="{BB962C8B-B14F-4D97-AF65-F5344CB8AC3E}">
        <p14:creationId xmlns:p14="http://schemas.microsoft.com/office/powerpoint/2010/main" val="7662504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B5E05FB-C84D-9F1F-6C54-7AD36A6EA5A0}"/>
              </a:ext>
            </a:extLst>
          </p:cNvPr>
          <p:cNvSpPr>
            <a:spLocks noGrp="1"/>
          </p:cNvSpPr>
          <p:nvPr>
            <p:ph type="title"/>
          </p:nvPr>
        </p:nvSpPr>
        <p:spPr/>
        <p:txBody>
          <a:bodyPr>
            <a:normAutofit fontScale="90000"/>
          </a:bodyPr>
          <a:lstStyle/>
          <a:p>
            <a:pPr algn="ctr"/>
            <a:r>
              <a:rPr lang="it-IT" dirty="0"/>
              <a:t>DOCUMENTAZIONE PRESENTATA DAGLI OPERATORI</a:t>
            </a:r>
          </a:p>
        </p:txBody>
      </p:sp>
      <p:sp>
        <p:nvSpPr>
          <p:cNvPr id="3" name="Segnaposto contenuto 2">
            <a:extLst>
              <a:ext uri="{FF2B5EF4-FFF2-40B4-BE49-F238E27FC236}">
                <a16:creationId xmlns:a16="http://schemas.microsoft.com/office/drawing/2014/main" xmlns="" id="{4630AEF7-9549-30D3-1E0C-460ABDAD5FB9}"/>
              </a:ext>
            </a:extLst>
          </p:cNvPr>
          <p:cNvSpPr>
            <a:spLocks noGrp="1"/>
          </p:cNvSpPr>
          <p:nvPr>
            <p:ph idx="1"/>
          </p:nvPr>
        </p:nvSpPr>
        <p:spPr/>
        <p:txBody>
          <a:bodyPr/>
          <a:lstStyle/>
          <a:p>
            <a:pPr algn="just"/>
            <a:r>
              <a:rPr lang="it-IT" dirty="0"/>
              <a:t>La documentazione necessaria per partecipare alla procedura è individuata nell’art. 91 del Codice:</a:t>
            </a:r>
          </a:p>
          <a:p>
            <a:pPr lvl="1" algn="just">
              <a:buFont typeface="Wingdings" panose="05000000000000000000" pitchFamily="2" charset="2"/>
              <a:buChar char="ü"/>
            </a:pPr>
            <a:r>
              <a:rPr lang="it-IT" dirty="0"/>
              <a:t> la domanda di partecipazione;</a:t>
            </a:r>
          </a:p>
          <a:p>
            <a:pPr lvl="1" algn="just">
              <a:buFont typeface="Wingdings" panose="05000000000000000000" pitchFamily="2" charset="2"/>
              <a:buChar char="ü"/>
            </a:pPr>
            <a:r>
              <a:rPr lang="it-IT" dirty="0"/>
              <a:t> il documento di gara unico europeo;</a:t>
            </a:r>
          </a:p>
          <a:p>
            <a:pPr lvl="1" algn="just">
              <a:buFont typeface="Wingdings" panose="05000000000000000000" pitchFamily="2" charset="2"/>
              <a:buChar char="ü"/>
            </a:pPr>
            <a:r>
              <a:rPr lang="it-IT" dirty="0"/>
              <a:t> l’offerta;</a:t>
            </a:r>
          </a:p>
          <a:p>
            <a:pPr lvl="1" algn="just">
              <a:buFont typeface="Wingdings" panose="05000000000000000000" pitchFamily="2" charset="2"/>
              <a:buChar char="ü"/>
            </a:pPr>
            <a:r>
              <a:rPr lang="it-IT" dirty="0"/>
              <a:t> ogni altro documento richiesto per la partecipazione alla procedura di gara. </a:t>
            </a:r>
          </a:p>
        </p:txBody>
      </p:sp>
    </p:spTree>
    <p:extLst>
      <p:ext uri="{BB962C8B-B14F-4D97-AF65-F5344CB8AC3E}">
        <p14:creationId xmlns:p14="http://schemas.microsoft.com/office/powerpoint/2010/main" val="9084372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96BB35F-CB84-C575-3E38-9C8FB400FACE}"/>
              </a:ext>
            </a:extLst>
          </p:cNvPr>
          <p:cNvSpPr>
            <a:spLocks noGrp="1"/>
          </p:cNvSpPr>
          <p:nvPr>
            <p:ph type="title"/>
          </p:nvPr>
        </p:nvSpPr>
        <p:spPr/>
        <p:txBody>
          <a:bodyPr>
            <a:noAutofit/>
          </a:bodyPr>
          <a:lstStyle/>
          <a:p>
            <a:pPr algn="ctr"/>
            <a:r>
              <a:rPr lang="it-IT" sz="3200" dirty="0"/>
              <a:t>I CONTENUTI DELLA DOCUMENTAZIONE</a:t>
            </a:r>
          </a:p>
        </p:txBody>
      </p:sp>
      <p:sp>
        <p:nvSpPr>
          <p:cNvPr id="3" name="Segnaposto contenuto 2">
            <a:extLst>
              <a:ext uri="{FF2B5EF4-FFF2-40B4-BE49-F238E27FC236}">
                <a16:creationId xmlns:a16="http://schemas.microsoft.com/office/drawing/2014/main" xmlns="" id="{30C8D97E-A327-2F07-E11D-4198A791B508}"/>
              </a:ext>
            </a:extLst>
          </p:cNvPr>
          <p:cNvSpPr>
            <a:spLocks noGrp="1"/>
          </p:cNvSpPr>
          <p:nvPr>
            <p:ph idx="1"/>
          </p:nvPr>
        </p:nvSpPr>
        <p:spPr/>
        <p:txBody>
          <a:bodyPr>
            <a:normAutofit fontScale="70000" lnSpcReduction="20000"/>
          </a:bodyPr>
          <a:lstStyle/>
          <a:p>
            <a:pPr marL="457200" indent="-457200" algn="just">
              <a:buFont typeface="+mj-lt"/>
              <a:buAutoNum type="alphaUcPeriod"/>
            </a:pPr>
            <a:r>
              <a:rPr lang="it-IT" dirty="0"/>
              <a:t>la </a:t>
            </a:r>
            <a:r>
              <a:rPr lang="it-IT" u="sng" dirty="0"/>
              <a:t>domanda di partecipazione</a:t>
            </a:r>
            <a:r>
              <a:rPr lang="it-IT" dirty="0"/>
              <a:t> contiene gli elementi di identificazione del concorrente e l’indicazione della forma giuridica con la quale si presenta in gara, l’eventuale dichiarazione della volontà di avvalersi di impresa ausiliaria, nonché l’indicazione dei dati e dei documenti relativi ai requisiti speciali di partecipazione di cui agli articoli 100 e 103 contenuti nel fascicolo virtuale dell’operatore economico di cui all’articolo 24 (comma 2); </a:t>
            </a:r>
          </a:p>
          <a:p>
            <a:pPr marL="457200" indent="-457200" algn="just">
              <a:buFont typeface="+mj-lt"/>
              <a:buAutoNum type="alphaUcPeriod"/>
            </a:pPr>
            <a:r>
              <a:rPr lang="it-IT" dirty="0"/>
              <a:t>il </a:t>
            </a:r>
            <a:r>
              <a:rPr lang="it-IT" u="sng" dirty="0"/>
              <a:t>documento di gara unico europeo</a:t>
            </a:r>
            <a:r>
              <a:rPr lang="it-IT" dirty="0"/>
              <a:t>, redatto in forma digitale in conformità al modello di formulario approvato con regolamento della Commissione europea, contiene le dichiarazioni relative al possesso dei requisiti di ordine generale e dei requisiti di ordine speciale, nonché tutte le informazioni richieste dalla stazione appaltante e, nel caso di partecipazione d raggruppamenti, la dichiarazione circa la ripartizione della prestazione tra i componenti del raggruppamento o tra le imprese consorziate; </a:t>
            </a:r>
          </a:p>
          <a:p>
            <a:pPr marL="457200" indent="-457200" algn="just">
              <a:buFont typeface="+mj-lt"/>
              <a:buAutoNum type="alphaUcPeriod"/>
            </a:pPr>
            <a:r>
              <a:rPr lang="it-IT" dirty="0"/>
              <a:t>le </a:t>
            </a:r>
            <a:r>
              <a:rPr lang="it-IT" u="sng" dirty="0"/>
              <a:t>offerte tecniche ed economiche</a:t>
            </a:r>
            <a:r>
              <a:rPr lang="it-IT" dirty="0"/>
              <a:t> sono corredate dai documenti prescritti dal bando o dall’invito e contengono le dichiarazioni rese dall’operatore economico alla stazione appaltante in ordine al prezzo, ai costi del personale e a quelli aziendali per la sicurezza e le caratteristiche della prestazione, nonché altre informazioni richieste dalla stazione appaltante.</a:t>
            </a:r>
          </a:p>
        </p:txBody>
      </p:sp>
    </p:spTree>
    <p:extLst>
      <p:ext uri="{BB962C8B-B14F-4D97-AF65-F5344CB8AC3E}">
        <p14:creationId xmlns:p14="http://schemas.microsoft.com/office/powerpoint/2010/main" val="39313991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200" dirty="0" smtClean="0"/>
              <a:t>GARA PER LA FORNITURA DI FARMACI E MEDICAL DEVICE -  PRINCIPI GENERALI</a:t>
            </a:r>
            <a:endParaRPr lang="it-IT" sz="3200" dirty="0"/>
          </a:p>
        </p:txBody>
      </p:sp>
      <p:sp>
        <p:nvSpPr>
          <p:cNvPr id="4" name="CasellaDiTesto 3"/>
          <p:cNvSpPr txBox="1"/>
          <p:nvPr/>
        </p:nvSpPr>
        <p:spPr>
          <a:xfrm>
            <a:off x="380185" y="1524000"/>
            <a:ext cx="8383630" cy="4801314"/>
          </a:xfrm>
          <a:prstGeom prst="rect">
            <a:avLst/>
          </a:prstGeom>
          <a:noFill/>
        </p:spPr>
        <p:txBody>
          <a:bodyPr wrap="square" rtlCol="0">
            <a:spAutoFit/>
          </a:bodyPr>
          <a:lstStyle/>
          <a:p>
            <a:pPr algn="ctr"/>
            <a:r>
              <a:rPr lang="it-IT" b="1" u="sng" dirty="0" smtClean="0"/>
              <a:t>PRINCIPIO DI BUONA FEDE E DI TUTELA DELL’AFFIDAMENTO</a:t>
            </a:r>
          </a:p>
          <a:p>
            <a:pPr algn="just"/>
            <a:r>
              <a:rPr lang="it-IT" dirty="0"/>
              <a:t>Nella procedura di gara le stazioni appaltanti, gli enti concedenti e gli operatori economici si </a:t>
            </a:r>
            <a:r>
              <a:rPr lang="it-IT" dirty="0" smtClean="0"/>
              <a:t>comportano reciprocamente </a:t>
            </a:r>
            <a:r>
              <a:rPr lang="it-IT" dirty="0"/>
              <a:t>nel rispetto dei principi di buona fede e di tutela </a:t>
            </a:r>
            <a:r>
              <a:rPr lang="it-IT" dirty="0" smtClean="0"/>
              <a:t>dell’affidamento.</a:t>
            </a:r>
          </a:p>
          <a:p>
            <a:pPr algn="just"/>
            <a:r>
              <a:rPr lang="it-IT" dirty="0" smtClean="0"/>
              <a:t>Nell’ambito </a:t>
            </a:r>
            <a:r>
              <a:rPr lang="it-IT" dirty="0"/>
              <a:t>del procedimento di gara, anche prima dell’aggiudicazione, sussiste un </a:t>
            </a:r>
            <a:r>
              <a:rPr lang="it-IT" dirty="0" smtClean="0"/>
              <a:t>affidamento dell’operatore </a:t>
            </a:r>
            <a:r>
              <a:rPr lang="it-IT" dirty="0"/>
              <a:t>economico sul legittimo esercizio del potere e sulla conformità del </a:t>
            </a:r>
            <a:r>
              <a:rPr lang="it-IT" dirty="0" smtClean="0"/>
              <a:t>comportamento amministrativo </a:t>
            </a:r>
            <a:r>
              <a:rPr lang="it-IT" dirty="0"/>
              <a:t>al principio di buona fede.</a:t>
            </a:r>
          </a:p>
          <a:p>
            <a:pPr algn="ctr"/>
            <a:endParaRPr lang="it-IT" b="1" u="sng" dirty="0" smtClean="0"/>
          </a:p>
          <a:p>
            <a:pPr algn="ctr"/>
            <a:r>
              <a:rPr lang="it-IT" b="1" u="sng" dirty="0" smtClean="0"/>
              <a:t>PRINCIPIO DI SOLIDARIETÀ E DI SUSSIDIARIETÀ ORIZZONTALE</a:t>
            </a:r>
          </a:p>
          <a:p>
            <a:pPr algn="just"/>
            <a:r>
              <a:rPr lang="it-IT" dirty="0"/>
              <a:t>In attuazione dei principi di solidarietà sociale e di sussidiarietà orizzontale, la pubblica </a:t>
            </a:r>
            <a:r>
              <a:rPr lang="it-IT" dirty="0" smtClean="0"/>
              <a:t>amministrazione può </a:t>
            </a:r>
            <a:r>
              <a:rPr lang="it-IT" dirty="0"/>
              <a:t>apprestare, in relazione ad attività a spiccata valenza sociale, modelli organizzativi di </a:t>
            </a:r>
            <a:r>
              <a:rPr lang="it-IT" dirty="0" smtClean="0"/>
              <a:t>amministrazione condivisa</a:t>
            </a:r>
            <a:r>
              <a:rPr lang="it-IT" dirty="0"/>
              <a:t>, privi di rapporti sinallagmatici, fondati sulla condivisione della funzione amministrativa con gli </a:t>
            </a:r>
            <a:r>
              <a:rPr lang="it-IT" dirty="0" smtClean="0"/>
              <a:t>enti del </a:t>
            </a:r>
            <a:r>
              <a:rPr lang="it-IT" dirty="0"/>
              <a:t>Terzo settore di cui al codice del Terzo settore di cui al decreto legislativo 3 luglio 2017, n. 117, </a:t>
            </a:r>
            <a:r>
              <a:rPr lang="it-IT" dirty="0" smtClean="0"/>
              <a:t>sempre che </a:t>
            </a:r>
            <a:r>
              <a:rPr lang="it-IT" dirty="0"/>
              <a:t>gli stessi contribuiscano al perseguimento delle finalità sociali in condizioni di pari trattamento, in </a:t>
            </a:r>
            <a:r>
              <a:rPr lang="it-IT" dirty="0" smtClean="0"/>
              <a:t>modo effettivo </a:t>
            </a:r>
            <a:r>
              <a:rPr lang="it-IT" dirty="0"/>
              <a:t>e trasparente e in base al principio del </a:t>
            </a:r>
            <a:r>
              <a:rPr lang="it-IT" dirty="0" smtClean="0"/>
              <a:t>risultato</a:t>
            </a:r>
            <a:endParaRPr lang="it-IT" b="1" u="sng" dirty="0"/>
          </a:p>
        </p:txBody>
      </p:sp>
    </p:spTree>
    <p:extLst>
      <p:ext uri="{BB962C8B-B14F-4D97-AF65-F5344CB8AC3E}">
        <p14:creationId xmlns:p14="http://schemas.microsoft.com/office/powerpoint/2010/main" val="249383645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01CF4B6C-E778-A501-DE8C-3C282D4911E6}"/>
              </a:ext>
            </a:extLst>
          </p:cNvPr>
          <p:cNvSpPr>
            <a:spLocks noGrp="1"/>
          </p:cNvSpPr>
          <p:nvPr>
            <p:ph type="title"/>
          </p:nvPr>
        </p:nvSpPr>
        <p:spPr/>
        <p:txBody>
          <a:bodyPr/>
          <a:lstStyle/>
          <a:p>
            <a:pPr algn="ctr"/>
            <a:r>
              <a:rPr lang="it-IT" dirty="0"/>
              <a:t>LE GARANZIE</a:t>
            </a:r>
          </a:p>
        </p:txBody>
      </p:sp>
      <p:sp>
        <p:nvSpPr>
          <p:cNvPr id="3" name="Segnaposto contenuto 2">
            <a:extLst>
              <a:ext uri="{FF2B5EF4-FFF2-40B4-BE49-F238E27FC236}">
                <a16:creationId xmlns:a16="http://schemas.microsoft.com/office/drawing/2014/main" xmlns="" id="{DE2E05A0-9523-76B4-976E-A67338852D82}"/>
              </a:ext>
            </a:extLst>
          </p:cNvPr>
          <p:cNvSpPr>
            <a:spLocks noGrp="1"/>
          </p:cNvSpPr>
          <p:nvPr>
            <p:ph idx="1"/>
          </p:nvPr>
        </p:nvSpPr>
        <p:spPr>
          <a:xfrm>
            <a:off x="457200" y="1340768"/>
            <a:ext cx="8229600" cy="5517232"/>
          </a:xfrm>
        </p:spPr>
        <p:txBody>
          <a:bodyPr>
            <a:normAutofit fontScale="85000" lnSpcReduction="20000"/>
          </a:bodyPr>
          <a:lstStyle/>
          <a:p>
            <a:pPr algn="just"/>
            <a:r>
              <a:rPr lang="it-IT" dirty="0"/>
              <a:t>La disciplina delle garanzie relative alla partecipazione alle procedure di affidamento evidenzia nell’art. 106 del d.lgs. n. 36/2023 un sistema regolatorio che ne definisce il dimensionamento: </a:t>
            </a:r>
          </a:p>
          <a:p>
            <a:pPr lvl="1" algn="just">
              <a:buFont typeface="Wingdings" panose="05000000000000000000" pitchFamily="2" charset="2"/>
              <a:buChar char="§"/>
            </a:pPr>
            <a:r>
              <a:rPr lang="it-IT" dirty="0"/>
              <a:t>in termini generali, pari a 2%;</a:t>
            </a:r>
          </a:p>
          <a:p>
            <a:pPr lvl="1" algn="just">
              <a:buFont typeface="Wingdings" panose="05000000000000000000" pitchFamily="2" charset="2"/>
              <a:buChar char="§"/>
            </a:pPr>
            <a:r>
              <a:rPr lang="it-IT" dirty="0"/>
              <a:t>riducibile all’1% o aumentabile al 4% in relazione alla natura delle prestazioni e al grado di rischio connesso all’affidamento;</a:t>
            </a:r>
          </a:p>
          <a:p>
            <a:pPr lvl="1" algn="just">
              <a:buFont typeface="Wingdings" panose="05000000000000000000" pitchFamily="2" charset="2"/>
              <a:buChar char="§"/>
            </a:pPr>
            <a:r>
              <a:rPr lang="it-IT" dirty="0"/>
              <a:t>definibile nella misura massima del 2% in gare realizzate in forma aggregata da centrali di committenza.</a:t>
            </a:r>
          </a:p>
          <a:p>
            <a:pPr marL="274320" lvl="1" indent="0" algn="just">
              <a:buNone/>
            </a:pPr>
            <a:endParaRPr lang="it-IT" dirty="0"/>
          </a:p>
          <a:p>
            <a:pPr algn="just">
              <a:buFont typeface="Wingdings" panose="05000000000000000000" pitchFamily="2" charset="2"/>
              <a:buChar char="§"/>
            </a:pPr>
            <a:r>
              <a:rPr lang="it-IT" dirty="0"/>
              <a:t>La garanzia provvisoria può essere costituita sotto forma di cauzione oppure di fideiussione; deve avere efficacia per almeno centottanta giorni dalla data di presentazione dell’offerta ed è svincolata automaticamente al momento di sottoscrizione del contratto;</a:t>
            </a:r>
          </a:p>
          <a:p>
            <a:pPr algn="just">
              <a:buFont typeface="Wingdings" panose="05000000000000000000" pitchFamily="2" charset="2"/>
              <a:buChar char="§"/>
            </a:pPr>
            <a:endParaRPr lang="it-IT" dirty="0"/>
          </a:p>
          <a:p>
            <a:pPr algn="just">
              <a:buFont typeface="Wingdings" panose="05000000000000000000" pitchFamily="2" charset="2"/>
              <a:buChar char="§"/>
            </a:pPr>
            <a:r>
              <a:rPr lang="it-IT" dirty="0"/>
              <a:t>Un particolare elemento di innovazione è rilevabile nel comma 10 dell’art. 106, che regola lo </a:t>
            </a:r>
            <a:r>
              <a:rPr lang="it-IT" u="sng" dirty="0"/>
              <a:t>svincolo</a:t>
            </a:r>
            <a:r>
              <a:rPr lang="it-IT" dirty="0"/>
              <a:t> della garanzia per gli operatori economici non aggiudicatari al momento della comunicazione dell’avvenuta aggiudicazione: stabilisce infatti che la garanzia perda comunque efficacia alla scadenza del termine di trenta giorni dall’aggiudicazione.</a:t>
            </a:r>
          </a:p>
        </p:txBody>
      </p:sp>
    </p:spTree>
    <p:extLst>
      <p:ext uri="{BB962C8B-B14F-4D97-AF65-F5344CB8AC3E}">
        <p14:creationId xmlns:p14="http://schemas.microsoft.com/office/powerpoint/2010/main" val="109896502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I CRITERI DI AGGIUDICAZIONE</a:t>
            </a:r>
            <a:endParaRPr lang="it-IT" dirty="0"/>
          </a:p>
        </p:txBody>
      </p:sp>
      <p:sp>
        <p:nvSpPr>
          <p:cNvPr id="3" name="Segnaposto contenuto 2"/>
          <p:cNvSpPr>
            <a:spLocks noGrp="1"/>
          </p:cNvSpPr>
          <p:nvPr>
            <p:ph idx="1"/>
          </p:nvPr>
        </p:nvSpPr>
        <p:spPr/>
        <p:txBody>
          <a:bodyPr>
            <a:normAutofit/>
          </a:bodyPr>
          <a:lstStyle/>
          <a:p>
            <a:r>
              <a:rPr lang="it-IT" dirty="0"/>
              <a:t>I criteri di aggiudicazione sono individuati nell’art. 108 del Codice.</a:t>
            </a:r>
          </a:p>
          <a:p>
            <a:pPr algn="just"/>
            <a:r>
              <a:rPr lang="it-IT" dirty="0"/>
              <a:t>Le stazioni appaltanti procedono all'aggiudicazione degli appalti di lavori, servizi e forniture e all'affidamento dei concorsi di progettazione e dei concorsi di idee sulla base del criterio dell'</a:t>
            </a:r>
            <a:r>
              <a:rPr lang="it-IT" u="sng" dirty="0"/>
              <a:t>offerta economicamente più vantaggiosa</a:t>
            </a:r>
            <a:r>
              <a:rPr lang="it-IT" dirty="0"/>
              <a:t>, individuata sulla base del miglior rapporto qualità/prezzo o sulla base dell'elemento prezzo o del costo, seguendo un criterio di comparazione costo/efficacia quale il costo del ciclo di vita, conformemente a quanto previsto dall’allegato II.8, con riguardo al costo del ciclo di vita.</a:t>
            </a:r>
          </a:p>
        </p:txBody>
      </p:sp>
    </p:spTree>
    <p:extLst>
      <p:ext uri="{BB962C8B-B14F-4D97-AF65-F5344CB8AC3E}">
        <p14:creationId xmlns:p14="http://schemas.microsoft.com/office/powerpoint/2010/main" val="426928482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200" dirty="0"/>
              <a:t>IL CRITERIO DELL’OFFERTA ECONOMICAMENTE PIU’ VANTAGGIOSA</a:t>
            </a:r>
          </a:p>
        </p:txBody>
      </p:sp>
      <p:sp>
        <p:nvSpPr>
          <p:cNvPr id="3" name="Segnaposto contenuto 2"/>
          <p:cNvSpPr>
            <a:spLocks noGrp="1"/>
          </p:cNvSpPr>
          <p:nvPr>
            <p:ph idx="1"/>
          </p:nvPr>
        </p:nvSpPr>
        <p:spPr/>
        <p:txBody>
          <a:bodyPr>
            <a:normAutofit fontScale="85000" lnSpcReduction="20000"/>
          </a:bodyPr>
          <a:lstStyle/>
          <a:p>
            <a:pPr algn="just"/>
            <a:r>
              <a:rPr lang="it-IT" dirty="0"/>
              <a:t>Sono aggiudicati </a:t>
            </a:r>
            <a:r>
              <a:rPr lang="it-IT" u="sng" dirty="0"/>
              <a:t>esclusivamente</a:t>
            </a:r>
            <a:r>
              <a:rPr lang="it-IT" dirty="0"/>
              <a:t> sulla base del </a:t>
            </a:r>
            <a:r>
              <a:rPr lang="it-IT" u="sng" dirty="0"/>
              <a:t>criterio dell'offerta economicamente più vantaggiosa individuata sulla base del miglior rapporto qualità/prezzo</a:t>
            </a:r>
            <a:r>
              <a:rPr lang="it-IT" dirty="0"/>
              <a:t>:</a:t>
            </a:r>
          </a:p>
          <a:p>
            <a:pPr marL="457200" indent="-457200" algn="just">
              <a:buFont typeface="+mj-lt"/>
              <a:buAutoNum type="alphaLcParenR"/>
            </a:pPr>
            <a:r>
              <a:rPr lang="it-IT" dirty="0"/>
              <a:t>i contratti relativi ai servizi sociali e di ristorazione ospedaliera, assistenziale e scolastica, nonché ai servizi ad alta intensità di manodopera, come definiti dall’articolo 2, comma 1, lettera e), dell’allegato I.1;</a:t>
            </a:r>
          </a:p>
          <a:p>
            <a:pPr marL="457200" indent="-457200" algn="just">
              <a:buFont typeface="+mj-lt"/>
              <a:buAutoNum type="alphaLcParenR"/>
            </a:pPr>
            <a:r>
              <a:rPr lang="it-IT" dirty="0"/>
              <a:t>i contratti relativi all'affidamento dei servizi di ingegneria e architettura e degli altri servizi di natura tecnica e intellettuale di importo pari o superiore a 140.000 euro;</a:t>
            </a:r>
          </a:p>
          <a:p>
            <a:pPr marL="457200" indent="-457200" algn="just">
              <a:buFont typeface="+mj-lt"/>
              <a:buAutoNum type="alphaLcParenR"/>
            </a:pPr>
            <a:r>
              <a:rPr lang="it-IT" dirty="0"/>
              <a:t>i contratti di servizi e le forniture di importo pari o superiore a 140.000 euro caratterizzati da notevole contenuto tecnologico o che hanno un carattere innovativo;</a:t>
            </a:r>
          </a:p>
          <a:p>
            <a:pPr marL="457200" indent="-457200" algn="just">
              <a:buFont typeface="+mj-lt"/>
              <a:buAutoNum type="alphaLcParenR"/>
            </a:pPr>
            <a:r>
              <a:rPr lang="it-IT" dirty="0"/>
              <a:t>gli affidamenti in caso di dialogo competitivo e di partenariato per l’innovazione;</a:t>
            </a:r>
          </a:p>
          <a:p>
            <a:pPr marL="457200" indent="-457200" algn="just">
              <a:buFont typeface="+mj-lt"/>
              <a:buAutoNum type="alphaLcParenR"/>
            </a:pPr>
            <a:r>
              <a:rPr lang="it-IT" dirty="0"/>
              <a:t>gli affidamenti di appalto integrato;</a:t>
            </a:r>
          </a:p>
          <a:p>
            <a:pPr marL="457200" indent="-457200" algn="just">
              <a:buFont typeface="+mj-lt"/>
              <a:buAutoNum type="alphaLcParenR"/>
            </a:pPr>
            <a:r>
              <a:rPr lang="it-IT" dirty="0"/>
              <a:t>i contratti relativi ai lavori caratterizzati da notevole contenuto tecnologico o con carattere innovativo.</a:t>
            </a:r>
          </a:p>
        </p:txBody>
      </p:sp>
    </p:spTree>
    <p:extLst>
      <p:ext uri="{BB962C8B-B14F-4D97-AF65-F5344CB8AC3E}">
        <p14:creationId xmlns:p14="http://schemas.microsoft.com/office/powerpoint/2010/main" val="153968622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CRITERIO DEL MINOR PREZZO</a:t>
            </a:r>
          </a:p>
        </p:txBody>
      </p:sp>
      <p:sp>
        <p:nvSpPr>
          <p:cNvPr id="3" name="Segnaposto contenuto 2"/>
          <p:cNvSpPr>
            <a:spLocks noGrp="1"/>
          </p:cNvSpPr>
          <p:nvPr>
            <p:ph idx="1"/>
          </p:nvPr>
        </p:nvSpPr>
        <p:spPr/>
        <p:txBody>
          <a:bodyPr/>
          <a:lstStyle/>
          <a:p>
            <a:pPr algn="just"/>
            <a:r>
              <a:rPr lang="it-IT" dirty="0"/>
              <a:t>Può essere utilizzato il </a:t>
            </a:r>
            <a:r>
              <a:rPr lang="it-IT" u="sng" dirty="0"/>
              <a:t>criterio del minor prezzo </a:t>
            </a:r>
            <a:r>
              <a:rPr lang="it-IT" dirty="0"/>
              <a:t>per i  servizi e le forniture con caratteristiche standardizzate o le cui condizioni sono definite dal mercato, fatta eccezione per i servizi ad alta intensità di manodopera di cui alla definizione dell’articolo 2, comma 1, lettera e), dell’allegato I.1.</a:t>
            </a:r>
          </a:p>
        </p:txBody>
      </p:sp>
    </p:spTree>
    <p:extLst>
      <p:ext uri="{BB962C8B-B14F-4D97-AF65-F5344CB8AC3E}">
        <p14:creationId xmlns:p14="http://schemas.microsoft.com/office/powerpoint/2010/main" val="2304739514"/>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fontScale="92500" lnSpcReduction="10000"/>
          </a:bodyPr>
          <a:lstStyle/>
          <a:p>
            <a:pPr algn="just"/>
            <a:r>
              <a:rPr lang="it-IT" dirty="0"/>
              <a:t>I singoli criteri di valutazione e la relativa ponderazione (anche prevedendo una forcella in cui lo scarto tra il minimo e il massimo deve essere adeguato </a:t>
            </a:r>
            <a:r>
              <a:rPr lang="it-IT" u="sng" dirty="0"/>
              <a:t>c.d. ponderazione</a:t>
            </a:r>
            <a:r>
              <a:rPr lang="it-IT" dirty="0"/>
              <a:t>) sono stabiliti dai documenti di gara e sono pertinenti alla natura, all'oggetto e alle caratteristiche del contratto. </a:t>
            </a:r>
          </a:p>
          <a:p>
            <a:pPr algn="just"/>
            <a:r>
              <a:rPr lang="it-IT" dirty="0"/>
              <a:t>Per ciascun criterio di valutazione prescelto possono essere previsti sub-criteri e sub-pesi o sub-punteggi.</a:t>
            </a:r>
          </a:p>
          <a:p>
            <a:pPr algn="just"/>
            <a:r>
              <a:rPr lang="it-IT" dirty="0"/>
              <a:t>In particolare, </a:t>
            </a:r>
            <a:r>
              <a:rPr lang="it-IT" u="sng" dirty="0"/>
              <a:t>l'offerta economicamente più vantaggiosa, individuata sulla base del miglior rapporto qualità/prezzo</a:t>
            </a:r>
            <a:r>
              <a:rPr lang="it-IT" dirty="0"/>
              <a:t>, è valutata sulla base di criteri oggettivi, quali gli aspetti qualitativi, ambientali o sociali, connessi all'oggetto dell'appalto. </a:t>
            </a:r>
          </a:p>
          <a:p>
            <a:pPr algn="just"/>
            <a:r>
              <a:rPr lang="it-IT" dirty="0"/>
              <a:t>La stazione appaltante, al fine di assicurare l'effettiva individuazione del miglior rapporto qualità/prezzo, </a:t>
            </a:r>
            <a:r>
              <a:rPr lang="it-IT" u="sng" dirty="0"/>
              <a:t>valorizza gli elementi qualitativi dell'offerta e individua criteri tali da garantire un confronto concorrenziale effettivo sui profili tecnici</a:t>
            </a:r>
            <a:r>
              <a:rPr lang="it-IT" dirty="0"/>
              <a:t>. </a:t>
            </a:r>
          </a:p>
        </p:txBody>
      </p:sp>
      <p:sp>
        <p:nvSpPr>
          <p:cNvPr id="2" name="CasellaDiTesto 1"/>
          <p:cNvSpPr txBox="1"/>
          <p:nvPr/>
        </p:nvSpPr>
        <p:spPr>
          <a:xfrm>
            <a:off x="899592" y="529878"/>
            <a:ext cx="6803273" cy="1077218"/>
          </a:xfrm>
          <a:prstGeom prst="rect">
            <a:avLst/>
          </a:prstGeom>
          <a:noFill/>
        </p:spPr>
        <p:txBody>
          <a:bodyPr wrap="none" rtlCol="0">
            <a:spAutoFit/>
          </a:bodyPr>
          <a:lstStyle/>
          <a:p>
            <a:pPr algn="ctr"/>
            <a:r>
              <a:rPr lang="it-IT" dirty="0"/>
              <a:t>	</a:t>
            </a:r>
            <a:r>
              <a:rPr lang="it-IT" sz="3200" spc="-100" dirty="0" smtClean="0">
                <a:solidFill>
                  <a:schemeClr val="tx2"/>
                </a:solidFill>
                <a:latin typeface="+mj-lt"/>
                <a:ea typeface="+mj-ea"/>
                <a:cs typeface="+mj-cs"/>
              </a:rPr>
              <a:t>CRITERI DI AGGIUDICAZIONE: </a:t>
            </a:r>
          </a:p>
          <a:p>
            <a:pPr algn="ctr"/>
            <a:r>
              <a:rPr lang="it-IT" sz="3200" spc="-100" dirty="0" smtClean="0">
                <a:solidFill>
                  <a:schemeClr val="tx2"/>
                </a:solidFill>
                <a:latin typeface="+mj-lt"/>
                <a:ea typeface="+mj-ea"/>
                <a:cs typeface="+mj-cs"/>
              </a:rPr>
              <a:t>PROFILI OPERATIVI (1)</a:t>
            </a:r>
            <a:endParaRPr lang="it-IT" sz="3200" spc="-100" dirty="0">
              <a:solidFill>
                <a:schemeClr val="tx2"/>
              </a:solidFill>
              <a:latin typeface="+mj-lt"/>
              <a:ea typeface="+mj-ea"/>
              <a:cs typeface="+mj-cs"/>
            </a:endParaRPr>
          </a:p>
        </p:txBody>
      </p:sp>
    </p:spTree>
    <p:extLst>
      <p:ext uri="{BB962C8B-B14F-4D97-AF65-F5344CB8AC3E}">
        <p14:creationId xmlns:p14="http://schemas.microsoft.com/office/powerpoint/2010/main" val="301211298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p>
            <a:pPr algn="just"/>
            <a:r>
              <a:rPr lang="it-IT" dirty="0"/>
              <a:t>Le stazioni appaltanti, quando ritengono che la ponderazione non sia possibile per ragioni oggettive, indicano nel bando di gara e nel capitolato d'oneri o, in caso di dialogo competitivo, nel bando o nel documento descrittivo, </a:t>
            </a:r>
            <a:r>
              <a:rPr lang="it-IT" u="sng" dirty="0"/>
              <a:t>l'ordine decrescente di importanza dei criteri</a:t>
            </a:r>
            <a:r>
              <a:rPr lang="it-IT" dirty="0"/>
              <a:t>. </a:t>
            </a:r>
          </a:p>
          <a:p>
            <a:pPr algn="just"/>
            <a:r>
              <a:rPr lang="it-IT" dirty="0"/>
              <a:t>Per attuare la ponderazione o comunque attribuire il punteggio a ciascun elemento dell'offerta, le stazioni appaltanti utilizzano metodologie che individuino con un unico parametro numerico finale l'offerta più vantaggiosa.</a:t>
            </a:r>
          </a:p>
        </p:txBody>
      </p:sp>
      <p:sp>
        <p:nvSpPr>
          <p:cNvPr id="2" name="Rettangolo 1"/>
          <p:cNvSpPr/>
          <p:nvPr/>
        </p:nvSpPr>
        <p:spPr>
          <a:xfrm>
            <a:off x="813470" y="548680"/>
            <a:ext cx="7560840" cy="1077218"/>
          </a:xfrm>
          <a:prstGeom prst="rect">
            <a:avLst/>
          </a:prstGeom>
        </p:spPr>
        <p:txBody>
          <a:bodyPr wrap="square">
            <a:spAutoFit/>
          </a:bodyPr>
          <a:lstStyle/>
          <a:p>
            <a:pPr algn="ctr"/>
            <a:r>
              <a:rPr lang="it-IT" sz="3200" spc="-100" dirty="0">
                <a:solidFill>
                  <a:schemeClr val="tx2"/>
                </a:solidFill>
              </a:rPr>
              <a:t>CRITERI DI AGGIUDICAZIONE: </a:t>
            </a:r>
          </a:p>
          <a:p>
            <a:pPr algn="ctr"/>
            <a:r>
              <a:rPr lang="it-IT" sz="3200" spc="-100" dirty="0">
                <a:solidFill>
                  <a:schemeClr val="tx2"/>
                </a:solidFill>
              </a:rPr>
              <a:t>PROFILI OPERATIVI </a:t>
            </a:r>
            <a:r>
              <a:rPr lang="it-IT" sz="3200" spc="-100" dirty="0" smtClean="0">
                <a:solidFill>
                  <a:schemeClr val="tx2"/>
                </a:solidFill>
              </a:rPr>
              <a:t>(2)</a:t>
            </a:r>
            <a:endParaRPr lang="it-IT" sz="3200" spc="-100" dirty="0">
              <a:solidFill>
                <a:schemeClr val="tx2"/>
              </a:solidFill>
            </a:endParaRPr>
          </a:p>
        </p:txBody>
      </p:sp>
    </p:spTree>
    <p:extLst>
      <p:ext uri="{BB962C8B-B14F-4D97-AF65-F5344CB8AC3E}">
        <p14:creationId xmlns:p14="http://schemas.microsoft.com/office/powerpoint/2010/main" val="225441252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CRITERI PREMIALI E ATTRIBUZIONE DEL MAGGIOR PUNTEGGIO</a:t>
            </a:r>
          </a:p>
        </p:txBody>
      </p:sp>
      <p:sp>
        <p:nvSpPr>
          <p:cNvPr id="3" name="Segnaposto contenuto 2"/>
          <p:cNvSpPr>
            <a:spLocks noGrp="1"/>
          </p:cNvSpPr>
          <p:nvPr>
            <p:ph idx="1"/>
          </p:nvPr>
        </p:nvSpPr>
        <p:spPr/>
        <p:txBody>
          <a:bodyPr>
            <a:normAutofit/>
          </a:bodyPr>
          <a:lstStyle/>
          <a:p>
            <a:pPr algn="just"/>
            <a:r>
              <a:rPr lang="it-IT" sz="1800" dirty="0"/>
              <a:t>Ai fini della tutela della libera concorrenza e della promozione del pluralismo degli operatori nel mercato, le procedure relative agli affidamenti di cui al Libro II, parte IV, possono prevedere, nel bando di gara, nell’avviso o nell’invito, </a:t>
            </a:r>
            <a:r>
              <a:rPr lang="it-IT" sz="1800" u="sng" dirty="0"/>
              <a:t>criteri premiali</a:t>
            </a:r>
            <a:r>
              <a:rPr lang="it-IT" sz="1800" dirty="0"/>
              <a:t> atti a favorire la partecipazione delle piccole e medie imprese nella valutazione dell’offerta e a promuovere, per le prestazioni dipendenti dal principio di prossimità per la loro efficiente gestione, l’affidamento ad operatori economici con sede operativa nell’ambito territoriale di riferimento </a:t>
            </a:r>
            <a:r>
              <a:rPr lang="it-IT" sz="1800" dirty="0">
                <a:sym typeface="Wingdings" pitchFamily="2" charset="2"/>
              </a:rPr>
              <a:t> ciò </a:t>
            </a:r>
            <a:r>
              <a:rPr lang="it-IT" sz="1800" dirty="0"/>
              <a:t>compatibilmente con il diritto dell’Unione europea e con i princìpi di parità di trattamento, non discriminazione, trasparenza e proporzionalità. </a:t>
            </a:r>
          </a:p>
          <a:p>
            <a:pPr algn="just"/>
            <a:r>
              <a:rPr lang="it-IT" sz="1800" dirty="0"/>
              <a:t>Al fine di promuovere la parità di genere, le stazioni appaltanti prevedono nei bandi di gara, negli avvisi e negli inviti, il </a:t>
            </a:r>
            <a:r>
              <a:rPr lang="it-IT" sz="1800" u="sng" dirty="0"/>
              <a:t>maggior punteggio</a:t>
            </a:r>
            <a:r>
              <a:rPr lang="it-IT" sz="1800" dirty="0"/>
              <a:t> da attribuire alle imprese che attestano, anche a mezzo di autocertificazione, il possesso dei requisiti di cui all’articolo 46-</a:t>
            </a:r>
            <a:r>
              <a:rPr lang="it-IT" sz="1800" i="1" dirty="0"/>
              <a:t>bis </a:t>
            </a:r>
            <a:r>
              <a:rPr lang="it-IT" sz="1800" dirty="0"/>
              <a:t>del codice delle pari opportunità tra uomo e donna, di cui al decreto legislativo 11 aprile 2006, n. 198 </a:t>
            </a:r>
            <a:r>
              <a:rPr lang="it-IT" sz="1800" dirty="0">
                <a:sym typeface="Wingdings" pitchFamily="2" charset="2"/>
              </a:rPr>
              <a:t> </a:t>
            </a:r>
            <a:r>
              <a:rPr lang="it-IT" sz="1800" dirty="0"/>
              <a:t>La stazione appaltante verifica l’attendibilità dell’autocertificazione dell’aggiudicataria con qualsiasi adeguato mezzo.</a:t>
            </a:r>
          </a:p>
        </p:txBody>
      </p:sp>
    </p:spTree>
    <p:extLst>
      <p:ext uri="{BB962C8B-B14F-4D97-AF65-F5344CB8AC3E}">
        <p14:creationId xmlns:p14="http://schemas.microsoft.com/office/powerpoint/2010/main" val="328067582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68DC9CB-F447-7D3F-3BCE-7E80904DA8FD}"/>
              </a:ext>
            </a:extLst>
          </p:cNvPr>
          <p:cNvSpPr>
            <a:spLocks noGrp="1"/>
          </p:cNvSpPr>
          <p:nvPr>
            <p:ph type="title"/>
          </p:nvPr>
        </p:nvSpPr>
        <p:spPr/>
        <p:txBody>
          <a:bodyPr/>
          <a:lstStyle/>
          <a:p>
            <a:pPr algn="ctr"/>
            <a:r>
              <a:rPr lang="it-IT" dirty="0"/>
              <a:t>OFFERTE ANOMALE</a:t>
            </a:r>
          </a:p>
        </p:txBody>
      </p:sp>
      <p:sp>
        <p:nvSpPr>
          <p:cNvPr id="3" name="Segnaposto contenuto 2">
            <a:extLst>
              <a:ext uri="{FF2B5EF4-FFF2-40B4-BE49-F238E27FC236}">
                <a16:creationId xmlns:a16="http://schemas.microsoft.com/office/drawing/2014/main" xmlns="" id="{1289B6FA-E293-01C9-56C6-8732EFC2E33D}"/>
              </a:ext>
            </a:extLst>
          </p:cNvPr>
          <p:cNvSpPr>
            <a:spLocks noGrp="1"/>
          </p:cNvSpPr>
          <p:nvPr>
            <p:ph idx="1"/>
          </p:nvPr>
        </p:nvSpPr>
        <p:spPr/>
        <p:txBody>
          <a:bodyPr>
            <a:normAutofit/>
          </a:bodyPr>
          <a:lstStyle/>
          <a:p>
            <a:pPr algn="just"/>
            <a:r>
              <a:rPr lang="it-IT" dirty="0"/>
              <a:t>Ai sensi dell’art. 110 del Codice </a:t>
            </a:r>
            <a:r>
              <a:rPr lang="it-IT" i="1" dirty="0"/>
              <a:t>«le stazioni appaltanti valutano la congruità, la serietà, la sostenibilità e la realizzabilità della migliore offerta, che in base a elementi specifici, inclusi i costi dichiarati ai sensi dell’articolo 108, comma 9, appaia anormalmente bassa. Il bando o l’avviso indicano gli elementi specifici ai fini della valutazione».</a:t>
            </a:r>
          </a:p>
        </p:txBody>
      </p:sp>
    </p:spTree>
    <p:extLst>
      <p:ext uri="{BB962C8B-B14F-4D97-AF65-F5344CB8AC3E}">
        <p14:creationId xmlns:p14="http://schemas.microsoft.com/office/powerpoint/2010/main" val="19780004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68DC9CB-F447-7D3F-3BCE-7E80904DA8FD}"/>
              </a:ext>
            </a:extLst>
          </p:cNvPr>
          <p:cNvSpPr>
            <a:spLocks noGrp="1"/>
          </p:cNvSpPr>
          <p:nvPr>
            <p:ph type="title"/>
          </p:nvPr>
        </p:nvSpPr>
        <p:spPr/>
        <p:txBody>
          <a:bodyPr/>
          <a:lstStyle/>
          <a:p>
            <a:pPr algn="ctr"/>
            <a:r>
              <a:rPr lang="it-IT" dirty="0"/>
              <a:t>OFFERTE ANOMALE</a:t>
            </a:r>
          </a:p>
        </p:txBody>
      </p:sp>
      <p:sp>
        <p:nvSpPr>
          <p:cNvPr id="3" name="Segnaposto contenuto 2">
            <a:extLst>
              <a:ext uri="{FF2B5EF4-FFF2-40B4-BE49-F238E27FC236}">
                <a16:creationId xmlns:a16="http://schemas.microsoft.com/office/drawing/2014/main" xmlns="" id="{1289B6FA-E293-01C9-56C6-8732EFC2E33D}"/>
              </a:ext>
            </a:extLst>
          </p:cNvPr>
          <p:cNvSpPr>
            <a:spLocks noGrp="1"/>
          </p:cNvSpPr>
          <p:nvPr>
            <p:ph idx="1"/>
          </p:nvPr>
        </p:nvSpPr>
        <p:spPr/>
        <p:txBody>
          <a:bodyPr>
            <a:normAutofit fontScale="85000" lnSpcReduction="20000"/>
          </a:bodyPr>
          <a:lstStyle/>
          <a:p>
            <a:pPr algn="just"/>
            <a:r>
              <a:rPr lang="it-IT" dirty="0"/>
              <a:t>In presenza di un’offerta che appaia </a:t>
            </a:r>
            <a:r>
              <a:rPr lang="it-IT" u="sng" dirty="0"/>
              <a:t>anormalmente bassa </a:t>
            </a:r>
            <a:r>
              <a:rPr lang="it-IT" dirty="0"/>
              <a:t>le stazioni appaltanti richiedono per iscritto all’operatore economico le spiegazioni sul prezzo o sui costi proposti, assegnando a tal fine un termine </a:t>
            </a:r>
            <a:r>
              <a:rPr lang="it-IT" u="sng" dirty="0"/>
              <a:t>non superiore a quindici giorni</a:t>
            </a:r>
            <a:r>
              <a:rPr lang="it-IT" dirty="0"/>
              <a:t>. </a:t>
            </a:r>
          </a:p>
          <a:p>
            <a:pPr algn="just"/>
            <a:r>
              <a:rPr lang="it-IT" dirty="0"/>
              <a:t>La stazione appaltante </a:t>
            </a:r>
            <a:r>
              <a:rPr lang="it-IT" u="sng" dirty="0"/>
              <a:t>esclude</a:t>
            </a:r>
            <a:r>
              <a:rPr lang="it-IT" dirty="0"/>
              <a:t> l'offerta se le spiegazioni fornite non giustificano adeguatamente il livello di prezzi o di costi proposti, tenendo conto degli elementi di cui al comma 3, oppure se l’offerta è anormalmente bassa in quanto:</a:t>
            </a:r>
          </a:p>
          <a:p>
            <a:pPr marL="731520" lvl="1" indent="-457200" algn="just">
              <a:buFont typeface="+mj-lt"/>
              <a:buAutoNum type="alphaLcParenR"/>
            </a:pPr>
            <a:r>
              <a:rPr lang="it-IT" dirty="0"/>
              <a:t>non rispetta gli obblighi in materia ambientale, sociale e del lavoro stabiliti dalla normativa europea e nazionale, dai contratti collettivi o dalle disposizioni internazionali di diritto del lavoro indicate nell’allegato X alla direttiva 2014/24/UE del Parlamento europeo e del Consiglio del 26 febbraio 2014;</a:t>
            </a:r>
          </a:p>
          <a:p>
            <a:pPr marL="731520" lvl="1" indent="-457200" algn="just">
              <a:buFont typeface="+mj-lt"/>
              <a:buAutoNum type="alphaLcParenR"/>
            </a:pPr>
            <a:r>
              <a:rPr lang="it-IT" dirty="0"/>
              <a:t>non rispetta gli obblighi di cui all'articolo 119;</a:t>
            </a:r>
          </a:p>
          <a:p>
            <a:pPr marL="731520" lvl="1" indent="-457200" algn="just">
              <a:buFont typeface="+mj-lt"/>
              <a:buAutoNum type="alphaLcParenR"/>
            </a:pPr>
            <a:r>
              <a:rPr lang="it-IT" dirty="0"/>
              <a:t>sono incongrui gli oneri aziendali della sicurezza di cui all'articolo 108, comma 9, rispetto all'entità e alle caratteristiche dei lavori, dei servizi e delle forniture;</a:t>
            </a:r>
          </a:p>
          <a:p>
            <a:pPr marL="731520" lvl="1" indent="-457200" algn="just">
              <a:buFont typeface="+mj-lt"/>
              <a:buAutoNum type="alphaLcParenR"/>
            </a:pPr>
            <a:r>
              <a:rPr lang="it-IT" dirty="0"/>
              <a:t>il costo del personale è inferiore ai minimi salariali retributivi indicati nelle apposite tabelle di cui all'articolo 41, comma 1</a:t>
            </a:r>
            <a:endParaRPr lang="it-IT" i="1" dirty="0"/>
          </a:p>
        </p:txBody>
      </p:sp>
    </p:spTree>
    <p:extLst>
      <p:ext uri="{BB962C8B-B14F-4D97-AF65-F5344CB8AC3E}">
        <p14:creationId xmlns:p14="http://schemas.microsoft.com/office/powerpoint/2010/main" val="3882987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68DC9CB-F447-7D3F-3BCE-7E80904DA8FD}"/>
              </a:ext>
            </a:extLst>
          </p:cNvPr>
          <p:cNvSpPr>
            <a:spLocks noGrp="1"/>
          </p:cNvSpPr>
          <p:nvPr>
            <p:ph type="title"/>
          </p:nvPr>
        </p:nvSpPr>
        <p:spPr/>
        <p:txBody>
          <a:bodyPr/>
          <a:lstStyle/>
          <a:p>
            <a:pPr algn="ctr"/>
            <a:r>
              <a:rPr lang="it-IT" dirty="0"/>
              <a:t>OFFERTE ANOMALE</a:t>
            </a:r>
          </a:p>
        </p:txBody>
      </p:sp>
      <p:sp>
        <p:nvSpPr>
          <p:cNvPr id="3" name="Segnaposto contenuto 2">
            <a:extLst>
              <a:ext uri="{FF2B5EF4-FFF2-40B4-BE49-F238E27FC236}">
                <a16:creationId xmlns:a16="http://schemas.microsoft.com/office/drawing/2014/main" xmlns="" id="{1289B6FA-E293-01C9-56C6-8732EFC2E33D}"/>
              </a:ext>
            </a:extLst>
          </p:cNvPr>
          <p:cNvSpPr>
            <a:spLocks noGrp="1"/>
          </p:cNvSpPr>
          <p:nvPr>
            <p:ph idx="1"/>
          </p:nvPr>
        </p:nvSpPr>
        <p:spPr/>
        <p:txBody>
          <a:bodyPr>
            <a:normAutofit/>
          </a:bodyPr>
          <a:lstStyle/>
          <a:p>
            <a:pPr algn="just"/>
            <a:r>
              <a:rPr lang="it-IT" dirty="0"/>
              <a:t>Le spiegazioni possono riguardare i seguenti elementi:</a:t>
            </a:r>
          </a:p>
          <a:p>
            <a:pPr marL="731520" lvl="1" indent="-457200" algn="just">
              <a:buFont typeface="+mj-lt"/>
              <a:buAutoNum type="alphaLcParenR"/>
            </a:pPr>
            <a:r>
              <a:rPr lang="it-IT" dirty="0"/>
              <a:t>l'economia del processo di fabbricazione dei prodotti, dei servizi prestati o del metodo di costruzione;</a:t>
            </a:r>
          </a:p>
          <a:p>
            <a:pPr marL="731520" lvl="1" indent="-457200" algn="just">
              <a:buFont typeface="+mj-lt"/>
              <a:buAutoNum type="alphaLcParenR"/>
            </a:pPr>
            <a:r>
              <a:rPr lang="it-IT" dirty="0"/>
              <a:t>le soluzioni tecniche prescelte o le condizioni eccezionalmente favorevoli di cui dispone l'offerente per fornire i prodotti, per prestare i servizi o per eseguire i lavori;</a:t>
            </a:r>
          </a:p>
          <a:p>
            <a:pPr marL="731520" lvl="1" indent="-457200" algn="just">
              <a:buFont typeface="+mj-lt"/>
              <a:buAutoNum type="alphaLcParenR"/>
            </a:pPr>
            <a:r>
              <a:rPr lang="it-IT" dirty="0"/>
              <a:t>l'originalità dei lavori, delle forniture o dei servizi proposti dall'offerente.</a:t>
            </a:r>
          </a:p>
          <a:p>
            <a:pPr algn="just"/>
            <a:r>
              <a:rPr lang="it-IT" dirty="0"/>
              <a:t> Non sono ammesse giustificazioni:</a:t>
            </a:r>
          </a:p>
          <a:p>
            <a:pPr marL="731520" lvl="1" indent="-457200" algn="just">
              <a:buFont typeface="+mj-lt"/>
              <a:buAutoNum type="alphaLcParenR"/>
            </a:pPr>
            <a:r>
              <a:rPr lang="it-IT" dirty="0"/>
              <a:t>in relazione a trattamenti salariali minimi inderogabili stabiliti dalla legge o da fonti autorizzate dalla legge;</a:t>
            </a:r>
          </a:p>
          <a:p>
            <a:pPr marL="731520" lvl="1" indent="-457200" algn="just">
              <a:buFont typeface="+mj-lt"/>
              <a:buAutoNum type="alphaLcParenR"/>
            </a:pPr>
            <a:r>
              <a:rPr lang="it-IT" dirty="0"/>
              <a:t>in relazione agli oneri di sicurezza di cui alla normativa vigente.</a:t>
            </a:r>
            <a:endParaRPr lang="it-IT" i="1" dirty="0"/>
          </a:p>
        </p:txBody>
      </p:sp>
    </p:spTree>
    <p:extLst>
      <p:ext uri="{BB962C8B-B14F-4D97-AF65-F5344CB8AC3E}">
        <p14:creationId xmlns:p14="http://schemas.microsoft.com/office/powerpoint/2010/main" val="251867717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iaro">
  <a:themeElements>
    <a:clrScheme name="Chiaro">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o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hiaro">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Clarity</Template>
  <TotalTime>2334</TotalTime>
  <Words>19188</Words>
  <Application>Microsoft Office PowerPoint</Application>
  <PresentationFormat>Presentazione su schermo (4:3)</PresentationFormat>
  <Paragraphs>840</Paragraphs>
  <Slides>145</Slides>
  <Notes>0</Notes>
  <HiddenSlides>0</HiddenSlides>
  <MMClips>0</MMClips>
  <ScaleCrop>false</ScaleCrop>
  <HeadingPairs>
    <vt:vector size="4" baseType="variant">
      <vt:variant>
        <vt:lpstr>Tema</vt:lpstr>
      </vt:variant>
      <vt:variant>
        <vt:i4>1</vt:i4>
      </vt:variant>
      <vt:variant>
        <vt:lpstr>Titoli diapositive</vt:lpstr>
      </vt:variant>
      <vt:variant>
        <vt:i4>145</vt:i4>
      </vt:variant>
    </vt:vector>
  </HeadingPairs>
  <TitlesOfParts>
    <vt:vector size="146" baseType="lpstr">
      <vt:lpstr>Chiaro</vt:lpstr>
      <vt:lpstr>GLI APPALTI NEL SETTORE DELLA SANITÀ CON IL NUOVO CODICE</vt:lpstr>
      <vt:lpstr>Presentazione standard di PowerPoint</vt:lpstr>
      <vt:lpstr>Presentazione standard di PowerPoint</vt:lpstr>
      <vt:lpstr>Presentazione standard di PowerPoint</vt:lpstr>
      <vt:lpstr>Presentazione standard di PowerPoint</vt:lpstr>
      <vt:lpstr>DEFINIZIONI IN AMBITO NAZIONALE:</vt:lpstr>
      <vt:lpstr>DISTINZIONI:</vt:lpstr>
      <vt:lpstr>GARA PER LA FORNITURA DI FARMACI E MEDICAL DEVICE -  PRINCIPI GENERALI</vt:lpstr>
      <vt:lpstr>GARA PER LA FORNITURA DI FARMACI E MEDICAL DEVICE -  PRINCIPI GENERALI</vt:lpstr>
      <vt:lpstr>GARA PER LA FORNITURA DI FARMACI E MEDICAL DEVICE -  PRINCIPI GENERALI</vt:lpstr>
      <vt:lpstr>GARA PER LA FORNITURA DI FARMACI E MEDICAL DEVICE -  PRINCIPI GENERALI</vt:lpstr>
      <vt:lpstr>GARA PER LA FORNITURA DI FARMACI E MEDICAL DEVICE -  PRINCIPI GENERALI</vt:lpstr>
      <vt:lpstr>GARA PER LA FORNITURA DI FARMACI E MEDICAL DEVICE - GIURISPRUDENZA: SUDDIVISIONE IN LOTTI (1) </vt:lpstr>
      <vt:lpstr>GARA PER LA FORNITURA DI FARMACI E MEDICAL DEVICE - GIURISPRUDENZA: SUDDIVISIONE IN LOTTI (2) </vt:lpstr>
      <vt:lpstr>GARA PER LA FORNITURA DI FARMACI E MEDICAL DEVICE - GIURISPRUDENZA: FAVOR PARTECIPATIONIS E SINDACATO DEL G.A. (1) </vt:lpstr>
      <vt:lpstr>GARA PER LA FORNITURA DI FARMACI E MEDICAL DEVICE - GIURISPRUDENZA: FAVOR PARTECIPATIONIS E SINDACATO DEL G.A. (2) </vt:lpstr>
      <vt:lpstr>GARA PER LA FORNITURA DI FARMACI E MEDICAL DEVICE - GIURISPRUDENZA:  FAVOR PARTECIPATIONIS E SINDACATO DEL G.A. (3) </vt:lpstr>
      <vt:lpstr>GARA PER LA FORNITURA DI FARMACI E MEDICAL DEVICE – GIURISPRUDENZA: CARATTERISTICHE MINIME ESSENZIALI</vt:lpstr>
      <vt:lpstr>GARA PER LA FORNITURA DI FARMACI E MEDICAL DEVICE – GIURISPRUDENZA: SULL’ESCLUSIONE PER NON CONFORMITÀ, ANCHE NELLE GARE A PREZZO PIÙ BASSO</vt:lpstr>
      <vt:lpstr>GARA PER LA FORNITURA DI FARMACI E MEDICAL DEVICE – GIURISPRUDENZA: SULL’ESCLUSIONE PER NON CONFORMITÀ, ANCHE NELLE GARE A PREZZO PIÙ BASSO</vt:lpstr>
      <vt:lpstr>GARA PER LA FORNITURA DI FARMACI E MEDICAL DEVICE – GIURISPRUDENZA: SULL’ESCLUSIONE PER NON CONFORMITÀ E PRINCIPIO DI EQUIVALENZA (1)</vt:lpstr>
      <vt:lpstr>GARA PER LA FORNITURA DI FARMACI E MEDICAL DEVICE – GIURISPRUDENZA: SULL’ESCLUSIONE PER NON CONFORMITÀ E PRINCIPIO DI EQUIVALENZA (2)</vt:lpstr>
      <vt:lpstr>GARA PER LA FORNITURA DI FARMACI E MEDICAL DEVICE – GIURISPRUDENZA: SULL’ESCLUSIONE PER NON CONFORMITÀ E PRINCIPIO DI EQUIVALENZA (3)</vt:lpstr>
      <vt:lpstr>GARA PER LA FORNITURA DI FARMACI E MEDICAL DEVICE – GIURISPRUDENZA: SULL’ESCLUSIONE PER NON CONFORMITÀ E PRINCIPIO DI EQUIVALENZA ED I LIMITI (1)</vt:lpstr>
      <vt:lpstr>GARA PER LA FORNITURA DI FARMACI E MEDICAL DEVICE – GIURISPRUDENZA: SULL’ESCLUSIONE PER NON CONFORMITÀ E PRINCIPIO DI EQUIVALENZA ED I LIMITI (2)</vt:lpstr>
      <vt:lpstr>GARA PER LA FORNITURA DI FARMACI E MEDICAL DEVICE – GIURISPRUDENZA: SCHEDE TECNICHE E GIUDIZIO DI IDONEITA’ DELL’OFFERTA</vt:lpstr>
      <vt:lpstr>GARA PER LA FORNITURA DI FARMACI E MEDICAL DEVICE – GIURISPRUDENZA: CAMPIONATURA (1)</vt:lpstr>
      <vt:lpstr>GARA PER LA FORNITURA DI FARMACI E MEDICAL DEVICE – GIURISPRUDENZA: CAMPIONATURA (2)</vt:lpstr>
      <vt:lpstr>GARA PER LA FORNITURA DI FARMACI E MEDICAL DEVICE – GIURISPRUDENZA: PROVE PRATICHE</vt:lpstr>
      <vt:lpstr>GARA PER LA FORNITURA DI FARMACI E MEDICAL DEVICE – GIURISPRUDENZA: SOCCORSO ISTRUTTORIO</vt:lpstr>
      <vt:lpstr>Presentazione standard di PowerPoint</vt:lpstr>
      <vt:lpstr>Presentazione standard di PowerPoint</vt:lpstr>
      <vt:lpstr>PIATTAFORME E SERVIZI DIGITALI</vt:lpstr>
      <vt:lpstr>PIATTAFORME DI APPROVVIGIONAMENTO DIGITALE </vt:lpstr>
      <vt:lpstr>PIATTAFORME DI APPROVVIGIONAMENTO DIGITALE </vt:lpstr>
      <vt:lpstr> PROGRAMMAZIONE</vt:lpstr>
      <vt:lpstr>Presentazione standard di PowerPoint</vt:lpstr>
      <vt:lpstr>PROGRAMMA TRIENNALE DI ACQUISTI DI BENI E SERVIZI</vt:lpstr>
      <vt:lpstr>PROGETTAZIONE</vt:lpstr>
      <vt:lpstr>PROGETTAZIONE</vt:lpstr>
      <vt:lpstr>DOCUMENTAZIONE PRELIMINARE</vt:lpstr>
      <vt:lpstr>PROGETTO DI FATTIBILITA’  TECNICO-ECONOMICA</vt:lpstr>
      <vt:lpstr>PROGETTO ESECUTIVO</vt:lpstr>
      <vt:lpstr>AFFIDAMENTO Tutte le norme del Codice sono finalizzate all’affidamento di un contratto pubblico che deve avvenire in favore dell’offerta più meritevole! </vt:lpstr>
      <vt:lpstr>Presentazione standard di PowerPoint</vt:lpstr>
      <vt:lpstr>I CONTRATTI SOPRA E SOTTO SOGLIA</vt:lpstr>
      <vt:lpstr>CONTRATTI DI RILEVANZA EUROPEA c.d. SOPRA SOGLIA</vt:lpstr>
      <vt:lpstr>CONTRATTI DI RILEVANZA EUROPEA c.d. SOPRA SOGLIA</vt:lpstr>
      <vt:lpstr>I CONTRATTI SOTTO SOGLIA (Art. 50)</vt:lpstr>
      <vt:lpstr>PRINCIPIO DI ROTAZIONE</vt:lpstr>
      <vt:lpstr>PRINCIPIO DI ROTAZIONE: DEROGHE</vt:lpstr>
      <vt:lpstr>AFFIDAMENTO DIRETTO</vt:lpstr>
      <vt:lpstr>AFFIDAMENTO DIRETTO</vt:lpstr>
      <vt:lpstr>PROCEDURA NEGOZIATA SENZA BANDO</vt:lpstr>
      <vt:lpstr>PROCEDURA NEGOZIATA SENZA BANDO</vt:lpstr>
      <vt:lpstr>PROCEDURA NEGOZIATA SENZA BANDO</vt:lpstr>
      <vt:lpstr>Presentazione standard di PowerPoint</vt:lpstr>
      <vt:lpstr>L’INIZIO DELLA PROCEDURA</vt:lpstr>
      <vt:lpstr>LA SELEZIONE DEGLI OPERATORI</vt:lpstr>
      <vt:lpstr>LE INDAGINI DI MERCATO E GLI ELENCHI DI OPERATORI</vt:lpstr>
      <vt:lpstr>LE GARANZIE</vt:lpstr>
      <vt:lpstr>L’AGGIUDICAZIONE</vt:lpstr>
      <vt:lpstr>LA PROCEDURA DI EVIDENZA PUBBLICA</vt:lpstr>
      <vt:lpstr>LA DETERMINA O DELIBERA  A CONTRARRE</vt:lpstr>
      <vt:lpstr>TERMINI DI CONCLUSIONE DELLE PROCEDURE</vt:lpstr>
      <vt:lpstr>DOCUMENTI DI GARA </vt:lpstr>
      <vt:lpstr>DOCUMENTI DI GARA</vt:lpstr>
      <vt:lpstr>BANDI-TIPO</vt:lpstr>
      <vt:lpstr>CONTENUTI ESSENZIALI </vt:lpstr>
      <vt:lpstr>INDIZIONE DELLA PROCEDURA</vt:lpstr>
      <vt:lpstr>PROCEDURA DI SCELTA DEL CONTRAENTE</vt:lpstr>
      <vt:lpstr>PROCEDURA APERTA</vt:lpstr>
      <vt:lpstr>PROCEDURA RISTRETTA</vt:lpstr>
      <vt:lpstr>PROCEDURE NEGOZIATE</vt:lpstr>
      <vt:lpstr>DIALOGO COMPETITIVO</vt:lpstr>
      <vt:lpstr>IPOTESI IN CUI SONO AMMESSE LA PROCEDURA COMPETITIVA CON NEGOZIAZIONE E IL DIALOGO COMPETITIVO</vt:lpstr>
      <vt:lpstr>LE OFFERTE INAMMISSIBILI</vt:lpstr>
      <vt:lpstr>PARTENARIATO PER L’INNOVAZIONE</vt:lpstr>
      <vt:lpstr>PROCEDURA NEGOZIATA SENZA LA PREVIA PUBBLICAZIONE DI UN BANDO DI GARA</vt:lpstr>
      <vt:lpstr>PROCEDURA NEGOZIATA SENZA LA PREVIA PUBBLICAZIONE DI UN BANDO DI GARA</vt:lpstr>
      <vt:lpstr>I SOGGETTI PARTECIPANTI ED I REQUISITI</vt:lpstr>
      <vt:lpstr>CAUSE DI ESCLUSIONE AUTOMATICA</vt:lpstr>
      <vt:lpstr>I REQUISITI DI ORDINE SPECIALE</vt:lpstr>
      <vt:lpstr>REQUISITI PER LE PROCEDURE DI APPALTI DI SERVIZI E FORNITURE</vt:lpstr>
      <vt:lpstr>AVVALIMENTO</vt:lpstr>
      <vt:lpstr>Presentazione standard di PowerPoint</vt:lpstr>
      <vt:lpstr>PRESENTAZIONE DELLE OFFERTE</vt:lpstr>
      <vt:lpstr>DOCUMENTAZIONE PRESENTATA DAGLI OPERATORI</vt:lpstr>
      <vt:lpstr>I CONTENUTI DELLA DOCUMENTAZIONE</vt:lpstr>
      <vt:lpstr>LE GARANZIE</vt:lpstr>
      <vt:lpstr>I CRITERI DI AGGIUDICAZIONE</vt:lpstr>
      <vt:lpstr>IL CRITERIO DELL’OFFERTA ECONOMICAMENTE PIU’ VANTAGGIOSA</vt:lpstr>
      <vt:lpstr>IL CRITERIO DEL MINOR PREZZO</vt:lpstr>
      <vt:lpstr>Presentazione standard di PowerPoint</vt:lpstr>
      <vt:lpstr>Presentazione standard di PowerPoint</vt:lpstr>
      <vt:lpstr>CRITERI PREMIALI E ATTRIBUZIONE DEL MAGGIOR PUNTEGGIO</vt:lpstr>
      <vt:lpstr>OFFERTE ANOMALE</vt:lpstr>
      <vt:lpstr>OFFERTE ANOMALE</vt:lpstr>
      <vt:lpstr>OFFERTE ANOMALE</vt:lpstr>
      <vt:lpstr>IL SOCCORSO ISTRUTTORIO</vt:lpstr>
      <vt:lpstr>IL SOCCORSO ISTRUTTORIO: SOCCORSO PROCEDIMENTALE</vt:lpstr>
      <vt:lpstr>RETTIFICA DI ERRORE MATERIALE</vt:lpstr>
      <vt:lpstr>DALLA PROPOSTA DI AGGIUDICAZIONE ALL’AGGIUDICAZIONE</vt:lpstr>
      <vt:lpstr>MANCATA  AGGIUDICAZIONE</vt:lpstr>
      <vt:lpstr>IL CONTRATTO </vt:lpstr>
      <vt:lpstr>LA STIPULA DEL CONTRATTO</vt:lpstr>
      <vt:lpstr>SOSPENSIONE DEL TERMINE DI STIPULAZIONE</vt:lpstr>
      <vt:lpstr>MANCATA STIPULAZIONE NEI TERMINI</vt:lpstr>
      <vt:lpstr>CONDIZIONE RISOLUTIVA</vt:lpstr>
      <vt:lpstr>PROCEDURE CENTRALIZZATE</vt:lpstr>
      <vt:lpstr>CENTRALI DI COMMITTENZA E SOGGETTI AGGREGATORI</vt:lpstr>
      <vt:lpstr>CENTRALE DI COMMITTENZA</vt:lpstr>
      <vt:lpstr>CONSIP S.p.A. </vt:lpstr>
      <vt:lpstr>PROGRAMMA PER LA REALIZZAZIONE DEGLI ACQUISTI NELLA PA</vt:lpstr>
      <vt:lpstr>PROGRAMMA PER LA REALIZZAZIONE DEGLI ACQUISTI NELLA PA</vt:lpstr>
      <vt:lpstr>MERCATO ELETTRONICO DELLA PUBBLICA AMMINISTRAZIONE (MePA)</vt:lpstr>
      <vt:lpstr>Presentazione standard di PowerPoint</vt:lpstr>
      <vt:lpstr>SO.RE.SA. S.p.A.</vt:lpstr>
      <vt:lpstr>SO.RE.SA. S.p.A.</vt:lpstr>
      <vt:lpstr>SO.RE.SA. S.p.A.</vt:lpstr>
      <vt:lpstr>PROCEDURE PER ACCORDI QUADRO</vt:lpstr>
      <vt:lpstr>ACCORDI QUADRO:DEFINIZIONE</vt:lpstr>
      <vt:lpstr>DURATA E CARATTERISTICHE</vt:lpstr>
      <vt:lpstr>INAMMISSIBILITA’</vt:lpstr>
      <vt:lpstr>ACCORDO CONCLUSO CON UN SOLO OPERATORE ECONOMICO</vt:lpstr>
      <vt:lpstr>ACCORDO CONCLUSO CON PIU’ OPERATORI ECONOMICI</vt:lpstr>
      <vt:lpstr>PROCEDURA PER CONFRONTI COMPETITIVI</vt:lpstr>
      <vt:lpstr>Presentazione standard di PowerPoint</vt:lpstr>
      <vt:lpstr>Presentazione standard di PowerPoint</vt:lpstr>
      <vt:lpstr>RESPONSABILE UNICO DEL PROGETTO (RUP) </vt:lpstr>
      <vt:lpstr>RESPONSABILE UNICO DEL PROGETTO (RUP) </vt:lpstr>
      <vt:lpstr>RESPONSABILE UNICO DEL PROGETTO (RUP) </vt:lpstr>
      <vt:lpstr>RESPONSABILE UNICO DEL PROGETTO (RUP) </vt:lpstr>
      <vt:lpstr>RESPONSABILE UNICO DEL PROGETTO (RUP) </vt:lpstr>
      <vt:lpstr>Presentazione standard di PowerPoint</vt:lpstr>
      <vt:lpstr>ATTRIBUZIONE DEL CARATTERE DI INNOVATIVITA’</vt:lpstr>
      <vt:lpstr>CRITERI PER LA CLASSIFICAZIONE DEI FARMACI INNOVATIVI E DEI FARMACI ONCOLOGICI INNOVATIVI </vt:lpstr>
      <vt:lpstr>BISOGNO TERAPEUTICO</vt:lpstr>
      <vt:lpstr>VALORE TERAPEUTICO AGGIUNTO</vt:lpstr>
      <vt:lpstr>QUALITA’ DELLE PROVE </vt:lpstr>
      <vt:lpstr>PROCEDURA DI VALUTAZIONE</vt:lpstr>
      <vt:lpstr>PROCEDURA DI VALUTAZIONE/2</vt:lpstr>
      <vt:lpstr>DURATA DEL RICONOSCIMENTO</vt:lpstr>
      <vt:lpstr>Esempi di farmaci innovativi aggiornati al Novembre 2023</vt:lpstr>
      <vt:lpstr>Grazie per l’attenzione!</vt:lpstr>
    </vt:vector>
  </TitlesOfParts>
  <Company>Utente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APPALTI NEL SETTORE DELLA SANITÀ CON IL NUOVO CODICE</dc:title>
  <dc:creator>Utente</dc:creator>
  <cp:lastModifiedBy>Utente</cp:lastModifiedBy>
  <cp:revision>115</cp:revision>
  <dcterms:created xsi:type="dcterms:W3CDTF">2024-01-02T16:05:03Z</dcterms:created>
  <dcterms:modified xsi:type="dcterms:W3CDTF">2024-01-24T10:29:36Z</dcterms:modified>
</cp:coreProperties>
</file>