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2" r:id="rId1"/>
  </p:sldMasterIdLst>
  <p:notesMasterIdLst>
    <p:notesMasterId r:id="rId109"/>
  </p:notesMasterIdLst>
  <p:handoutMasterIdLst>
    <p:handoutMasterId r:id="rId110"/>
  </p:handoutMasterIdLst>
  <p:sldIdLst>
    <p:sldId id="739" r:id="rId2"/>
    <p:sldId id="740" r:id="rId3"/>
    <p:sldId id="741" r:id="rId4"/>
    <p:sldId id="742" r:id="rId5"/>
    <p:sldId id="743" r:id="rId6"/>
    <p:sldId id="744" r:id="rId7"/>
    <p:sldId id="745" r:id="rId8"/>
    <p:sldId id="821" r:id="rId9"/>
    <p:sldId id="822" r:id="rId10"/>
    <p:sldId id="823" r:id="rId11"/>
    <p:sldId id="654" r:id="rId12"/>
    <p:sldId id="655" r:id="rId13"/>
    <p:sldId id="656" r:id="rId14"/>
    <p:sldId id="657" r:id="rId15"/>
    <p:sldId id="658" r:id="rId16"/>
    <p:sldId id="794" r:id="rId17"/>
    <p:sldId id="659" r:id="rId18"/>
    <p:sldId id="660" r:id="rId19"/>
    <p:sldId id="661" r:id="rId20"/>
    <p:sldId id="747" r:id="rId21"/>
    <p:sldId id="748" r:id="rId22"/>
    <p:sldId id="749" r:id="rId23"/>
    <p:sldId id="750" r:id="rId24"/>
    <p:sldId id="751" r:id="rId25"/>
    <p:sldId id="752" r:id="rId26"/>
    <p:sldId id="753" r:id="rId27"/>
    <p:sldId id="754" r:id="rId28"/>
    <p:sldId id="755" r:id="rId29"/>
    <p:sldId id="756" r:id="rId30"/>
    <p:sldId id="757" r:id="rId31"/>
    <p:sldId id="758" r:id="rId32"/>
    <p:sldId id="759" r:id="rId33"/>
    <p:sldId id="760" r:id="rId34"/>
    <p:sldId id="762" r:id="rId35"/>
    <p:sldId id="763" r:id="rId36"/>
    <p:sldId id="764" r:id="rId37"/>
    <p:sldId id="765" r:id="rId38"/>
    <p:sldId id="783" r:id="rId39"/>
    <p:sldId id="766" r:id="rId40"/>
    <p:sldId id="767" r:id="rId41"/>
    <p:sldId id="768" r:id="rId42"/>
    <p:sldId id="769" r:id="rId43"/>
    <p:sldId id="770" r:id="rId44"/>
    <p:sldId id="771" r:id="rId45"/>
    <p:sldId id="772" r:id="rId46"/>
    <p:sldId id="773" r:id="rId47"/>
    <p:sldId id="774" r:id="rId48"/>
    <p:sldId id="775" r:id="rId49"/>
    <p:sldId id="776" r:id="rId50"/>
    <p:sldId id="777" r:id="rId51"/>
    <p:sldId id="778" r:id="rId52"/>
    <p:sldId id="779" r:id="rId53"/>
    <p:sldId id="780" r:id="rId54"/>
    <p:sldId id="781" r:id="rId55"/>
    <p:sldId id="782" r:id="rId56"/>
    <p:sldId id="784" r:id="rId57"/>
    <p:sldId id="793" r:id="rId58"/>
    <p:sldId id="785" r:id="rId59"/>
    <p:sldId id="786" r:id="rId60"/>
    <p:sldId id="787" r:id="rId61"/>
    <p:sldId id="788" r:id="rId62"/>
    <p:sldId id="789" r:id="rId63"/>
    <p:sldId id="790" r:id="rId64"/>
    <p:sldId id="791" r:id="rId65"/>
    <p:sldId id="792" r:id="rId66"/>
    <p:sldId id="645" r:id="rId67"/>
    <p:sldId id="646" r:id="rId68"/>
    <p:sldId id="647" r:id="rId69"/>
    <p:sldId id="648" r:id="rId70"/>
    <p:sldId id="649" r:id="rId71"/>
    <p:sldId id="683" r:id="rId72"/>
    <p:sldId id="684" r:id="rId73"/>
    <p:sldId id="611" r:id="rId74"/>
    <p:sldId id="612" r:id="rId75"/>
    <p:sldId id="613" r:id="rId76"/>
    <p:sldId id="614" r:id="rId77"/>
    <p:sldId id="615" r:id="rId78"/>
    <p:sldId id="616" r:id="rId79"/>
    <p:sldId id="617" r:id="rId80"/>
    <p:sldId id="795" r:id="rId81"/>
    <p:sldId id="608" r:id="rId82"/>
    <p:sldId id="797" r:id="rId83"/>
    <p:sldId id="798" r:id="rId84"/>
    <p:sldId id="796" r:id="rId85"/>
    <p:sldId id="800" r:id="rId86"/>
    <p:sldId id="801" r:id="rId87"/>
    <p:sldId id="803" r:id="rId88"/>
    <p:sldId id="802" r:id="rId89"/>
    <p:sldId id="804" r:id="rId90"/>
    <p:sldId id="805" r:id="rId91"/>
    <p:sldId id="556" r:id="rId92"/>
    <p:sldId id="691" r:id="rId93"/>
    <p:sldId id="692" r:id="rId94"/>
    <p:sldId id="693" r:id="rId95"/>
    <p:sldId id="694" r:id="rId96"/>
    <p:sldId id="695" r:id="rId97"/>
    <p:sldId id="696" r:id="rId98"/>
    <p:sldId id="799" r:id="rId99"/>
    <p:sldId id="609" r:id="rId100"/>
    <p:sldId id="610" r:id="rId101"/>
    <p:sldId id="806" r:id="rId102"/>
    <p:sldId id="807" r:id="rId103"/>
    <p:sldId id="808" r:id="rId104"/>
    <p:sldId id="809" r:id="rId105"/>
    <p:sldId id="810" r:id="rId106"/>
    <p:sldId id="811" r:id="rId107"/>
    <p:sldId id="500" r:id="rId108"/>
  </p:sldIdLst>
  <p:sldSz cx="9144000" cy="6858000" type="screen4x3"/>
  <p:notesSz cx="6799263" cy="9929813"/>
  <p:defaultTextStyle>
    <a:defPPr>
      <a:defRPr lang="en-US"/>
    </a:defPPr>
    <a:lvl1pPr algn="l" rtl="0" fontAlgn="base">
      <a:spcBef>
        <a:spcPct val="0"/>
      </a:spcBef>
      <a:spcAft>
        <a:spcPct val="0"/>
      </a:spcAft>
      <a:defRPr sz="3600" kern="1200">
        <a:solidFill>
          <a:schemeClr val="tx2"/>
        </a:solidFill>
        <a:latin typeface="Times New Roman" pitchFamily="18" charset="0"/>
        <a:ea typeface="+mn-ea"/>
        <a:cs typeface="+mn-cs"/>
      </a:defRPr>
    </a:lvl1pPr>
    <a:lvl2pPr marL="457200" algn="l" rtl="0" fontAlgn="base">
      <a:spcBef>
        <a:spcPct val="0"/>
      </a:spcBef>
      <a:spcAft>
        <a:spcPct val="0"/>
      </a:spcAft>
      <a:defRPr sz="3600" kern="1200">
        <a:solidFill>
          <a:schemeClr val="tx2"/>
        </a:solidFill>
        <a:latin typeface="Times New Roman" pitchFamily="18" charset="0"/>
        <a:ea typeface="+mn-ea"/>
        <a:cs typeface="+mn-cs"/>
      </a:defRPr>
    </a:lvl2pPr>
    <a:lvl3pPr marL="914400" algn="l" rtl="0" fontAlgn="base">
      <a:spcBef>
        <a:spcPct val="0"/>
      </a:spcBef>
      <a:spcAft>
        <a:spcPct val="0"/>
      </a:spcAft>
      <a:defRPr sz="3600" kern="1200">
        <a:solidFill>
          <a:schemeClr val="tx2"/>
        </a:solidFill>
        <a:latin typeface="Times New Roman" pitchFamily="18" charset="0"/>
        <a:ea typeface="+mn-ea"/>
        <a:cs typeface="+mn-cs"/>
      </a:defRPr>
    </a:lvl3pPr>
    <a:lvl4pPr marL="1371600" algn="l" rtl="0" fontAlgn="base">
      <a:spcBef>
        <a:spcPct val="0"/>
      </a:spcBef>
      <a:spcAft>
        <a:spcPct val="0"/>
      </a:spcAft>
      <a:defRPr sz="3600" kern="1200">
        <a:solidFill>
          <a:schemeClr val="tx2"/>
        </a:solidFill>
        <a:latin typeface="Times New Roman" pitchFamily="18" charset="0"/>
        <a:ea typeface="+mn-ea"/>
        <a:cs typeface="+mn-cs"/>
      </a:defRPr>
    </a:lvl4pPr>
    <a:lvl5pPr marL="1828800" algn="l" rtl="0" fontAlgn="base">
      <a:spcBef>
        <a:spcPct val="0"/>
      </a:spcBef>
      <a:spcAft>
        <a:spcPct val="0"/>
      </a:spcAft>
      <a:defRPr sz="3600" kern="1200">
        <a:solidFill>
          <a:schemeClr val="tx2"/>
        </a:solidFill>
        <a:latin typeface="Times New Roman" pitchFamily="18" charset="0"/>
        <a:ea typeface="+mn-ea"/>
        <a:cs typeface="+mn-cs"/>
      </a:defRPr>
    </a:lvl5pPr>
    <a:lvl6pPr marL="2286000" algn="l" defTabSz="914400" rtl="0" eaLnBrk="1" latinLnBrk="0" hangingPunct="1">
      <a:defRPr sz="3600" kern="1200">
        <a:solidFill>
          <a:schemeClr val="tx2"/>
        </a:solidFill>
        <a:latin typeface="Times New Roman" pitchFamily="18" charset="0"/>
        <a:ea typeface="+mn-ea"/>
        <a:cs typeface="+mn-cs"/>
      </a:defRPr>
    </a:lvl6pPr>
    <a:lvl7pPr marL="2743200" algn="l" defTabSz="914400" rtl="0" eaLnBrk="1" latinLnBrk="0" hangingPunct="1">
      <a:defRPr sz="3600" kern="1200">
        <a:solidFill>
          <a:schemeClr val="tx2"/>
        </a:solidFill>
        <a:latin typeface="Times New Roman" pitchFamily="18" charset="0"/>
        <a:ea typeface="+mn-ea"/>
        <a:cs typeface="+mn-cs"/>
      </a:defRPr>
    </a:lvl7pPr>
    <a:lvl8pPr marL="3200400" algn="l" defTabSz="914400" rtl="0" eaLnBrk="1" latinLnBrk="0" hangingPunct="1">
      <a:defRPr sz="3600" kern="1200">
        <a:solidFill>
          <a:schemeClr val="tx2"/>
        </a:solidFill>
        <a:latin typeface="Times New Roman" pitchFamily="18" charset="0"/>
        <a:ea typeface="+mn-ea"/>
        <a:cs typeface="+mn-cs"/>
      </a:defRPr>
    </a:lvl8pPr>
    <a:lvl9pPr marL="3657600" algn="l" defTabSz="914400" rtl="0" eaLnBrk="1" latinLnBrk="0" hangingPunct="1">
      <a:defRPr sz="36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3888">
          <p15:clr>
            <a:srgbClr val="A4A3A4"/>
          </p15:clr>
        </p15:guide>
        <p15:guide id="2" pos="51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FF"/>
    <a:srgbClr val="234AC5"/>
    <a:srgbClr val="FF3399"/>
    <a:srgbClr val="00CC00"/>
    <a:srgbClr val="0000CC"/>
    <a:srgbClr val="20316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86383" autoAdjust="0"/>
  </p:normalViewPr>
  <p:slideViewPr>
    <p:cSldViewPr>
      <p:cViewPr varScale="1">
        <p:scale>
          <a:sx n="74" d="100"/>
          <a:sy n="74" d="100"/>
        </p:scale>
        <p:origin x="-1230" y="-90"/>
      </p:cViewPr>
      <p:guideLst>
        <p:guide orient="horz" pos="3888"/>
        <p:guide pos="5184"/>
      </p:guideLst>
    </p:cSldViewPr>
  </p:slideViewPr>
  <p:outlineViewPr>
    <p:cViewPr>
      <p:scale>
        <a:sx n="33" d="100"/>
        <a:sy n="33" d="100"/>
      </p:scale>
      <p:origin x="42" y="1662"/>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2946935" cy="496731"/>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l" eaLnBrk="0" hangingPunct="0">
              <a:defRPr sz="1200">
                <a:solidFill>
                  <a:schemeClr val="tx1"/>
                </a:solidFill>
              </a:defRPr>
            </a:lvl1pPr>
          </a:lstStyle>
          <a:p>
            <a:pPr>
              <a:defRPr/>
            </a:pPr>
            <a:endParaRPr lang="it-IT"/>
          </a:p>
        </p:txBody>
      </p:sp>
      <p:sp>
        <p:nvSpPr>
          <p:cNvPr id="26627" name="Rectangle 3"/>
          <p:cNvSpPr>
            <a:spLocks noGrp="1" noChangeArrowheads="1"/>
          </p:cNvSpPr>
          <p:nvPr>
            <p:ph type="dt" sz="quarter" idx="1"/>
          </p:nvPr>
        </p:nvSpPr>
        <p:spPr bwMode="auto">
          <a:xfrm>
            <a:off x="3852328" y="0"/>
            <a:ext cx="2946935" cy="496731"/>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eaLnBrk="0" hangingPunct="0">
              <a:defRPr sz="1200">
                <a:solidFill>
                  <a:schemeClr val="tx1"/>
                </a:solidFill>
              </a:defRPr>
            </a:lvl1pPr>
          </a:lstStyle>
          <a:p>
            <a:pPr>
              <a:defRPr/>
            </a:pPr>
            <a:endParaRPr lang="it-IT"/>
          </a:p>
        </p:txBody>
      </p:sp>
      <p:sp>
        <p:nvSpPr>
          <p:cNvPr id="26628" name="Rectangle 4"/>
          <p:cNvSpPr>
            <a:spLocks noGrp="1" noChangeArrowheads="1"/>
          </p:cNvSpPr>
          <p:nvPr>
            <p:ph type="ftr" sz="quarter" idx="2"/>
          </p:nvPr>
        </p:nvSpPr>
        <p:spPr bwMode="auto">
          <a:xfrm>
            <a:off x="1" y="9433083"/>
            <a:ext cx="2946935" cy="49673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l" eaLnBrk="0" hangingPunct="0">
              <a:defRPr sz="1200">
                <a:solidFill>
                  <a:schemeClr val="tx1"/>
                </a:solidFill>
              </a:defRPr>
            </a:lvl1pPr>
          </a:lstStyle>
          <a:p>
            <a:pPr>
              <a:defRPr/>
            </a:pPr>
            <a:endParaRPr lang="it-IT"/>
          </a:p>
        </p:txBody>
      </p:sp>
      <p:sp>
        <p:nvSpPr>
          <p:cNvPr id="26629" name="Rectangle 5"/>
          <p:cNvSpPr>
            <a:spLocks noGrp="1" noChangeArrowheads="1"/>
          </p:cNvSpPr>
          <p:nvPr>
            <p:ph type="sldNum" sz="quarter" idx="3"/>
          </p:nvPr>
        </p:nvSpPr>
        <p:spPr bwMode="auto">
          <a:xfrm>
            <a:off x="3852328" y="9433083"/>
            <a:ext cx="2946935" cy="49673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eaLnBrk="0" hangingPunct="0">
              <a:defRPr sz="1200">
                <a:solidFill>
                  <a:schemeClr val="tx1"/>
                </a:solidFill>
              </a:defRPr>
            </a:lvl1pPr>
          </a:lstStyle>
          <a:p>
            <a:pPr>
              <a:defRPr/>
            </a:pPr>
            <a:fld id="{48782954-510F-48D9-BE5C-27AF11666C70}" type="slidenum">
              <a:rPr lang="it-IT"/>
              <a:pPr>
                <a:defRPr/>
              </a:pPr>
              <a:t>‹N›</a:t>
            </a:fld>
            <a:endParaRPr lang="it-IT"/>
          </a:p>
        </p:txBody>
      </p:sp>
    </p:spTree>
    <p:extLst>
      <p:ext uri="{BB962C8B-B14F-4D97-AF65-F5344CB8AC3E}">
        <p14:creationId xmlns:p14="http://schemas.microsoft.com/office/powerpoint/2010/main" val="2850509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2946935" cy="496731"/>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l" eaLnBrk="0" hangingPunct="0">
              <a:defRPr sz="1200">
                <a:solidFill>
                  <a:schemeClr val="tx1"/>
                </a:solidFill>
              </a:defRPr>
            </a:lvl1pPr>
          </a:lstStyle>
          <a:p>
            <a:pPr>
              <a:defRPr/>
            </a:pPr>
            <a:endParaRPr lang="it-IT"/>
          </a:p>
        </p:txBody>
      </p:sp>
      <p:sp>
        <p:nvSpPr>
          <p:cNvPr id="24579" name="Rectangle 3"/>
          <p:cNvSpPr>
            <a:spLocks noGrp="1" noChangeArrowheads="1"/>
          </p:cNvSpPr>
          <p:nvPr>
            <p:ph type="dt" idx="1"/>
          </p:nvPr>
        </p:nvSpPr>
        <p:spPr bwMode="auto">
          <a:xfrm>
            <a:off x="3852328" y="0"/>
            <a:ext cx="2946935" cy="496731"/>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eaLnBrk="0" hangingPunct="0">
              <a:defRPr sz="1200">
                <a:solidFill>
                  <a:schemeClr val="tx1"/>
                </a:solidFill>
              </a:defRPr>
            </a:lvl1pPr>
          </a:lstStyle>
          <a:p>
            <a:pPr>
              <a:defRPr/>
            </a:pPr>
            <a:endParaRPr lang="it-IT"/>
          </a:p>
        </p:txBody>
      </p:sp>
      <p:sp>
        <p:nvSpPr>
          <p:cNvPr id="49156"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06996" y="4716542"/>
            <a:ext cx="4985272" cy="4468975"/>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24582" name="Rectangle 6"/>
          <p:cNvSpPr>
            <a:spLocks noGrp="1" noChangeArrowheads="1"/>
          </p:cNvSpPr>
          <p:nvPr>
            <p:ph type="ftr" sz="quarter" idx="4"/>
          </p:nvPr>
        </p:nvSpPr>
        <p:spPr bwMode="auto">
          <a:xfrm>
            <a:off x="1" y="9433083"/>
            <a:ext cx="2946935" cy="49673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l" eaLnBrk="0" hangingPunct="0">
              <a:defRPr sz="1200">
                <a:solidFill>
                  <a:schemeClr val="tx1"/>
                </a:solidFill>
              </a:defRPr>
            </a:lvl1pPr>
          </a:lstStyle>
          <a:p>
            <a:pPr>
              <a:defRPr/>
            </a:pPr>
            <a:endParaRPr lang="it-IT"/>
          </a:p>
        </p:txBody>
      </p:sp>
      <p:sp>
        <p:nvSpPr>
          <p:cNvPr id="24583" name="Rectangle 7"/>
          <p:cNvSpPr>
            <a:spLocks noGrp="1" noChangeArrowheads="1"/>
          </p:cNvSpPr>
          <p:nvPr>
            <p:ph type="sldNum" sz="quarter" idx="5"/>
          </p:nvPr>
        </p:nvSpPr>
        <p:spPr bwMode="auto">
          <a:xfrm>
            <a:off x="3852328" y="9433083"/>
            <a:ext cx="2946935" cy="49673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eaLnBrk="0" hangingPunct="0">
              <a:defRPr sz="1200">
                <a:solidFill>
                  <a:schemeClr val="tx1"/>
                </a:solidFill>
              </a:defRPr>
            </a:lvl1pPr>
          </a:lstStyle>
          <a:p>
            <a:pPr>
              <a:defRPr/>
            </a:pPr>
            <a:fld id="{71E0B2C8-569A-4479-AE83-A12E75C461D0}" type="slidenum">
              <a:rPr lang="it-IT"/>
              <a:pPr>
                <a:defRPr/>
              </a:pPr>
              <a:t>‹N›</a:t>
            </a:fld>
            <a:endParaRPr lang="it-IT"/>
          </a:p>
        </p:txBody>
      </p:sp>
    </p:spTree>
    <p:extLst>
      <p:ext uri="{BB962C8B-B14F-4D97-AF65-F5344CB8AC3E}">
        <p14:creationId xmlns:p14="http://schemas.microsoft.com/office/powerpoint/2010/main" val="1556054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F28C914-7572-4BD0-A696-1061E93A5743}" type="slidenum">
              <a:rPr lang="it-IT" smtClean="0"/>
              <a:pPr/>
              <a:t>1</a:t>
            </a:fld>
            <a:endParaRPr lang="it-IT"/>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pPr>
              <a:defRPr/>
            </a:pPr>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pPr>
              <a:defRPr/>
            </a:pPr>
            <a:fld id="{2A1F104F-29B3-4A4D-BCEC-4685F24E9150}" type="slidenum">
              <a:rPr lang="it-IT" smtClean="0"/>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0AD0090-FC00-46E9-BECF-3443383B8232}"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6349DCB8-6B05-46AF-A9F4-FC04B536666C}" type="slidenum">
              <a:rPr lang="it-IT" smtClean="0"/>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50938" y="617538"/>
            <a:ext cx="7793037" cy="1143000"/>
          </a:xfrm>
        </p:spPr>
        <p:txBody>
          <a:bodyPr/>
          <a:lstStyle/>
          <a:p>
            <a:r>
              <a:rPr lang="it-IT"/>
              <a:t>Fare clic per modificare lo stile del titolo</a:t>
            </a:r>
          </a:p>
        </p:txBody>
      </p:sp>
      <p:sp>
        <p:nvSpPr>
          <p:cNvPr id="3" name="Segnaposto testo 2"/>
          <p:cNvSpPr>
            <a:spLocks noGrp="1"/>
          </p:cNvSpPr>
          <p:nvPr>
            <p:ph type="body" sz="half" idx="1"/>
          </p:nvPr>
        </p:nvSpPr>
        <p:spPr>
          <a:xfrm>
            <a:off x="1182688" y="2017713"/>
            <a:ext cx="77724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1182688" y="4151313"/>
            <a:ext cx="77724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1035"/>
          <p:cNvSpPr>
            <a:spLocks noGrp="1" noChangeArrowheads="1"/>
          </p:cNvSpPr>
          <p:nvPr>
            <p:ph type="dt" sz="half" idx="10"/>
          </p:nvPr>
        </p:nvSpPr>
        <p:spPr>
          <a:ln/>
        </p:spPr>
        <p:txBody>
          <a:bodyPr/>
          <a:lstStyle>
            <a:lvl1pPr>
              <a:defRPr/>
            </a:lvl1pPr>
          </a:lstStyle>
          <a:p>
            <a:pPr>
              <a:defRPr/>
            </a:pPr>
            <a:endParaRPr lang="it-IT"/>
          </a:p>
        </p:txBody>
      </p:sp>
      <p:sp>
        <p:nvSpPr>
          <p:cNvPr id="6" name="Rectangle 1036"/>
          <p:cNvSpPr>
            <a:spLocks noGrp="1" noChangeArrowheads="1"/>
          </p:cNvSpPr>
          <p:nvPr>
            <p:ph type="ftr" sz="quarter" idx="11"/>
          </p:nvPr>
        </p:nvSpPr>
        <p:spPr>
          <a:ln/>
        </p:spPr>
        <p:txBody>
          <a:bodyPr/>
          <a:lstStyle>
            <a:lvl1pPr>
              <a:defRPr/>
            </a:lvl1pPr>
          </a:lstStyle>
          <a:p>
            <a:pPr>
              <a:defRPr/>
            </a:pPr>
            <a:endParaRPr lang="it-IT"/>
          </a:p>
        </p:txBody>
      </p:sp>
      <p:sp>
        <p:nvSpPr>
          <p:cNvPr id="7" name="Rectangle 1037"/>
          <p:cNvSpPr>
            <a:spLocks noGrp="1" noChangeArrowheads="1"/>
          </p:cNvSpPr>
          <p:nvPr>
            <p:ph type="sldNum" sz="quarter" idx="12"/>
          </p:nvPr>
        </p:nvSpPr>
        <p:spPr>
          <a:ln/>
        </p:spPr>
        <p:txBody>
          <a:bodyPr/>
          <a:lstStyle>
            <a:lvl1pPr>
              <a:defRPr/>
            </a:lvl1pPr>
          </a:lstStyle>
          <a:p>
            <a:pPr>
              <a:defRPr/>
            </a:pPr>
            <a:fld id="{84B60D78-0D22-4D1C-AB46-519756AD758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DBEB1E1-CCE0-481D-92D7-2A9BBB903A95}" type="slidenum">
              <a:rPr lang="it-IT" smtClean="0"/>
              <a:pPr>
                <a:defRPr/>
              </a:pPr>
              <a:t>‹N›</a:t>
            </a:fld>
            <a:endParaRPr lang="it-IT"/>
          </a:p>
        </p:txBody>
      </p:sp>
      <p:sp>
        <p:nvSpPr>
          <p:cNvPr id="7" name="Titolo 6"/>
          <p:cNvSpPr>
            <a:spLocks noGrp="1"/>
          </p:cNvSpPr>
          <p:nvPr>
            <p:ph type="title"/>
          </p:nvPr>
        </p:nvSpPr>
        <p:spPr/>
        <p:txBody>
          <a:bodyPr rtlCol="0"/>
          <a:lstStyle/>
          <a:p>
            <a:r>
              <a:rPr kumimoji="0" lang="it-IT"/>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0C0A30CE-FACA-4D21-86E8-BC75BC7FBAB9}" type="slidenum">
              <a:rPr lang="it-IT" smtClean="0"/>
              <a:pPr>
                <a:defRPr/>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489F5B25-E212-40E3-81AD-13906D3999C1}" type="slidenum">
              <a:rPr lang="it-IT" smtClean="0"/>
              <a:pPr>
                <a:defRPr/>
              </a:pPr>
              <a:t>‹N›</a:t>
            </a:fld>
            <a:endParaRPr lang="it-IT"/>
          </a:p>
        </p:txBody>
      </p:sp>
      <p:sp>
        <p:nvSpPr>
          <p:cNvPr id="8" name="Titolo 7"/>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pPr>
              <a:defRPr/>
            </a:pPr>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725589A9-B9FC-4CDD-A50E-C275B965CA0D}" type="slidenum">
              <a:rPr lang="it-IT" smtClean="0"/>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a:defRPr/>
            </a:pPr>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140CEE9F-9A9D-4264-8EA3-DCE9599CDCBB}" type="slidenum">
              <a:rPr lang="it-IT" smtClean="0"/>
              <a:pPr>
                <a:defRPr/>
              </a:pPr>
              <a:t>‹N›</a:t>
            </a:fld>
            <a:endParaRPr lang="it-IT"/>
          </a:p>
        </p:txBody>
      </p:sp>
      <p:sp>
        <p:nvSpPr>
          <p:cNvPr id="6" name="Titolo 5"/>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02DEB53E-720A-4915-9DD1-F8A6E5B1DBCA}"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6AB89CB5-C6EB-415D-B64B-BF30275CCF20}" type="slidenum">
              <a:rPr lang="it-IT" smtClean="0"/>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pPr>
              <a:defRPr/>
            </a:pPr>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pPr>
              <a:defRPr/>
            </a:pPr>
            <a:fld id="{D301CCB7-28E8-44C4-A39A-A9BA8756C873}" type="slidenum">
              <a:rPr lang="it-IT" smtClean="0"/>
              <a:pPr>
                <a:defRPr/>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F907F36-8C0F-4B12-BD76-4E98E9CC7FE3}"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 id="214748449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3"/>
          <p:cNvSpPr txBox="1">
            <a:spLocks noChangeArrowheads="1"/>
          </p:cNvSpPr>
          <p:nvPr/>
        </p:nvSpPr>
        <p:spPr bwMode="auto">
          <a:xfrm>
            <a:off x="105527" y="1124744"/>
            <a:ext cx="9001125" cy="1692771"/>
          </a:xfrm>
          <a:prstGeom prst="rect">
            <a:avLst/>
          </a:prstGeom>
          <a:noFill/>
          <a:ln w="9525">
            <a:noFill/>
            <a:miter lim="800000"/>
            <a:headEnd/>
            <a:tailEnd/>
          </a:ln>
        </p:spPr>
        <p:txBody>
          <a:bodyPr wrap="square">
            <a:spAutoFit/>
          </a:bodyPr>
          <a:lstStyle/>
          <a:p>
            <a:pPr algn="ctr"/>
            <a:endParaRPr lang="it-IT" sz="2000" dirty="0">
              <a:solidFill>
                <a:schemeClr val="tx1"/>
              </a:solidFill>
              <a:latin typeface="Book Antiqua" pitchFamily="18" charset="0"/>
            </a:endParaRPr>
          </a:p>
          <a:p>
            <a:pPr algn="ctr"/>
            <a:r>
              <a:rPr lang="it-IT" sz="1800" dirty="0" smtClean="0">
                <a:solidFill>
                  <a:schemeClr val="bg2">
                    <a:lumMod val="25000"/>
                  </a:schemeClr>
                </a:solidFill>
                <a:latin typeface="Book Antiqua" pitchFamily="18" charset="0"/>
              </a:rPr>
              <a:t>15 gennaio 2024 </a:t>
            </a:r>
          </a:p>
          <a:p>
            <a:pPr algn="ctr"/>
            <a:endParaRPr lang="it-IT" sz="1800" dirty="0">
              <a:solidFill>
                <a:schemeClr val="bg2">
                  <a:lumMod val="25000"/>
                </a:schemeClr>
              </a:solidFill>
              <a:latin typeface="Book Antiqua" pitchFamily="18" charset="0"/>
            </a:endParaRPr>
          </a:p>
          <a:p>
            <a:pPr algn="ctr"/>
            <a:r>
              <a:rPr lang="it-IT" sz="2400" b="1" dirty="0"/>
              <a:t>IL </a:t>
            </a:r>
            <a:r>
              <a:rPr lang="it-IT" sz="2400" b="1" dirty="0" smtClean="0"/>
              <a:t>NUOVO ASSETTO PER</a:t>
            </a:r>
          </a:p>
          <a:p>
            <a:pPr algn="ctr"/>
            <a:r>
              <a:rPr lang="it-IT" sz="2400" b="1" dirty="0" smtClean="0"/>
              <a:t> IL PARTENARIATO </a:t>
            </a:r>
            <a:r>
              <a:rPr lang="it-IT" sz="2400" b="1" dirty="0"/>
              <a:t>PUBBLICO </a:t>
            </a:r>
            <a:r>
              <a:rPr lang="it-IT" sz="2400" b="1" dirty="0" smtClean="0"/>
              <a:t>PRIVATO</a:t>
            </a:r>
            <a:endParaRPr lang="it-IT" sz="2400" dirty="0"/>
          </a:p>
        </p:txBody>
      </p:sp>
      <p:sp>
        <p:nvSpPr>
          <p:cNvPr id="2" name="CasellaDiTesto 1"/>
          <p:cNvSpPr txBox="1"/>
          <p:nvPr/>
        </p:nvSpPr>
        <p:spPr>
          <a:xfrm>
            <a:off x="129505" y="5330196"/>
            <a:ext cx="5690982" cy="1138773"/>
          </a:xfrm>
          <a:prstGeom prst="rect">
            <a:avLst/>
          </a:prstGeom>
          <a:noFill/>
        </p:spPr>
        <p:txBody>
          <a:bodyPr wrap="none" rtlCol="0">
            <a:spAutoFit/>
          </a:bodyPr>
          <a:lstStyle/>
          <a:p>
            <a:r>
              <a:rPr lang="it-IT" sz="1600" b="1" dirty="0">
                <a:solidFill>
                  <a:schemeClr val="tx1"/>
                </a:solidFill>
              </a:rPr>
              <a:t>Relatore</a:t>
            </a:r>
          </a:p>
          <a:p>
            <a:r>
              <a:rPr lang="it-IT" sz="1600" b="1" dirty="0" smtClean="0">
                <a:solidFill>
                  <a:schemeClr val="tx1"/>
                </a:solidFill>
              </a:rPr>
              <a:t>Avv. Luigi </a:t>
            </a:r>
            <a:r>
              <a:rPr lang="it-IT" sz="1600" b="1" dirty="0">
                <a:solidFill>
                  <a:schemeClr val="tx1"/>
                </a:solidFill>
              </a:rPr>
              <a:t>Tretola</a:t>
            </a:r>
          </a:p>
          <a:p>
            <a:r>
              <a:rPr lang="it-IT" sz="1200" dirty="0" smtClean="0">
                <a:solidFill>
                  <a:schemeClr val="bg2">
                    <a:lumMod val="10000"/>
                  </a:schemeClr>
                </a:solidFill>
              </a:rPr>
              <a:t>Esperto in PPP presso la Presidenza del Consiglio dei Ministri</a:t>
            </a:r>
          </a:p>
          <a:p>
            <a:r>
              <a:rPr lang="it-IT" sz="1200" dirty="0" smtClean="0">
                <a:solidFill>
                  <a:schemeClr val="bg2">
                    <a:lumMod val="10000"/>
                  </a:schemeClr>
                </a:solidFill>
              </a:rPr>
              <a:t>Dipartimento per la programmazione e il coordinamento della politica economica - CIPE</a:t>
            </a:r>
          </a:p>
          <a:p>
            <a:endParaRPr lang="it-IT" sz="1200" dirty="0">
              <a:solidFill>
                <a:schemeClr val="tx2">
                  <a:lumMod val="90000"/>
                </a:schemeClr>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371" y="79765"/>
            <a:ext cx="3520836" cy="97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040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188640"/>
            <a:ext cx="8229600" cy="1143000"/>
          </a:xfrm>
        </p:spPr>
        <p:txBody>
          <a:bodyPr>
            <a:normAutofit/>
          </a:bodyPr>
          <a:lstStyle/>
          <a:p>
            <a:pPr algn="ctr"/>
            <a:r>
              <a:rPr lang="it-IT" sz="2800" b="0" dirty="0" smtClean="0">
                <a:solidFill>
                  <a:schemeClr val="tx1"/>
                </a:solidFill>
                <a:effectLst/>
                <a:latin typeface="Book Antiqua" pitchFamily="18" charset="0"/>
                <a:ea typeface="+mn-ea"/>
                <a:cs typeface="+mn-cs"/>
              </a:rPr>
              <a:t>Art. 174 co 5</a:t>
            </a:r>
            <a:endParaRPr lang="it-IT" sz="2800" b="0" dirty="0">
              <a:solidFill>
                <a:schemeClr val="tx1"/>
              </a:solidFill>
              <a:effectLst/>
              <a:latin typeface="Book Antiqua" pitchFamily="18" charset="0"/>
              <a:ea typeface="+mn-ea"/>
              <a:cs typeface="+mn-cs"/>
            </a:endParaRPr>
          </a:p>
        </p:txBody>
      </p:sp>
      <p:sp>
        <p:nvSpPr>
          <p:cNvPr id="5" name="Rettangolo 4"/>
          <p:cNvSpPr/>
          <p:nvPr/>
        </p:nvSpPr>
        <p:spPr>
          <a:xfrm>
            <a:off x="3923928" y="1161703"/>
            <a:ext cx="4572000" cy="1323439"/>
          </a:xfrm>
          <a:prstGeom prst="rect">
            <a:avLst/>
          </a:prstGeom>
        </p:spPr>
        <p:txBody>
          <a:bodyPr>
            <a:spAutoFit/>
          </a:bodyPr>
          <a:lstStyle/>
          <a:p>
            <a:pPr algn="ctr"/>
            <a:r>
              <a:rPr lang="it-IT" sz="1600" dirty="0" smtClean="0">
                <a:solidFill>
                  <a:schemeClr val="bg2">
                    <a:lumMod val="25000"/>
                  </a:schemeClr>
                </a:solidFill>
                <a:latin typeface="Book Antiqua" pitchFamily="18" charset="0"/>
              </a:rPr>
              <a:t>Alla </a:t>
            </a:r>
            <a:r>
              <a:rPr lang="it-IT" sz="1600" dirty="0">
                <a:solidFill>
                  <a:schemeClr val="bg2">
                    <a:lumMod val="25000"/>
                  </a:schemeClr>
                </a:solidFill>
                <a:latin typeface="Book Antiqua" pitchFamily="18" charset="0"/>
              </a:rPr>
              <a:t>luce della «complessità di tale istituto giuridico, che richiede competenze specifiche per essere realizzato e gestito</a:t>
            </a:r>
            <a:r>
              <a:rPr lang="it-IT" sz="1600" dirty="0" smtClean="0">
                <a:solidFill>
                  <a:schemeClr val="bg2">
                    <a:lumMod val="25000"/>
                  </a:schemeClr>
                </a:solidFill>
                <a:latin typeface="Book Antiqua" pitchFamily="18" charset="0"/>
              </a:rPr>
              <a:t>»,</a:t>
            </a:r>
            <a:endParaRPr lang="it-IT" sz="1600" dirty="0">
              <a:solidFill>
                <a:schemeClr val="bg2">
                  <a:lumMod val="25000"/>
                </a:schemeClr>
              </a:solidFill>
              <a:latin typeface="Book Antiqua" pitchFamily="18" charset="0"/>
            </a:endParaRPr>
          </a:p>
          <a:p>
            <a:pPr algn="ctr"/>
            <a:r>
              <a:rPr lang="it-IT" sz="1600" dirty="0" smtClean="0">
                <a:solidFill>
                  <a:schemeClr val="bg2">
                    <a:lumMod val="25000"/>
                  </a:schemeClr>
                </a:solidFill>
                <a:latin typeface="Book Antiqua" pitchFamily="18" charset="0"/>
              </a:rPr>
              <a:t>viene </a:t>
            </a:r>
            <a:r>
              <a:rPr lang="it-IT" sz="1600" dirty="0">
                <a:solidFill>
                  <a:schemeClr val="bg2">
                    <a:lumMod val="25000"/>
                  </a:schemeClr>
                </a:solidFill>
                <a:latin typeface="Book Antiqua" pitchFamily="18" charset="0"/>
              </a:rPr>
              <a:t>introdotto un </a:t>
            </a:r>
            <a:r>
              <a:rPr lang="it-IT" sz="1600" b="1" dirty="0">
                <a:solidFill>
                  <a:schemeClr val="bg2">
                    <a:lumMod val="25000"/>
                  </a:schemeClr>
                </a:solidFill>
                <a:latin typeface="Book Antiqua" pitchFamily="18" charset="0"/>
              </a:rPr>
              <a:t>obbligo di</a:t>
            </a:r>
          </a:p>
          <a:p>
            <a:pPr algn="ctr"/>
            <a:r>
              <a:rPr lang="it-IT" sz="1600" b="1" dirty="0" smtClean="0">
                <a:solidFill>
                  <a:schemeClr val="bg2">
                    <a:lumMod val="25000"/>
                  </a:schemeClr>
                </a:solidFill>
                <a:latin typeface="Book Antiqua" pitchFamily="18" charset="0"/>
              </a:rPr>
              <a:t>qualificazione per la stipula di contratti di PPP</a:t>
            </a:r>
            <a:endParaRPr lang="it-IT" sz="1600" dirty="0">
              <a:solidFill>
                <a:schemeClr val="bg2">
                  <a:lumMod val="25000"/>
                </a:schemeClr>
              </a:solidFill>
              <a:latin typeface="Book Antiqua" pitchFamily="18" charset="0"/>
            </a:endParaRPr>
          </a:p>
        </p:txBody>
      </p:sp>
      <p:sp>
        <p:nvSpPr>
          <p:cNvPr id="8" name="Rettangolo 7"/>
          <p:cNvSpPr/>
          <p:nvPr/>
        </p:nvSpPr>
        <p:spPr>
          <a:xfrm>
            <a:off x="3563888" y="2607897"/>
            <a:ext cx="4572000" cy="1323439"/>
          </a:xfrm>
          <a:prstGeom prst="rect">
            <a:avLst/>
          </a:prstGeom>
        </p:spPr>
        <p:txBody>
          <a:bodyPr>
            <a:spAutoFit/>
          </a:bodyPr>
          <a:lstStyle/>
          <a:p>
            <a:pPr algn="ctr"/>
            <a:r>
              <a:rPr lang="it-IT" sz="1600" dirty="0" smtClean="0">
                <a:solidFill>
                  <a:schemeClr val="bg2">
                    <a:lumMod val="25000"/>
                  </a:schemeClr>
                </a:solidFill>
                <a:latin typeface="Book Antiqua" pitchFamily="18" charset="0"/>
              </a:rPr>
              <a:t>L’elenco delle </a:t>
            </a:r>
            <a:r>
              <a:rPr lang="it-IT" sz="1600" dirty="0">
                <a:solidFill>
                  <a:schemeClr val="bg2">
                    <a:lumMod val="25000"/>
                  </a:schemeClr>
                </a:solidFill>
                <a:latin typeface="Book Antiqua" pitchFamily="18" charset="0"/>
              </a:rPr>
              <a:t>stazioni</a:t>
            </a:r>
          </a:p>
          <a:p>
            <a:pPr algn="ctr"/>
            <a:r>
              <a:rPr lang="it-IT" sz="1600" dirty="0">
                <a:solidFill>
                  <a:schemeClr val="bg2">
                    <a:lumMod val="25000"/>
                  </a:schemeClr>
                </a:solidFill>
                <a:latin typeface="Book Antiqua" pitchFamily="18" charset="0"/>
              </a:rPr>
              <a:t>appaltanti qualificate di cui fanno parte, in una specifica sezione, anche le centrali di </a:t>
            </a:r>
            <a:r>
              <a:rPr lang="it-IT" sz="1600" dirty="0" smtClean="0">
                <a:solidFill>
                  <a:schemeClr val="bg2">
                    <a:lumMod val="25000"/>
                  </a:schemeClr>
                </a:solidFill>
                <a:latin typeface="Book Antiqua" pitchFamily="18" charset="0"/>
              </a:rPr>
              <a:t>committenza, ivi </a:t>
            </a:r>
            <a:r>
              <a:rPr lang="it-IT" sz="1600" dirty="0">
                <a:solidFill>
                  <a:schemeClr val="bg2">
                    <a:lumMod val="25000"/>
                  </a:schemeClr>
                </a:solidFill>
                <a:latin typeface="Book Antiqua" pitchFamily="18" charset="0"/>
              </a:rPr>
              <a:t>compresi gli enti </a:t>
            </a:r>
            <a:r>
              <a:rPr lang="it-IT" sz="1600" dirty="0" smtClean="0">
                <a:solidFill>
                  <a:schemeClr val="bg2">
                    <a:lumMod val="25000"/>
                  </a:schemeClr>
                </a:solidFill>
                <a:latin typeface="Book Antiqua" pitchFamily="18" charset="0"/>
              </a:rPr>
              <a:t>aggregatori,</a:t>
            </a:r>
          </a:p>
          <a:p>
            <a:pPr algn="ctr"/>
            <a:r>
              <a:rPr lang="it-IT" sz="1600" dirty="0" smtClean="0">
                <a:solidFill>
                  <a:schemeClr val="bg2">
                    <a:lumMod val="25000"/>
                  </a:schemeClr>
                </a:solidFill>
                <a:latin typeface="Book Antiqua" pitchFamily="18" charset="0"/>
              </a:rPr>
              <a:t> è istituito</a:t>
            </a:r>
            <a:r>
              <a:rPr lang="it-IT" sz="1600" dirty="0">
                <a:solidFill>
                  <a:schemeClr val="bg2">
                    <a:lumMod val="25000"/>
                  </a:schemeClr>
                </a:solidFill>
                <a:latin typeface="Book Antiqua" pitchFamily="18" charset="0"/>
              </a:rPr>
              <a:t> </a:t>
            </a:r>
            <a:r>
              <a:rPr lang="it-IT" sz="1600" dirty="0" smtClean="0">
                <a:solidFill>
                  <a:schemeClr val="bg2">
                    <a:lumMod val="25000"/>
                  </a:schemeClr>
                </a:solidFill>
                <a:latin typeface="Book Antiqua" pitchFamily="18" charset="0"/>
              </a:rPr>
              <a:t>presso l’ANAC</a:t>
            </a:r>
            <a:endParaRPr lang="it-IT" sz="1600" dirty="0">
              <a:solidFill>
                <a:schemeClr val="bg2">
                  <a:lumMod val="25000"/>
                </a:schemeClr>
              </a:solidFill>
              <a:latin typeface="Book Antiqua" pitchFamily="18" charset="0"/>
            </a:endParaRPr>
          </a:p>
        </p:txBody>
      </p:sp>
      <p:sp>
        <p:nvSpPr>
          <p:cNvPr id="9" name="Rettangolo 8"/>
          <p:cNvSpPr/>
          <p:nvPr/>
        </p:nvSpPr>
        <p:spPr>
          <a:xfrm>
            <a:off x="233264" y="1161703"/>
            <a:ext cx="2826568" cy="21232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dirty="0">
                <a:solidFill>
                  <a:schemeClr val="bg2">
                    <a:lumMod val="25000"/>
                  </a:schemeClr>
                </a:solidFill>
                <a:latin typeface="Book Antiqua" pitchFamily="18" charset="0"/>
              </a:rPr>
              <a:t>5. I contratti di partenariato pubblico-privato </a:t>
            </a:r>
            <a:r>
              <a:rPr lang="it-IT" sz="2000" dirty="0" smtClean="0">
                <a:solidFill>
                  <a:schemeClr val="bg2">
                    <a:lumMod val="25000"/>
                  </a:schemeClr>
                </a:solidFill>
                <a:latin typeface="Book Antiqua" pitchFamily="18" charset="0"/>
              </a:rPr>
              <a:t>possono essere </a:t>
            </a:r>
            <a:r>
              <a:rPr lang="it-IT" sz="2000" u="sng" dirty="0" smtClean="0">
                <a:solidFill>
                  <a:schemeClr val="bg2">
                    <a:lumMod val="25000"/>
                  </a:schemeClr>
                </a:solidFill>
                <a:latin typeface="Book Antiqua" pitchFamily="18" charset="0"/>
              </a:rPr>
              <a:t>stipulati solo </a:t>
            </a:r>
            <a:r>
              <a:rPr lang="it-IT" sz="2000" u="sng" dirty="0" smtClean="0">
                <a:solidFill>
                  <a:schemeClr val="bg2">
                    <a:lumMod val="25000"/>
                  </a:schemeClr>
                </a:solidFill>
                <a:effectLst>
                  <a:outerShdw blurRad="38100" dist="38100" dir="2700000" algn="tl">
                    <a:srgbClr val="000000">
                      <a:alpha val="43137"/>
                    </a:srgbClr>
                  </a:outerShdw>
                </a:effectLst>
                <a:latin typeface="Book Antiqua" pitchFamily="18" charset="0"/>
              </a:rPr>
              <a:t>da enti concedenti qualificati ai sensi dell’articolo  63</a:t>
            </a:r>
            <a:endParaRPr lang="it-IT" sz="2000" dirty="0">
              <a:solidFill>
                <a:schemeClr val="bg2">
                  <a:lumMod val="25000"/>
                </a:schemeClr>
              </a:solidFill>
              <a:effectLst>
                <a:outerShdw blurRad="38100" dist="38100" dir="2700000" algn="tl">
                  <a:srgbClr val="000000">
                    <a:alpha val="43137"/>
                  </a:srgbClr>
                </a:outerShdw>
              </a:effectLst>
              <a:latin typeface="Book Antiqua" pitchFamily="18" charset="0"/>
            </a:endParaRPr>
          </a:p>
        </p:txBody>
      </p:sp>
      <p:sp>
        <p:nvSpPr>
          <p:cNvPr id="10" name="Rettangolo 9"/>
          <p:cNvSpPr/>
          <p:nvPr/>
        </p:nvSpPr>
        <p:spPr>
          <a:xfrm>
            <a:off x="3059832" y="4841309"/>
            <a:ext cx="4572000" cy="1077218"/>
          </a:xfrm>
          <a:prstGeom prst="rect">
            <a:avLst/>
          </a:prstGeom>
        </p:spPr>
        <p:txBody>
          <a:bodyPr>
            <a:spAutoFit/>
          </a:bodyPr>
          <a:lstStyle/>
          <a:p>
            <a:r>
              <a:rPr lang="it-IT" sz="1600" dirty="0" smtClean="0">
                <a:solidFill>
                  <a:schemeClr val="bg2">
                    <a:lumMod val="25000"/>
                  </a:schemeClr>
                </a:solidFill>
                <a:latin typeface="Book Antiqua" pitchFamily="18" charset="0"/>
              </a:rPr>
              <a:t>Ogni stazione </a:t>
            </a:r>
            <a:r>
              <a:rPr lang="it-IT" sz="1600" dirty="0">
                <a:solidFill>
                  <a:schemeClr val="bg2">
                    <a:lumMod val="25000"/>
                  </a:schemeClr>
                </a:solidFill>
                <a:latin typeface="Book Antiqua" pitchFamily="18" charset="0"/>
              </a:rPr>
              <a:t>appaltante o centrale di</a:t>
            </a:r>
          </a:p>
          <a:p>
            <a:pPr algn="ctr"/>
            <a:r>
              <a:rPr lang="it-IT" sz="1600" dirty="0">
                <a:solidFill>
                  <a:schemeClr val="bg2">
                    <a:lumMod val="25000"/>
                  </a:schemeClr>
                </a:solidFill>
                <a:latin typeface="Book Antiqua" pitchFamily="18" charset="0"/>
              </a:rPr>
              <a:t>committenza </a:t>
            </a:r>
            <a:r>
              <a:rPr lang="it-IT" sz="1600" dirty="0" smtClean="0">
                <a:solidFill>
                  <a:schemeClr val="bg2">
                    <a:lumMod val="25000"/>
                  </a:schemeClr>
                </a:solidFill>
                <a:latin typeface="Book Antiqua" pitchFamily="18" charset="0"/>
              </a:rPr>
              <a:t>che abbia i requisiti </a:t>
            </a:r>
            <a:r>
              <a:rPr lang="it-IT" sz="1600" dirty="0">
                <a:solidFill>
                  <a:schemeClr val="bg2">
                    <a:lumMod val="25000"/>
                  </a:schemeClr>
                </a:solidFill>
                <a:latin typeface="Book Antiqua" pitchFamily="18" charset="0"/>
              </a:rPr>
              <a:t>di cui </a:t>
            </a:r>
            <a:r>
              <a:rPr lang="it-IT" sz="1600" u="sng" dirty="0">
                <a:solidFill>
                  <a:schemeClr val="bg2">
                    <a:lumMod val="25000"/>
                  </a:schemeClr>
                </a:solidFill>
                <a:latin typeface="Book Antiqua" pitchFamily="18" charset="0"/>
              </a:rPr>
              <a:t>all’allegato II.4 </a:t>
            </a:r>
            <a:r>
              <a:rPr lang="it-IT" sz="1600" dirty="0">
                <a:solidFill>
                  <a:schemeClr val="bg2">
                    <a:lumMod val="25000"/>
                  </a:schemeClr>
                </a:solidFill>
                <a:latin typeface="Book Antiqua" pitchFamily="18" charset="0"/>
              </a:rPr>
              <a:t>consegue la qualificazione ed è iscritta </a:t>
            </a:r>
            <a:r>
              <a:rPr lang="it-IT" sz="1600" dirty="0" smtClean="0">
                <a:solidFill>
                  <a:schemeClr val="bg2">
                    <a:lumMod val="25000"/>
                  </a:schemeClr>
                </a:solidFill>
                <a:latin typeface="Book Antiqua" pitchFamily="18" charset="0"/>
              </a:rPr>
              <a:t>nell’elenco.</a:t>
            </a:r>
            <a:endParaRPr lang="it-IT" sz="1600" dirty="0">
              <a:solidFill>
                <a:schemeClr val="bg2">
                  <a:lumMod val="25000"/>
                </a:schemeClr>
              </a:solidFill>
              <a:latin typeface="Book Antiqua" pitchFamily="18" charset="0"/>
            </a:endParaRPr>
          </a:p>
        </p:txBody>
      </p:sp>
      <p:cxnSp>
        <p:nvCxnSpPr>
          <p:cNvPr id="12" name="Connettore 2 11"/>
          <p:cNvCxnSpPr/>
          <p:nvPr/>
        </p:nvCxnSpPr>
        <p:spPr>
          <a:xfrm>
            <a:off x="3203848" y="322023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5705872" y="3931336"/>
            <a:ext cx="0" cy="901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1621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85192" y="1124744"/>
            <a:ext cx="8229600" cy="4525963"/>
          </a:xfrm>
        </p:spPr>
        <p:txBody>
          <a:bodyPr>
            <a:normAutofit fontScale="92500" lnSpcReduction="10000"/>
          </a:bodyPr>
          <a:lstStyle/>
          <a:p>
            <a:pPr marL="109728" indent="0" algn="just">
              <a:buNone/>
            </a:pPr>
            <a:r>
              <a:rPr lang="it-IT" sz="1800" dirty="0" smtClean="0">
                <a:latin typeface="Book Antiqua" pitchFamily="18" charset="0"/>
              </a:rPr>
              <a:t>In particolare, la parte VI.4 </a:t>
            </a:r>
            <a:r>
              <a:rPr lang="it-IT" sz="1800" dirty="0">
                <a:latin typeface="Book Antiqua" pitchFamily="18" charset="0"/>
              </a:rPr>
              <a:t>del Manuale chiarisce espressamente che </a:t>
            </a:r>
            <a:r>
              <a:rPr lang="it-IT" sz="1800" u="sng" dirty="0">
                <a:latin typeface="Book Antiqua" pitchFamily="18" charset="0"/>
              </a:rPr>
              <a:t>la valutazione della contribuzione a copertura del costo di investimento </a:t>
            </a:r>
            <a:r>
              <a:rPr lang="it-IT" sz="1800" u="sng" dirty="0" smtClean="0">
                <a:latin typeface="Book Antiqua" pitchFamily="18" charset="0"/>
              </a:rPr>
              <a:t>da parte </a:t>
            </a:r>
            <a:r>
              <a:rPr lang="it-IT" sz="1800" u="sng" dirty="0">
                <a:latin typeface="Book Antiqua" pitchFamily="18" charset="0"/>
              </a:rPr>
              <a:t>della PA deve escludere i contributi europei, i quali riducono il fabbisogno finanziario del </a:t>
            </a:r>
            <a:r>
              <a:rPr lang="it-IT" sz="1800" u="sng" dirty="0" smtClean="0">
                <a:latin typeface="Book Antiqua" pitchFamily="18" charset="0"/>
              </a:rPr>
              <a:t>progetto su </a:t>
            </a:r>
            <a:r>
              <a:rPr lang="it-IT" sz="1800" u="sng" dirty="0">
                <a:latin typeface="Book Antiqua" pitchFamily="18" charset="0"/>
              </a:rPr>
              <a:t>base </a:t>
            </a:r>
            <a:r>
              <a:rPr lang="it-IT" sz="1800" u="sng" dirty="0" smtClean="0">
                <a:latin typeface="Book Antiqua" pitchFamily="18" charset="0"/>
              </a:rPr>
              <a:t>nazionale</a:t>
            </a:r>
            <a:r>
              <a:rPr lang="it-IT" sz="1800" dirty="0" smtClean="0">
                <a:latin typeface="Book Antiqua" pitchFamily="18" charset="0"/>
              </a:rPr>
              <a:t>. Ne deriva che</a:t>
            </a:r>
          </a:p>
          <a:p>
            <a:pPr marL="109728" indent="0" algn="just">
              <a:buNone/>
            </a:pPr>
            <a:endParaRPr lang="it-IT" sz="1800" dirty="0">
              <a:latin typeface="Book Antiqua" pitchFamily="18" charset="0"/>
            </a:endParaRPr>
          </a:p>
          <a:p>
            <a:pPr marL="109728" indent="0" algn="just">
              <a:buNone/>
            </a:pPr>
            <a:endParaRPr lang="it-IT" sz="1800" dirty="0" smtClean="0">
              <a:latin typeface="Book Antiqua" pitchFamily="18" charset="0"/>
            </a:endParaRPr>
          </a:p>
          <a:p>
            <a:pPr marL="109728" indent="0" algn="just">
              <a:buNone/>
            </a:pPr>
            <a:endParaRPr lang="it-IT" sz="1800" dirty="0" smtClean="0">
              <a:latin typeface="Book Antiqua" pitchFamily="18" charset="0"/>
            </a:endParaRPr>
          </a:p>
          <a:p>
            <a:pPr marL="109728" indent="0" algn="just">
              <a:buNone/>
            </a:pPr>
            <a:r>
              <a:rPr lang="it-IT" sz="1800" dirty="0" smtClean="0">
                <a:latin typeface="Book Antiqua" pitchFamily="18" charset="0"/>
              </a:rPr>
              <a:t>ogni </a:t>
            </a:r>
            <a:r>
              <a:rPr lang="it-IT" sz="1800" dirty="0">
                <a:latin typeface="Book Antiqua" pitchFamily="18" charset="0"/>
              </a:rPr>
              <a:t>contributo a fondo perduto derivante </a:t>
            </a:r>
            <a:r>
              <a:rPr lang="it-IT" sz="1800" dirty="0" smtClean="0">
                <a:latin typeface="Book Antiqua" pitchFamily="18" charset="0"/>
              </a:rPr>
              <a:t>da entità internazionali </a:t>
            </a:r>
            <a:r>
              <a:rPr lang="it-IT" sz="1800" dirty="0">
                <a:latin typeface="Book Antiqua" pitchFamily="18" charset="0"/>
              </a:rPr>
              <a:t>che siano il risultato di accordi intergovernativi destinati a soggetti non </a:t>
            </a:r>
            <a:r>
              <a:rPr lang="it-IT" sz="1800" dirty="0" smtClean="0">
                <a:latin typeface="Book Antiqua" pitchFamily="18" charset="0"/>
              </a:rPr>
              <a:t>appartenenti alla PA è escluso esplicitamente </a:t>
            </a:r>
            <a:r>
              <a:rPr lang="it-IT" sz="1800" dirty="0">
                <a:latin typeface="Book Antiqua" pitchFamily="18" charset="0"/>
              </a:rPr>
              <a:t>dal </a:t>
            </a:r>
            <a:r>
              <a:rPr lang="it-IT" sz="1800" dirty="0" smtClean="0">
                <a:latin typeface="Book Antiqua" pitchFamily="18" charset="0"/>
              </a:rPr>
              <a:t>novero dei </a:t>
            </a:r>
            <a:r>
              <a:rPr lang="it-IT" sz="1800" dirty="0">
                <a:latin typeface="Book Antiqua" pitchFamily="18" charset="0"/>
              </a:rPr>
              <a:t>finanziamenti di enti della Pubblica </a:t>
            </a:r>
            <a:r>
              <a:rPr lang="it-IT" sz="1800" dirty="0" smtClean="0">
                <a:latin typeface="Book Antiqua" pitchFamily="18" charset="0"/>
              </a:rPr>
              <a:t>Amministrazione.</a:t>
            </a:r>
          </a:p>
          <a:p>
            <a:pPr marL="109728" indent="0" algn="just">
              <a:buNone/>
            </a:pPr>
            <a:endParaRPr lang="it-IT" sz="1800" dirty="0">
              <a:latin typeface="Book Antiqua" pitchFamily="18" charset="0"/>
            </a:endParaRPr>
          </a:p>
          <a:p>
            <a:pPr marL="109728" indent="0" algn="just">
              <a:buNone/>
            </a:pPr>
            <a:r>
              <a:rPr lang="it-IT" sz="1800" dirty="0">
                <a:latin typeface="Book Antiqua" pitchFamily="18" charset="0"/>
              </a:rPr>
              <a:t>Del resto anche il Codice </a:t>
            </a:r>
            <a:r>
              <a:rPr lang="it-IT" sz="1800" dirty="0" smtClean="0">
                <a:latin typeface="Book Antiqua" pitchFamily="18" charset="0"/>
              </a:rPr>
              <a:t>nel richiamare il </a:t>
            </a:r>
            <a:r>
              <a:rPr lang="it-IT" sz="1800" dirty="0">
                <a:latin typeface="Book Antiqua" pitchFamily="18" charset="0"/>
              </a:rPr>
              <a:t>«contributo pubblico» in conto capitale per il rispetto del limite 49% </a:t>
            </a:r>
            <a:r>
              <a:rPr lang="it-IT" sz="1800" dirty="0" smtClean="0">
                <a:latin typeface="Book Antiqua" pitchFamily="18" charset="0"/>
              </a:rPr>
              <a:t>suggerisce che lo stesso debba far riferimento </a:t>
            </a:r>
            <a:r>
              <a:rPr lang="it-IT" sz="1800" dirty="0">
                <a:latin typeface="Book Antiqua" pitchFamily="18" charset="0"/>
              </a:rPr>
              <a:t>alle risorse della pubblica amministrazione e dunque alle sole Autorità nazionali escludendo le altre fonti di finanziamento comprese le risorse euro-unitarie. </a:t>
            </a:r>
          </a:p>
          <a:p>
            <a:pPr marL="109728" indent="0" algn="just">
              <a:buNone/>
            </a:pPr>
            <a:endParaRPr lang="it-IT" sz="1800" dirty="0" smtClean="0">
              <a:latin typeface="Book Antiqua" pitchFamily="18" charset="0"/>
            </a:endParaRPr>
          </a:p>
        </p:txBody>
      </p:sp>
      <p:sp>
        <p:nvSpPr>
          <p:cNvPr id="3" name="Titolo 2"/>
          <p:cNvSpPr>
            <a:spLocks noGrp="1"/>
          </p:cNvSpPr>
          <p:nvPr>
            <p:ph type="title"/>
          </p:nvPr>
        </p:nvSpPr>
        <p:spPr/>
        <p:txBody>
          <a:bodyPr>
            <a:normAutofit/>
          </a:bodyPr>
          <a:lstStyle/>
          <a:p>
            <a:pPr algn="ctr"/>
            <a:r>
              <a:rPr lang="it-IT" sz="2200" dirty="0">
                <a:solidFill>
                  <a:schemeClr val="tx1"/>
                </a:solidFill>
                <a:effectLst/>
                <a:latin typeface="Book Antiqua" pitchFamily="18" charset="0"/>
              </a:rPr>
              <a:t>Delibera ANAC </a:t>
            </a:r>
            <a:r>
              <a:rPr lang="it-IT" sz="2200" dirty="0" smtClean="0">
                <a:solidFill>
                  <a:schemeClr val="tx1"/>
                </a:solidFill>
                <a:effectLst/>
                <a:latin typeface="Book Antiqua" pitchFamily="18" charset="0"/>
              </a:rPr>
              <a:t>432 del 20 </a:t>
            </a:r>
            <a:r>
              <a:rPr lang="it-IT" sz="2200" dirty="0">
                <a:solidFill>
                  <a:schemeClr val="tx1"/>
                </a:solidFill>
                <a:effectLst/>
                <a:latin typeface="Book Antiqua" pitchFamily="18" charset="0"/>
              </a:rPr>
              <a:t>settembre 2022:</a:t>
            </a:r>
          </a:p>
        </p:txBody>
      </p:sp>
      <p:sp>
        <p:nvSpPr>
          <p:cNvPr id="4" name="Freccia in giù 3"/>
          <p:cNvSpPr/>
          <p:nvPr/>
        </p:nvSpPr>
        <p:spPr>
          <a:xfrm>
            <a:off x="4285480" y="2202808"/>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447346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2492896"/>
            <a:ext cx="8229600" cy="4525963"/>
          </a:xfrm>
        </p:spPr>
        <p:txBody>
          <a:bodyPr>
            <a:normAutofit/>
          </a:bodyPr>
          <a:lstStyle/>
          <a:p>
            <a:pPr marL="109728" indent="0" algn="just">
              <a:buNone/>
            </a:pPr>
            <a:r>
              <a:rPr lang="it-IT" sz="2000" dirty="0">
                <a:latin typeface="Book Antiqua" pitchFamily="18" charset="0"/>
              </a:rPr>
              <a:t>Sono state approvate dal Consiglio dell’Autorità con delibera n. 318 del 28 marzo </a:t>
            </a:r>
            <a:r>
              <a:rPr lang="it-IT" sz="2000" dirty="0" smtClean="0">
                <a:latin typeface="Book Antiqua" pitchFamily="18" charset="0"/>
              </a:rPr>
              <a:t>2018 ai sensi dell’articolo </a:t>
            </a:r>
            <a:r>
              <a:rPr lang="it-IT" sz="2000" dirty="0">
                <a:latin typeface="Book Antiqua" pitchFamily="18" charset="0"/>
              </a:rPr>
              <a:t>181, comma 4, del codice dei contratti pubblici </a:t>
            </a:r>
            <a:r>
              <a:rPr lang="it-IT" sz="2000" dirty="0" smtClean="0">
                <a:latin typeface="Book Antiqua" pitchFamily="18" charset="0"/>
              </a:rPr>
              <a:t>che prevede che «</a:t>
            </a:r>
            <a:r>
              <a:rPr lang="it-IT" sz="2000" u="sng" dirty="0" smtClean="0">
                <a:latin typeface="Book Antiqua" pitchFamily="18" charset="0"/>
              </a:rPr>
              <a:t>il </a:t>
            </a:r>
            <a:r>
              <a:rPr lang="it-IT" sz="2000" u="sng" dirty="0">
                <a:latin typeface="Book Antiqua" pitchFamily="18" charset="0"/>
              </a:rPr>
              <a:t>controllo sull’attività dell’operatore economico</a:t>
            </a:r>
            <a:r>
              <a:rPr lang="it-IT" sz="2000" dirty="0">
                <a:latin typeface="Book Antiqua" pitchFamily="18" charset="0"/>
              </a:rPr>
              <a:t>, </a:t>
            </a:r>
            <a:r>
              <a:rPr lang="it-IT" sz="2000" dirty="0" smtClean="0">
                <a:latin typeface="Book Antiqua" pitchFamily="18" charset="0"/>
              </a:rPr>
              <a:t>sia esercitato </a:t>
            </a:r>
            <a:r>
              <a:rPr lang="it-IT" sz="2000" dirty="0">
                <a:latin typeface="Book Antiqua" pitchFamily="18" charset="0"/>
              </a:rPr>
              <a:t>dalle amministrazioni aggiudicatrici, </a:t>
            </a:r>
            <a:r>
              <a:rPr lang="it-IT" sz="2000" u="sng" dirty="0">
                <a:latin typeface="Book Antiqua" pitchFamily="18" charset="0"/>
              </a:rPr>
              <a:t>attraverso la predisposizione ed applicazione di sistemi di monitoraggio</a:t>
            </a:r>
            <a:r>
              <a:rPr lang="it-IT" sz="2000" dirty="0">
                <a:latin typeface="Book Antiqua" pitchFamily="18" charset="0"/>
              </a:rPr>
              <a:t>, </a:t>
            </a:r>
            <a:r>
              <a:rPr lang="it-IT" sz="2000" u="sng" dirty="0" smtClean="0">
                <a:latin typeface="Book Antiqua" pitchFamily="18" charset="0"/>
              </a:rPr>
              <a:t>secondo modalità </a:t>
            </a:r>
            <a:r>
              <a:rPr lang="it-IT" sz="2000" u="sng" dirty="0">
                <a:latin typeface="Book Antiqua" pitchFamily="18" charset="0"/>
              </a:rPr>
              <a:t>definite da linee guida adottate dall'ANAC, sentito il Ministero dell'economia </a:t>
            </a:r>
            <a:r>
              <a:rPr lang="it-IT" sz="2000" u="sng" dirty="0" smtClean="0">
                <a:latin typeface="Book Antiqua" pitchFamily="18" charset="0"/>
              </a:rPr>
              <a:t>e delle </a:t>
            </a:r>
            <a:r>
              <a:rPr lang="it-IT" sz="2000" u="sng" dirty="0">
                <a:latin typeface="Book Antiqua" pitchFamily="18" charset="0"/>
              </a:rPr>
              <a:t>finanze</a:t>
            </a:r>
            <a:r>
              <a:rPr lang="it-IT" sz="2000" dirty="0">
                <a:latin typeface="Book Antiqua" pitchFamily="18" charset="0"/>
              </a:rPr>
              <a:t>, verificando in particolare la permanenza in capo all'operatore economico </a:t>
            </a:r>
            <a:r>
              <a:rPr lang="it-IT" sz="2000" dirty="0" smtClean="0">
                <a:latin typeface="Book Antiqua" pitchFamily="18" charset="0"/>
              </a:rPr>
              <a:t>dei rischi </a:t>
            </a:r>
            <a:r>
              <a:rPr lang="it-IT" sz="2000" dirty="0">
                <a:latin typeface="Book Antiqua" pitchFamily="18" charset="0"/>
              </a:rPr>
              <a:t>trasferiti</a:t>
            </a:r>
            <a:r>
              <a:rPr lang="it-IT" sz="2000" dirty="0" smtClean="0">
                <a:latin typeface="Book Antiqua" pitchFamily="18" charset="0"/>
              </a:rPr>
              <a:t>».</a:t>
            </a:r>
          </a:p>
        </p:txBody>
      </p:sp>
      <p:sp>
        <p:nvSpPr>
          <p:cNvPr id="3" name="Titolo 2"/>
          <p:cNvSpPr>
            <a:spLocks noGrp="1"/>
          </p:cNvSpPr>
          <p:nvPr>
            <p:ph type="title"/>
          </p:nvPr>
        </p:nvSpPr>
        <p:spPr>
          <a:xfrm>
            <a:off x="539552" y="836712"/>
            <a:ext cx="8229600" cy="1143000"/>
          </a:xfrm>
        </p:spPr>
        <p:txBody>
          <a:bodyPr>
            <a:noAutofit/>
          </a:bodyPr>
          <a:lstStyle/>
          <a:p>
            <a:pPr algn="just"/>
            <a:r>
              <a:rPr lang="it-IT" sz="2400" b="0" dirty="0">
                <a:solidFill>
                  <a:schemeClr val="tx1"/>
                </a:solidFill>
                <a:effectLst/>
                <a:latin typeface="Book Antiqua" pitchFamily="18" charset="0"/>
              </a:rPr>
              <a:t>Linee Guida n. </a:t>
            </a:r>
            <a:r>
              <a:rPr lang="it-IT" sz="2400" b="0" dirty="0" smtClean="0">
                <a:solidFill>
                  <a:schemeClr val="tx1"/>
                </a:solidFill>
                <a:effectLst/>
                <a:latin typeface="Book Antiqua" pitchFamily="18" charset="0"/>
              </a:rPr>
              <a:t>9 recanti </a:t>
            </a:r>
            <a:r>
              <a:rPr lang="it-IT" sz="2400" b="0" dirty="0">
                <a:solidFill>
                  <a:schemeClr val="tx1"/>
                </a:solidFill>
                <a:effectLst/>
                <a:latin typeface="Book Antiqua" pitchFamily="18" charset="0"/>
              </a:rPr>
              <a:t>«Monitoraggio delle amministrazioni aggiudicatrici sull’attività dell’operatore economico nei contratti di partenariato pubblico privato</a:t>
            </a:r>
            <a:r>
              <a:rPr lang="it-IT" sz="2400" b="0" dirty="0" smtClean="0">
                <a:solidFill>
                  <a:schemeClr val="tx1"/>
                </a:solidFill>
                <a:effectLst/>
                <a:latin typeface="Book Antiqua" pitchFamily="18" charset="0"/>
              </a:rPr>
              <a:t>» -Aggiornamento </a:t>
            </a:r>
            <a:r>
              <a:rPr lang="it-IT" sz="2400" dirty="0">
                <a:solidFill>
                  <a:schemeClr val="tx1"/>
                </a:solidFill>
                <a:effectLst>
                  <a:outerShdw blurRad="38100" dist="38100" dir="2700000" algn="tl">
                    <a:srgbClr val="000000">
                      <a:alpha val="43137"/>
                    </a:srgbClr>
                  </a:outerShdw>
                </a:effectLst>
                <a:latin typeface="Book Antiqua" pitchFamily="18" charset="0"/>
              </a:rPr>
              <a:t/>
            </a:r>
            <a:br>
              <a:rPr lang="it-IT" sz="2400" dirty="0">
                <a:solidFill>
                  <a:schemeClr val="tx1"/>
                </a:solidFill>
                <a:effectLst>
                  <a:outerShdw blurRad="38100" dist="38100" dir="2700000" algn="tl">
                    <a:srgbClr val="000000">
                      <a:alpha val="43137"/>
                    </a:srgbClr>
                  </a:outerShdw>
                </a:effectLst>
                <a:latin typeface="Book Antiqua" pitchFamily="18" charset="0"/>
              </a:rPr>
            </a:br>
            <a:endParaRPr lang="it-IT" sz="2400" dirty="0">
              <a:solidFill>
                <a:schemeClr val="tx1"/>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310843609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pPr algn="just"/>
            <a:r>
              <a:rPr lang="it-IT" sz="2000" dirty="0">
                <a:latin typeface="Book Antiqua" pitchFamily="18" charset="0"/>
              </a:rPr>
              <a:t>L</a:t>
            </a:r>
            <a:r>
              <a:rPr lang="it-IT" sz="2000" dirty="0" smtClean="0">
                <a:latin typeface="Book Antiqua" pitchFamily="18" charset="0"/>
              </a:rPr>
              <a:t>a </a:t>
            </a:r>
            <a:r>
              <a:rPr lang="it-IT" sz="2000" dirty="0">
                <a:latin typeface="Book Antiqua" pitchFamily="18" charset="0"/>
              </a:rPr>
              <a:t>necessità di procedere all’aggiornamento delle Linee guida n. 9 è </a:t>
            </a:r>
            <a:r>
              <a:rPr lang="it-IT" sz="2000" dirty="0" smtClean="0">
                <a:latin typeface="Book Antiqua" pitchFamily="18" charset="0"/>
              </a:rPr>
              <a:t>emersa durante </a:t>
            </a:r>
            <a:r>
              <a:rPr lang="it-IT" sz="2000" dirty="0">
                <a:latin typeface="Book Antiqua" pitchFamily="18" charset="0"/>
              </a:rPr>
              <a:t>le attività inerenti all’adozione dello schema di “Contratto di concessione per </a:t>
            </a:r>
            <a:r>
              <a:rPr lang="it-IT" sz="2000" dirty="0" smtClean="0">
                <a:latin typeface="Book Antiqua" pitchFamily="18" charset="0"/>
              </a:rPr>
              <a:t>la progettazione</a:t>
            </a:r>
            <a:r>
              <a:rPr lang="it-IT" sz="2000" dirty="0">
                <a:latin typeface="Book Antiqua" pitchFamily="18" charset="0"/>
              </a:rPr>
              <a:t>, costruzione e gestione di opere pubbliche a diretto utilizzo della </a:t>
            </a:r>
            <a:r>
              <a:rPr lang="it-IT" sz="2000" dirty="0" smtClean="0">
                <a:latin typeface="Book Antiqua" pitchFamily="18" charset="0"/>
              </a:rPr>
              <a:t>Pubblica amministrazione</a:t>
            </a:r>
            <a:r>
              <a:rPr lang="it-IT" sz="2000" dirty="0">
                <a:latin typeface="Book Antiqua" pitchFamily="18" charset="0"/>
              </a:rPr>
              <a:t>, da realizzare in partenariato pubblico privato”, approvato con </a:t>
            </a:r>
            <a:r>
              <a:rPr lang="it-IT" sz="2000" dirty="0" smtClean="0">
                <a:latin typeface="Book Antiqua" pitchFamily="18" charset="0"/>
              </a:rPr>
              <a:t>delibera dell’Autorità </a:t>
            </a:r>
            <a:r>
              <a:rPr lang="it-IT" sz="2000" dirty="0">
                <a:latin typeface="Book Antiqua" pitchFamily="18" charset="0"/>
              </a:rPr>
              <a:t>n. 1116 del 22 dicembre </a:t>
            </a:r>
            <a:r>
              <a:rPr lang="it-IT" sz="2000" dirty="0" smtClean="0">
                <a:latin typeface="Book Antiqua" pitchFamily="18" charset="0"/>
              </a:rPr>
              <a:t>2020, in virtù di incongruenze </a:t>
            </a:r>
            <a:r>
              <a:rPr lang="it-IT" sz="2000" dirty="0">
                <a:latin typeface="Book Antiqua" pitchFamily="18" charset="0"/>
              </a:rPr>
              <a:t>tra le Linee guida e lo schema di Contratto standard (quali la </a:t>
            </a:r>
            <a:r>
              <a:rPr lang="it-IT" sz="2000" dirty="0" smtClean="0">
                <a:latin typeface="Book Antiqua" pitchFamily="18" charset="0"/>
              </a:rPr>
              <a:t>diversa definizione </a:t>
            </a:r>
            <a:r>
              <a:rPr lang="it-IT" sz="2000" dirty="0">
                <a:latin typeface="Book Antiqua" pitchFamily="18" charset="0"/>
              </a:rPr>
              <a:t>delle condizioni di equilibrio economico finanziario nonché il difetto </a:t>
            </a:r>
            <a:r>
              <a:rPr lang="it-IT" sz="2000" dirty="0" smtClean="0">
                <a:latin typeface="Book Antiqua" pitchFamily="18" charset="0"/>
              </a:rPr>
              <a:t>di coordinamento </a:t>
            </a:r>
            <a:r>
              <a:rPr lang="it-IT" sz="2000" dirty="0">
                <a:latin typeface="Book Antiqua" pitchFamily="18" charset="0"/>
              </a:rPr>
              <a:t>della matrice dei rischi</a:t>
            </a:r>
            <a:r>
              <a:rPr lang="it-IT" sz="2000" dirty="0" smtClean="0">
                <a:latin typeface="Book Antiqua" pitchFamily="18" charset="0"/>
              </a:rPr>
              <a:t>).</a:t>
            </a:r>
          </a:p>
          <a:p>
            <a:pPr algn="just"/>
            <a:r>
              <a:rPr lang="it-IT" sz="2000" dirty="0">
                <a:latin typeface="Book Antiqua" pitchFamily="18" charset="0"/>
              </a:rPr>
              <a:t>Si è proceduto, quindi, all’avvio delle consultazioni ai fini della Valutazione di Impatto </a:t>
            </a:r>
            <a:r>
              <a:rPr lang="it-IT" sz="2000" dirty="0" smtClean="0">
                <a:latin typeface="Book Antiqua" pitchFamily="18" charset="0"/>
              </a:rPr>
              <a:t>della Regolazione (VIR), mediante la somministrazione </a:t>
            </a:r>
            <a:r>
              <a:rPr lang="it-IT" sz="2000" dirty="0">
                <a:latin typeface="Book Antiqua" pitchFamily="18" charset="0"/>
              </a:rPr>
              <a:t>di un apposito questionario ad un numero significativo di RUP di </a:t>
            </a:r>
            <a:r>
              <a:rPr lang="it-IT" sz="2000" dirty="0" smtClean="0">
                <a:latin typeface="Book Antiqua" pitchFamily="18" charset="0"/>
              </a:rPr>
              <a:t>enti concedenti</a:t>
            </a:r>
            <a:r>
              <a:rPr lang="it-IT" sz="2000" dirty="0">
                <a:latin typeface="Book Antiqua" pitchFamily="18" charset="0"/>
              </a:rPr>
              <a:t>, a cui è stata affiancata </a:t>
            </a:r>
            <a:r>
              <a:rPr lang="it-IT" sz="2000" dirty="0" smtClean="0">
                <a:latin typeface="Book Antiqua" pitchFamily="18" charset="0"/>
              </a:rPr>
              <a:t>la consultazione </a:t>
            </a:r>
            <a:r>
              <a:rPr lang="it-IT" sz="2000" dirty="0">
                <a:latin typeface="Book Antiqua" pitchFamily="18" charset="0"/>
              </a:rPr>
              <a:t>pubblica, aperta alla partecipazione di chiunque fosse </a:t>
            </a:r>
            <a:r>
              <a:rPr lang="it-IT" sz="2000" dirty="0" smtClean="0">
                <a:latin typeface="Book Antiqua" pitchFamily="18" charset="0"/>
              </a:rPr>
              <a:t> interessato, mediante </a:t>
            </a:r>
            <a:r>
              <a:rPr lang="it-IT" sz="2000" dirty="0">
                <a:latin typeface="Book Antiqua" pitchFamily="18" charset="0"/>
              </a:rPr>
              <a:t>pubblicazione sul sito istituzionale di un modulo di consultazione. </a:t>
            </a:r>
            <a:endParaRPr lang="it-IT" sz="2000" dirty="0" smtClean="0">
              <a:latin typeface="Book Antiqua" pitchFamily="18" charset="0"/>
            </a:endParaRPr>
          </a:p>
          <a:p>
            <a:pPr algn="just"/>
            <a:r>
              <a:rPr lang="it-IT" sz="2000" dirty="0" smtClean="0">
                <a:latin typeface="Book Antiqua" pitchFamily="18" charset="0"/>
              </a:rPr>
              <a:t>All’esito </a:t>
            </a:r>
            <a:r>
              <a:rPr lang="it-IT" sz="2000" dirty="0">
                <a:latin typeface="Book Antiqua" pitchFamily="18" charset="0"/>
              </a:rPr>
              <a:t>della Verifica di Impatto della Regolazione condotta, l’Autorità ha </a:t>
            </a:r>
            <a:r>
              <a:rPr lang="it-IT" sz="2000" dirty="0" smtClean="0">
                <a:latin typeface="Book Antiqua" pitchFamily="18" charset="0"/>
              </a:rPr>
              <a:t>inteso procedere </a:t>
            </a:r>
            <a:r>
              <a:rPr lang="it-IT" sz="2000" dirty="0">
                <a:latin typeface="Book Antiqua" pitchFamily="18" charset="0"/>
              </a:rPr>
              <a:t>all’aggiornamento delle Linee </a:t>
            </a:r>
            <a:r>
              <a:rPr lang="it-IT" sz="2000" dirty="0" smtClean="0">
                <a:latin typeface="Book Antiqua" pitchFamily="18" charset="0"/>
              </a:rPr>
              <a:t>Guida, attraverso l’elaborazione di </a:t>
            </a:r>
            <a:r>
              <a:rPr lang="it-IT" sz="2000" dirty="0">
                <a:latin typeface="Book Antiqua" pitchFamily="18" charset="0"/>
              </a:rPr>
              <a:t>un </a:t>
            </a:r>
            <a:r>
              <a:rPr lang="it-IT" sz="2000" dirty="0" smtClean="0">
                <a:latin typeface="Book Antiqua" pitchFamily="18" charset="0"/>
              </a:rPr>
              <a:t>documento </a:t>
            </a:r>
            <a:r>
              <a:rPr lang="it-IT" sz="2000" dirty="0">
                <a:latin typeface="Book Antiqua" pitchFamily="18" charset="0"/>
              </a:rPr>
              <a:t>di </a:t>
            </a:r>
            <a:r>
              <a:rPr lang="it-IT" sz="2000" dirty="0" smtClean="0">
                <a:latin typeface="Book Antiqua" pitchFamily="18" charset="0"/>
              </a:rPr>
              <a:t>consultazione da </a:t>
            </a:r>
            <a:r>
              <a:rPr lang="it-IT" sz="2000" dirty="0">
                <a:latin typeface="Book Antiqua" pitchFamily="18" charset="0"/>
              </a:rPr>
              <a:t>sottoporre agli </a:t>
            </a:r>
            <a:r>
              <a:rPr lang="it-IT" sz="2000" dirty="0" smtClean="0">
                <a:latin typeface="Book Antiqua" pitchFamily="18" charset="0"/>
              </a:rPr>
              <a:t>stakeholder, </a:t>
            </a:r>
            <a:r>
              <a:rPr lang="it-IT" sz="2000" dirty="0">
                <a:latin typeface="Book Antiqua" pitchFamily="18" charset="0"/>
              </a:rPr>
              <a:t>nell’ambito di un tavolo tecnico a cui hanno partecipato i </a:t>
            </a:r>
            <a:r>
              <a:rPr lang="it-IT" sz="2000" dirty="0" smtClean="0">
                <a:latin typeface="Book Antiqua" pitchFamily="18" charset="0"/>
              </a:rPr>
              <a:t>rappresentanti della </a:t>
            </a:r>
            <a:r>
              <a:rPr lang="it-IT" sz="2000" dirty="0">
                <a:latin typeface="Book Antiqua" pitchFamily="18" charset="0"/>
              </a:rPr>
              <a:t>Ragioneria Generale dello Stato, del Dipartimento per la programmazione e </a:t>
            </a:r>
            <a:r>
              <a:rPr lang="it-IT" sz="2000" dirty="0" smtClean="0">
                <a:latin typeface="Book Antiqua" pitchFamily="18" charset="0"/>
              </a:rPr>
              <a:t>il coordinamento </a:t>
            </a:r>
            <a:r>
              <a:rPr lang="it-IT" sz="2000" dirty="0">
                <a:latin typeface="Book Antiqua" pitchFamily="18" charset="0"/>
              </a:rPr>
              <a:t>della politica economica della Presidenza del Consiglio dei Ministri e </a:t>
            </a:r>
            <a:r>
              <a:rPr lang="it-IT" sz="2000" dirty="0" smtClean="0">
                <a:latin typeface="Book Antiqua" pitchFamily="18" charset="0"/>
              </a:rPr>
              <a:t>della Direzione </a:t>
            </a:r>
            <a:r>
              <a:rPr lang="it-IT" sz="2000" dirty="0">
                <a:latin typeface="Book Antiqua" pitchFamily="18" charset="0"/>
              </a:rPr>
              <a:t>Centrale per la contabilità nazionale dell’ISTAT, ossia soggetti che hanno tra </a:t>
            </a:r>
            <a:r>
              <a:rPr lang="it-IT" sz="2000" dirty="0" smtClean="0">
                <a:latin typeface="Book Antiqua" pitchFamily="18" charset="0"/>
              </a:rPr>
              <a:t>i propri </a:t>
            </a:r>
            <a:r>
              <a:rPr lang="it-IT" sz="2000" dirty="0">
                <a:latin typeface="Book Antiqua" pitchFamily="18" charset="0"/>
              </a:rPr>
              <a:t>fini istituzionali il monitoraggio delle operazioni di PPP.</a:t>
            </a:r>
          </a:p>
        </p:txBody>
      </p:sp>
      <p:sp>
        <p:nvSpPr>
          <p:cNvPr id="3" name="Titolo 2"/>
          <p:cNvSpPr>
            <a:spLocks noGrp="1"/>
          </p:cNvSpPr>
          <p:nvPr>
            <p:ph type="title"/>
          </p:nvPr>
        </p:nvSpPr>
        <p:spPr>
          <a:xfrm>
            <a:off x="539552" y="260648"/>
            <a:ext cx="8229600" cy="1143000"/>
          </a:xfrm>
        </p:spPr>
        <p:txBody>
          <a:bodyPr>
            <a:normAutofit/>
          </a:bodyPr>
          <a:lstStyle/>
          <a:p>
            <a:pPr algn="ctr"/>
            <a:r>
              <a:rPr lang="it-IT" sz="2800" b="0" dirty="0">
                <a:solidFill>
                  <a:schemeClr val="tx1"/>
                </a:solidFill>
                <a:effectLst/>
                <a:latin typeface="Book Antiqua" pitchFamily="18" charset="0"/>
              </a:rPr>
              <a:t>I motivi </a:t>
            </a:r>
            <a:r>
              <a:rPr lang="it-IT" sz="2800" b="0" dirty="0" smtClean="0">
                <a:solidFill>
                  <a:schemeClr val="tx1"/>
                </a:solidFill>
                <a:effectLst/>
                <a:latin typeface="Book Antiqua" pitchFamily="18" charset="0"/>
              </a:rPr>
              <a:t>dell’aggiornamento e modalità di attuazione:</a:t>
            </a:r>
            <a:endParaRPr lang="it-IT" sz="2800" b="0" dirty="0">
              <a:solidFill>
                <a:schemeClr val="tx1"/>
              </a:solidFill>
              <a:effectLst/>
              <a:latin typeface="Book Antiqua" pitchFamily="18" charset="0"/>
            </a:endParaRPr>
          </a:p>
        </p:txBody>
      </p:sp>
    </p:spTree>
    <p:extLst>
      <p:ext uri="{BB962C8B-B14F-4D97-AF65-F5344CB8AC3E}">
        <p14:creationId xmlns:p14="http://schemas.microsoft.com/office/powerpoint/2010/main" val="34349125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196752"/>
            <a:ext cx="8363272" cy="4882547"/>
          </a:xfrm>
        </p:spPr>
        <p:txBody>
          <a:bodyPr>
            <a:normAutofit fontScale="85000" lnSpcReduction="10000"/>
          </a:bodyPr>
          <a:lstStyle/>
          <a:p>
            <a:pPr algn="just"/>
            <a:r>
              <a:rPr lang="it-IT" sz="2000" dirty="0" smtClean="0">
                <a:latin typeface="Book Antiqua" pitchFamily="18" charset="0"/>
              </a:rPr>
              <a:t>Le </a:t>
            </a:r>
            <a:r>
              <a:rPr lang="it-IT" sz="2000" dirty="0">
                <a:latin typeface="Book Antiqua" pitchFamily="18" charset="0"/>
              </a:rPr>
              <a:t>Linee guida hanno l’obiettivo di </a:t>
            </a:r>
            <a:r>
              <a:rPr lang="it-IT" sz="2000" dirty="0" smtClean="0">
                <a:latin typeface="Book Antiqua" pitchFamily="18" charset="0"/>
              </a:rPr>
              <a:t>garantire agli </a:t>
            </a:r>
            <a:r>
              <a:rPr lang="it-IT" sz="2000" dirty="0">
                <a:latin typeface="Book Antiqua" pitchFamily="18" charset="0"/>
              </a:rPr>
              <a:t>enti concedenti un efficace monitoraggio delle operazioni di </a:t>
            </a:r>
            <a:r>
              <a:rPr lang="it-IT" sz="2000" dirty="0" smtClean="0">
                <a:latin typeface="Book Antiqua" pitchFamily="18" charset="0"/>
              </a:rPr>
              <a:t>PPP così da di ridurre il </a:t>
            </a:r>
            <a:r>
              <a:rPr lang="it-IT" sz="2000" dirty="0">
                <a:latin typeface="Book Antiqua" pitchFamily="18" charset="0"/>
              </a:rPr>
              <a:t>tasso di mortalità delle predette operazioni</a:t>
            </a:r>
            <a:r>
              <a:rPr lang="it-IT" sz="2000" dirty="0" smtClean="0">
                <a:latin typeface="Book Antiqua" pitchFamily="18" charset="0"/>
              </a:rPr>
              <a:t>.</a:t>
            </a:r>
          </a:p>
          <a:p>
            <a:pPr algn="just"/>
            <a:r>
              <a:rPr lang="it-IT" sz="2000" dirty="0" smtClean="0">
                <a:latin typeface="Book Antiqua" pitchFamily="18" charset="0"/>
              </a:rPr>
              <a:t>Lo scopo dell’aggiornamento delle stesse è, inoltre, quello </a:t>
            </a:r>
            <a:r>
              <a:rPr lang="it-IT" sz="2000" dirty="0">
                <a:latin typeface="Book Antiqua" pitchFamily="18" charset="0"/>
              </a:rPr>
              <a:t>di facilitare </a:t>
            </a:r>
            <a:r>
              <a:rPr lang="it-IT" sz="2000" dirty="0" smtClean="0">
                <a:latin typeface="Book Antiqua" pitchFamily="18" charset="0"/>
              </a:rPr>
              <a:t>la diffusione </a:t>
            </a:r>
            <a:r>
              <a:rPr lang="it-IT" sz="2000" dirty="0">
                <a:latin typeface="Book Antiqua" pitchFamily="18" charset="0"/>
              </a:rPr>
              <a:t>di </a:t>
            </a:r>
            <a:r>
              <a:rPr lang="it-IT" sz="2000" dirty="0" smtClean="0">
                <a:latin typeface="Book Antiqua" pitchFamily="18" charset="0"/>
              </a:rPr>
              <a:t>buone pratiche </a:t>
            </a:r>
            <a:r>
              <a:rPr lang="it-IT" sz="2000" dirty="0">
                <a:latin typeface="Book Antiqua" pitchFamily="18" charset="0"/>
              </a:rPr>
              <a:t>nella fase di valutazione sull’opportunità di ricorrere </a:t>
            </a:r>
            <a:r>
              <a:rPr lang="it-IT" sz="2000" dirty="0" smtClean="0">
                <a:latin typeface="Book Antiqua" pitchFamily="18" charset="0"/>
              </a:rPr>
              <a:t>alle operazioni </a:t>
            </a:r>
            <a:r>
              <a:rPr lang="it-IT" sz="2000" dirty="0">
                <a:latin typeface="Book Antiqua" pitchFamily="18" charset="0"/>
              </a:rPr>
              <a:t>di PPP da parte degli enti </a:t>
            </a:r>
            <a:r>
              <a:rPr lang="it-IT" sz="2000" dirty="0" smtClean="0">
                <a:latin typeface="Book Antiqua" pitchFamily="18" charset="0"/>
              </a:rPr>
              <a:t>concedenti. In quest’ottica le </a:t>
            </a:r>
            <a:r>
              <a:rPr lang="it-IT" sz="2000" dirty="0">
                <a:latin typeface="Book Antiqua" pitchFamily="18" charset="0"/>
              </a:rPr>
              <a:t>Linee guida, astraendo dal caso specifico, </a:t>
            </a:r>
            <a:r>
              <a:rPr lang="it-IT" sz="2000" u="sng" dirty="0">
                <a:latin typeface="Book Antiqua" pitchFamily="18" charset="0"/>
              </a:rPr>
              <a:t>individuano una serie di </a:t>
            </a:r>
            <a:r>
              <a:rPr lang="it-IT" sz="2000" u="sng" dirty="0" smtClean="0">
                <a:latin typeface="Book Antiqua" pitchFamily="18" charset="0"/>
              </a:rPr>
              <a:t>rischi che </a:t>
            </a:r>
            <a:r>
              <a:rPr lang="it-IT" sz="2000" u="sng" dirty="0">
                <a:latin typeface="Book Antiqua" pitchFamily="18" charset="0"/>
              </a:rPr>
              <a:t>in linea teorica possono </a:t>
            </a:r>
            <a:r>
              <a:rPr lang="it-IT" sz="2000" u="sng" dirty="0" smtClean="0">
                <a:latin typeface="Book Antiqua" pitchFamily="18" charset="0"/>
              </a:rPr>
              <a:t>presentarsi, così da costituire </a:t>
            </a:r>
            <a:r>
              <a:rPr lang="it-IT" sz="2000" u="sng" dirty="0">
                <a:latin typeface="Book Antiqua" pitchFamily="18" charset="0"/>
              </a:rPr>
              <a:t>un supporto </a:t>
            </a:r>
            <a:r>
              <a:rPr lang="it-IT" sz="2000" u="sng" dirty="0" smtClean="0">
                <a:latin typeface="Book Antiqua" pitchFamily="18" charset="0"/>
              </a:rPr>
              <a:t>per l’analisi </a:t>
            </a:r>
            <a:r>
              <a:rPr lang="it-IT" sz="2000" u="sng" dirty="0">
                <a:latin typeface="Book Antiqua" pitchFamily="18" charset="0"/>
              </a:rPr>
              <a:t>dell’allocazione dei rischi e per la relativa strategia di gestione da parte degli </a:t>
            </a:r>
            <a:r>
              <a:rPr lang="it-IT" sz="2000" u="sng" dirty="0" smtClean="0">
                <a:latin typeface="Book Antiqua" pitchFamily="18" charset="0"/>
              </a:rPr>
              <a:t>enti concedenti.</a:t>
            </a:r>
            <a:r>
              <a:rPr lang="it-IT" sz="2000" dirty="0" smtClean="0">
                <a:latin typeface="Book Antiqua" pitchFamily="18" charset="0"/>
              </a:rPr>
              <a:t> In tal senso, rispetto </a:t>
            </a:r>
            <a:r>
              <a:rPr lang="it-IT" sz="2000" dirty="0">
                <a:latin typeface="Book Antiqua" pitchFamily="18" charset="0"/>
              </a:rPr>
              <a:t>alla versione precedente, </a:t>
            </a:r>
            <a:r>
              <a:rPr lang="it-IT" sz="2000" u="sng" dirty="0">
                <a:latin typeface="Book Antiqua" pitchFamily="18" charset="0"/>
              </a:rPr>
              <a:t>è stata effettuata una </a:t>
            </a:r>
            <a:r>
              <a:rPr lang="it-IT" sz="2000" u="sng" dirty="0" smtClean="0">
                <a:latin typeface="Book Antiqua" pitchFamily="18" charset="0"/>
              </a:rPr>
              <a:t>migliore sistematizzazione </a:t>
            </a:r>
            <a:r>
              <a:rPr lang="it-IT" sz="2000" u="sng" dirty="0">
                <a:latin typeface="Book Antiqua" pitchFamily="18" charset="0"/>
              </a:rPr>
              <a:t>dei rischi</a:t>
            </a:r>
            <a:r>
              <a:rPr lang="it-IT" sz="2000" dirty="0">
                <a:latin typeface="Book Antiqua" pitchFamily="18" charset="0"/>
              </a:rPr>
              <a:t>, </a:t>
            </a:r>
            <a:r>
              <a:rPr lang="it-IT" sz="2000" dirty="0" smtClean="0">
                <a:latin typeface="Book Antiqua" pitchFamily="18" charset="0"/>
              </a:rPr>
              <a:t>funzionale </a:t>
            </a:r>
            <a:r>
              <a:rPr lang="it-IT" sz="2000" dirty="0">
                <a:latin typeface="Book Antiqua" pitchFamily="18" charset="0"/>
              </a:rPr>
              <a:t>a chiarire le ipotesi in cui </a:t>
            </a:r>
            <a:r>
              <a:rPr lang="it-IT" sz="2000" dirty="0" smtClean="0">
                <a:latin typeface="Book Antiqua" pitchFamily="18" charset="0"/>
              </a:rPr>
              <a:t>è possibile </a:t>
            </a:r>
            <a:r>
              <a:rPr lang="it-IT" sz="2000" dirty="0">
                <a:latin typeface="Book Antiqua" pitchFamily="18" charset="0"/>
              </a:rPr>
              <a:t>procedere alla revisione del piano </a:t>
            </a:r>
            <a:r>
              <a:rPr lang="it-IT" sz="2000" dirty="0" smtClean="0">
                <a:latin typeface="Book Antiqua" pitchFamily="18" charset="0"/>
              </a:rPr>
              <a:t>economico-finanziario.</a:t>
            </a:r>
          </a:p>
          <a:p>
            <a:pPr algn="just"/>
            <a:r>
              <a:rPr lang="it-IT" sz="2000" dirty="0" smtClean="0">
                <a:latin typeface="Book Antiqua" pitchFamily="18" charset="0"/>
              </a:rPr>
              <a:t>Altra finalità è </a:t>
            </a:r>
            <a:r>
              <a:rPr lang="it-IT" sz="2000" u="sng" dirty="0">
                <a:latin typeface="Book Antiqua" pitchFamily="18" charset="0"/>
              </a:rPr>
              <a:t>quella di fornire indicazioni volte a consentire la classificazione </a:t>
            </a:r>
            <a:r>
              <a:rPr lang="it-IT" sz="2000" u="sng" dirty="0" smtClean="0">
                <a:latin typeface="Book Antiqua" pitchFamily="18" charset="0"/>
              </a:rPr>
              <a:t>off-balance dei </a:t>
            </a:r>
            <a:r>
              <a:rPr lang="it-IT" sz="2000" u="sng" dirty="0">
                <a:latin typeface="Book Antiqua" pitchFamily="18" charset="0"/>
              </a:rPr>
              <a:t>relativi importi dai bilanci degli enti concedenti e dello Stato</a:t>
            </a:r>
            <a:r>
              <a:rPr lang="it-IT" sz="2000" dirty="0">
                <a:latin typeface="Book Antiqua" pitchFamily="18" charset="0"/>
              </a:rPr>
              <a:t>.</a:t>
            </a:r>
          </a:p>
          <a:p>
            <a:pPr algn="just"/>
            <a:r>
              <a:rPr lang="it-IT" sz="2000" dirty="0">
                <a:latin typeface="Book Antiqua" pitchFamily="18" charset="0"/>
              </a:rPr>
              <a:t>Ulteriore obiettivo </a:t>
            </a:r>
            <a:r>
              <a:rPr lang="it-IT" sz="2000" u="sng" dirty="0" smtClean="0">
                <a:latin typeface="Book Antiqua" pitchFamily="18" charset="0"/>
              </a:rPr>
              <a:t>è il miglioramento </a:t>
            </a:r>
            <a:r>
              <a:rPr lang="it-IT" sz="2000" u="sng" dirty="0">
                <a:latin typeface="Book Antiqua" pitchFamily="18" charset="0"/>
              </a:rPr>
              <a:t>del rapporto tra i risultati attesi e i risultati </a:t>
            </a:r>
            <a:r>
              <a:rPr lang="it-IT" sz="2000" u="sng" dirty="0" smtClean="0">
                <a:latin typeface="Book Antiqua" pitchFamily="18" charset="0"/>
              </a:rPr>
              <a:t>effettivamente raggiunti </a:t>
            </a:r>
            <a:r>
              <a:rPr lang="it-IT" sz="2000" u="sng" dirty="0">
                <a:latin typeface="Book Antiqua" pitchFamily="18" charset="0"/>
              </a:rPr>
              <a:t>attraverso le operazioni di PPP, anche in termini di </a:t>
            </a:r>
            <a:r>
              <a:rPr lang="it-IT" sz="2000" u="sng" dirty="0" smtClean="0">
                <a:latin typeface="Book Antiqua" pitchFamily="18" charset="0"/>
              </a:rPr>
              <a:t>costo</a:t>
            </a:r>
            <a:r>
              <a:rPr lang="it-IT" sz="2000" dirty="0">
                <a:latin typeface="Book Antiqua" pitchFamily="18" charset="0"/>
              </a:rPr>
              <a:t>,</a:t>
            </a:r>
            <a:r>
              <a:rPr lang="it-IT" sz="2000" dirty="0" smtClean="0">
                <a:latin typeface="Book Antiqua" pitchFamily="18" charset="0"/>
              </a:rPr>
              <a:t> </a:t>
            </a:r>
            <a:r>
              <a:rPr lang="it-IT" sz="2000" dirty="0">
                <a:latin typeface="Book Antiqua" pitchFamily="18" charset="0"/>
              </a:rPr>
              <a:t>intervenendo sulla matrice dei rischi </a:t>
            </a:r>
            <a:r>
              <a:rPr lang="it-IT" sz="2000" dirty="0" smtClean="0">
                <a:latin typeface="Book Antiqua" pitchFamily="18" charset="0"/>
              </a:rPr>
              <a:t> in modo da disciplinare </a:t>
            </a:r>
            <a:r>
              <a:rPr lang="it-IT" sz="2000" dirty="0">
                <a:latin typeface="Book Antiqua" pitchFamily="18" charset="0"/>
              </a:rPr>
              <a:t>ex ante </a:t>
            </a:r>
            <a:r>
              <a:rPr lang="it-IT" sz="2000" dirty="0" smtClean="0">
                <a:latin typeface="Book Antiqua" pitchFamily="18" charset="0"/>
              </a:rPr>
              <a:t>l’allocazione dei rischi e perseguire </a:t>
            </a:r>
            <a:r>
              <a:rPr lang="it-IT" sz="2000" dirty="0">
                <a:latin typeface="Book Antiqua" pitchFamily="18" charset="0"/>
              </a:rPr>
              <a:t>una corretta contabilizzazione delle operazioni di PPP.</a:t>
            </a:r>
          </a:p>
        </p:txBody>
      </p:sp>
      <p:sp>
        <p:nvSpPr>
          <p:cNvPr id="3" name="Titolo 2"/>
          <p:cNvSpPr>
            <a:spLocks noGrp="1"/>
          </p:cNvSpPr>
          <p:nvPr>
            <p:ph type="title"/>
          </p:nvPr>
        </p:nvSpPr>
        <p:spPr>
          <a:xfrm>
            <a:off x="395536" y="-9808"/>
            <a:ext cx="8229600" cy="1143000"/>
          </a:xfrm>
        </p:spPr>
        <p:txBody>
          <a:bodyPr>
            <a:normAutofit/>
          </a:bodyPr>
          <a:lstStyle/>
          <a:p>
            <a:pPr algn="ctr"/>
            <a:r>
              <a:rPr lang="it-IT" sz="2800" b="0" dirty="0">
                <a:solidFill>
                  <a:schemeClr val="tx1"/>
                </a:solidFill>
                <a:effectLst/>
                <a:latin typeface="Book Antiqua" pitchFamily="18" charset="0"/>
              </a:rPr>
              <a:t>Gli obiettivi:</a:t>
            </a:r>
          </a:p>
        </p:txBody>
      </p:sp>
    </p:spTree>
    <p:extLst>
      <p:ext uri="{BB962C8B-B14F-4D97-AF65-F5344CB8AC3E}">
        <p14:creationId xmlns:p14="http://schemas.microsoft.com/office/powerpoint/2010/main" val="25225920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sz="1700" dirty="0" smtClean="0">
                <a:latin typeface="Book Antiqua" pitchFamily="18" charset="0"/>
              </a:rPr>
              <a:t>Gli </a:t>
            </a:r>
            <a:r>
              <a:rPr lang="it-IT" sz="1700" u="sng" dirty="0">
                <a:latin typeface="Book Antiqua" pitchFamily="18" charset="0"/>
              </a:rPr>
              <a:t>Enti Concedenti</a:t>
            </a:r>
            <a:r>
              <a:rPr lang="it-IT" sz="1700" dirty="0">
                <a:latin typeface="Book Antiqua" pitchFamily="18" charset="0"/>
              </a:rPr>
              <a:t>, ossia la medesima </a:t>
            </a:r>
            <a:r>
              <a:rPr lang="it-IT" sz="1700" dirty="0" smtClean="0">
                <a:latin typeface="Book Antiqua" pitchFamily="18" charset="0"/>
              </a:rPr>
              <a:t>espressione utilizzata </a:t>
            </a:r>
            <a:r>
              <a:rPr lang="it-IT" sz="1700" dirty="0">
                <a:latin typeface="Book Antiqua" pitchFamily="18" charset="0"/>
              </a:rPr>
              <a:t>dal legislatore </a:t>
            </a:r>
            <a:r>
              <a:rPr lang="it-IT" sz="1700" dirty="0" smtClean="0">
                <a:latin typeface="Book Antiqua" pitchFamily="18" charset="0"/>
              </a:rPr>
              <a:t>nell’art. 180</a:t>
            </a:r>
            <a:r>
              <a:rPr lang="it-IT" sz="1700" dirty="0">
                <a:latin typeface="Book Antiqua" pitchFamily="18" charset="0"/>
              </a:rPr>
              <a:t>, comma 2, del codice dei contratti </a:t>
            </a:r>
            <a:r>
              <a:rPr lang="it-IT" sz="1700" dirty="0" smtClean="0">
                <a:latin typeface="Book Antiqua" pitchFamily="18" charset="0"/>
              </a:rPr>
              <a:t>pubblici, </a:t>
            </a:r>
            <a:r>
              <a:rPr lang="it-IT" sz="1700" dirty="0">
                <a:latin typeface="Book Antiqua" pitchFamily="18" charset="0"/>
              </a:rPr>
              <a:t>per descrivere  genericamente i contratti di partenariato pubblico </a:t>
            </a:r>
            <a:r>
              <a:rPr lang="it-IT" sz="1700" dirty="0" smtClean="0">
                <a:latin typeface="Book Antiqua" pitchFamily="18" charset="0"/>
              </a:rPr>
              <a:t>privato.</a:t>
            </a:r>
          </a:p>
          <a:p>
            <a:pPr algn="just"/>
            <a:r>
              <a:rPr lang="it-IT" sz="1700" dirty="0" smtClean="0">
                <a:latin typeface="Book Antiqua" pitchFamily="18" charset="0"/>
              </a:rPr>
              <a:t>La </a:t>
            </a:r>
            <a:r>
              <a:rPr lang="it-IT" sz="1700" dirty="0">
                <a:latin typeface="Book Antiqua" pitchFamily="18" charset="0"/>
              </a:rPr>
              <a:t>locuzione enti concedenti è omnicomprensiva sia </a:t>
            </a:r>
            <a:r>
              <a:rPr lang="it-IT" sz="1700" dirty="0" smtClean="0">
                <a:latin typeface="Book Antiqua" pitchFamily="18" charset="0"/>
              </a:rPr>
              <a:t>delle amministrazioni </a:t>
            </a:r>
            <a:r>
              <a:rPr lang="it-IT" sz="1700" dirty="0">
                <a:latin typeface="Book Antiqua" pitchFamily="18" charset="0"/>
              </a:rPr>
              <a:t>aggiudicatrici che degli enti aggiudicatori (i quali, a mente dell’articolo 164 del codice possono porre in essere procedure di aggiudicazione dei contratti di concessione di lavori pubblici o di servizi).</a:t>
            </a:r>
          </a:p>
          <a:p>
            <a:endParaRPr lang="it-IT" sz="1700" dirty="0">
              <a:latin typeface="Book Antiqua" pitchFamily="18" charset="0"/>
            </a:endParaRPr>
          </a:p>
          <a:p>
            <a:r>
              <a:rPr lang="it-IT" sz="1700" u="sng" dirty="0" smtClean="0">
                <a:latin typeface="Book Antiqua" pitchFamily="18" charset="0"/>
              </a:rPr>
              <a:t>Gli operatori economici che partecipano alle procedure di affidamento dei PPP</a:t>
            </a:r>
            <a:r>
              <a:rPr lang="it-IT" sz="1700" dirty="0" smtClean="0">
                <a:latin typeface="Book Antiqua" pitchFamily="18" charset="0"/>
              </a:rPr>
              <a:t>.</a:t>
            </a:r>
          </a:p>
          <a:p>
            <a:pPr marL="109728" indent="0">
              <a:buNone/>
            </a:pPr>
            <a:endParaRPr lang="it-IT" sz="1700" dirty="0" smtClean="0">
              <a:latin typeface="Book Antiqua" pitchFamily="18" charset="0"/>
            </a:endParaRPr>
          </a:p>
          <a:p>
            <a:r>
              <a:rPr lang="it-IT" sz="1700" dirty="0" smtClean="0">
                <a:latin typeface="Book Antiqua" pitchFamily="18" charset="0"/>
              </a:rPr>
              <a:t>Il </a:t>
            </a:r>
            <a:r>
              <a:rPr lang="it-IT" sz="1700" dirty="0">
                <a:latin typeface="Book Antiqua" pitchFamily="18" charset="0"/>
              </a:rPr>
              <a:t>testo delle Linee guida n. 9, ad oggi è provvisorio e non vincolante in quanto pubblicato prima della conclusione del relativo iter di approvazione.</a:t>
            </a:r>
          </a:p>
          <a:p>
            <a:r>
              <a:rPr lang="it-IT" sz="1700" dirty="0">
                <a:latin typeface="Book Antiqua" pitchFamily="18" charset="0"/>
              </a:rPr>
              <a:t>Si procederà all’adozione definitiva all’esito dell’acquisizione delle osservazioni del Ministero dell’Economia e delle Finanze.</a:t>
            </a:r>
          </a:p>
          <a:p>
            <a:endParaRPr lang="it-IT" sz="1700" dirty="0">
              <a:latin typeface="Book Antiqua" pitchFamily="18" charset="0"/>
            </a:endParaRPr>
          </a:p>
        </p:txBody>
      </p:sp>
      <p:sp>
        <p:nvSpPr>
          <p:cNvPr id="3" name="Titolo 2"/>
          <p:cNvSpPr>
            <a:spLocks noGrp="1"/>
          </p:cNvSpPr>
          <p:nvPr>
            <p:ph type="title"/>
          </p:nvPr>
        </p:nvSpPr>
        <p:spPr/>
        <p:txBody>
          <a:bodyPr>
            <a:normAutofit/>
          </a:bodyPr>
          <a:lstStyle/>
          <a:p>
            <a:pPr algn="ctr"/>
            <a:r>
              <a:rPr lang="it-IT" sz="2800" b="0" dirty="0">
                <a:solidFill>
                  <a:schemeClr val="tx1"/>
                </a:solidFill>
                <a:effectLst/>
                <a:latin typeface="Book Antiqua" pitchFamily="18" charset="0"/>
              </a:rPr>
              <a:t>I soggetti destinatari:</a:t>
            </a:r>
          </a:p>
        </p:txBody>
      </p:sp>
    </p:spTree>
    <p:extLst>
      <p:ext uri="{BB962C8B-B14F-4D97-AF65-F5344CB8AC3E}">
        <p14:creationId xmlns:p14="http://schemas.microsoft.com/office/powerpoint/2010/main" val="15053579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sz="1800" dirty="0" smtClean="0">
                <a:latin typeface="Book Antiqua" pitchFamily="18" charset="0"/>
              </a:rPr>
              <a:t>Introduce una </a:t>
            </a:r>
            <a:r>
              <a:rPr lang="it-IT" sz="1800" dirty="0">
                <a:latin typeface="Book Antiqua" pitchFamily="18" charset="0"/>
              </a:rPr>
              <a:t>nuova modalità per comunicare </a:t>
            </a:r>
            <a:r>
              <a:rPr lang="it-IT" sz="1800" u="sng" dirty="0">
                <a:latin typeface="Book Antiqua" pitchFamily="18" charset="0"/>
              </a:rPr>
              <a:t>l’avvenuta stipula di operazioni di partenariato pubblico-privato </a:t>
            </a:r>
            <a:r>
              <a:rPr lang="it-IT" sz="1800" dirty="0">
                <a:latin typeface="Book Antiqua" pitchFamily="18" charset="0"/>
              </a:rPr>
              <a:t>(PPP) </a:t>
            </a:r>
            <a:r>
              <a:rPr lang="it-IT" sz="1800" dirty="0" smtClean="0">
                <a:latin typeface="Book Antiqua" pitchFamily="18" charset="0"/>
              </a:rPr>
              <a:t>attraverso l’utilizzo </a:t>
            </a:r>
            <a:r>
              <a:rPr lang="it-IT" sz="1800" dirty="0">
                <a:latin typeface="Book Antiqua" pitchFamily="18" charset="0"/>
              </a:rPr>
              <a:t>del </a:t>
            </a:r>
            <a:r>
              <a:rPr lang="it-IT" sz="1800" u="sng" dirty="0">
                <a:latin typeface="Book Antiqua" pitchFamily="18" charset="0"/>
              </a:rPr>
              <a:t>nuovo portale web relativo alle operazioni di PPP</a:t>
            </a:r>
            <a:r>
              <a:rPr lang="it-IT" sz="1800" dirty="0" smtClean="0">
                <a:latin typeface="Book Antiqua" pitchFamily="18" charset="0"/>
              </a:rPr>
              <a:t>.</a:t>
            </a:r>
          </a:p>
          <a:p>
            <a:pPr algn="just"/>
            <a:endParaRPr lang="it-IT" sz="1800" dirty="0">
              <a:latin typeface="Book Antiqua" pitchFamily="18" charset="0"/>
            </a:endParaRPr>
          </a:p>
          <a:p>
            <a:pPr algn="just"/>
            <a:r>
              <a:rPr lang="it-IT" sz="1800" dirty="0">
                <a:latin typeface="Book Antiqua" pitchFamily="18" charset="0"/>
              </a:rPr>
              <a:t>Il nuovo portale, finalizzato alla raccolta delle informazioni necessarie alle attività istituzionali delle realtà coinvolte (tra gli altri, DIPE-RGS-ISTAT), </a:t>
            </a:r>
            <a:r>
              <a:rPr lang="it-IT" sz="1800" u="sng" dirty="0">
                <a:latin typeface="Book Antiqua" pitchFamily="18" charset="0"/>
              </a:rPr>
              <a:t>riduce l’onere di trasmissione a carico delle amministrazioni </a:t>
            </a:r>
            <a:r>
              <a:rPr lang="it-IT" sz="1800" u="sng" dirty="0" smtClean="0">
                <a:latin typeface="Book Antiqua" pitchFamily="18" charset="0"/>
              </a:rPr>
              <a:t>aggiudicatrici</a:t>
            </a:r>
            <a:r>
              <a:rPr lang="it-IT" sz="1800" dirty="0" smtClean="0">
                <a:latin typeface="Book Antiqua" pitchFamily="18" charset="0"/>
              </a:rPr>
              <a:t>.</a:t>
            </a:r>
          </a:p>
          <a:p>
            <a:pPr algn="just"/>
            <a:endParaRPr lang="it-IT" sz="1800" dirty="0">
              <a:latin typeface="Book Antiqua" pitchFamily="18" charset="0"/>
            </a:endParaRPr>
          </a:p>
          <a:p>
            <a:pPr algn="just"/>
            <a:r>
              <a:rPr lang="it-IT" sz="1800" dirty="0" smtClean="0">
                <a:latin typeface="Book Antiqua" pitchFamily="18" charset="0"/>
              </a:rPr>
              <a:t>L’iniziativa </a:t>
            </a:r>
            <a:r>
              <a:rPr lang="it-IT" sz="1800" u="sng" dirty="0" smtClean="0">
                <a:latin typeface="Book Antiqua" pitchFamily="18" charset="0"/>
              </a:rPr>
              <a:t>è volta a migliorare </a:t>
            </a:r>
            <a:r>
              <a:rPr lang="it-IT" sz="1800" u="sng" dirty="0">
                <a:latin typeface="Book Antiqua" pitchFamily="18" charset="0"/>
              </a:rPr>
              <a:t>l’efficacia e l’efficienza di tali operazioni su tutto il territorio europeo </a:t>
            </a:r>
            <a:r>
              <a:rPr lang="it-IT" sz="1800" u="sng" dirty="0" smtClean="0">
                <a:latin typeface="Book Antiqua" pitchFamily="18" charset="0"/>
              </a:rPr>
              <a:t>al fine di avere un controllo </a:t>
            </a:r>
            <a:r>
              <a:rPr lang="it-IT" sz="1800" u="sng" dirty="0">
                <a:latin typeface="Book Antiqua" pitchFamily="18" charset="0"/>
              </a:rPr>
              <a:t>statistico, aggiornato e fedele rispetto alla realtà</a:t>
            </a:r>
            <a:r>
              <a:rPr lang="it-IT" sz="1800" dirty="0" smtClean="0">
                <a:latin typeface="Book Antiqua" pitchFamily="18" charset="0"/>
              </a:rPr>
              <a:t>.</a:t>
            </a:r>
          </a:p>
          <a:p>
            <a:pPr algn="just"/>
            <a:endParaRPr lang="it-IT" sz="1800" dirty="0">
              <a:latin typeface="Book Antiqua" pitchFamily="18" charset="0"/>
            </a:endParaRPr>
          </a:p>
          <a:p>
            <a:pPr algn="just"/>
            <a:endParaRPr lang="it-IT" sz="1800" dirty="0">
              <a:latin typeface="Book Antiqua" pitchFamily="18" charset="0"/>
            </a:endParaRPr>
          </a:p>
        </p:txBody>
      </p:sp>
      <p:sp>
        <p:nvSpPr>
          <p:cNvPr id="3" name="Titolo 2"/>
          <p:cNvSpPr>
            <a:spLocks noGrp="1"/>
          </p:cNvSpPr>
          <p:nvPr>
            <p:ph type="title"/>
          </p:nvPr>
        </p:nvSpPr>
        <p:spPr>
          <a:xfrm>
            <a:off x="467544" y="332656"/>
            <a:ext cx="8229600" cy="1143000"/>
          </a:xfrm>
        </p:spPr>
        <p:txBody>
          <a:bodyPr>
            <a:noAutofit/>
          </a:bodyPr>
          <a:lstStyle/>
          <a:p>
            <a:pPr algn="ctr"/>
            <a:r>
              <a:rPr lang="it-IT" sz="2400" b="0" dirty="0">
                <a:solidFill>
                  <a:schemeClr val="tx1"/>
                </a:solidFill>
                <a:effectLst/>
                <a:latin typeface="Book Antiqua" pitchFamily="18" charset="0"/>
              </a:rPr>
              <a:t>Circolare del Presidente del Consiglio dei Ministri del 19 maggio 2022, pubblicata in G.U. n. 185 del 9 agosto </a:t>
            </a:r>
            <a:r>
              <a:rPr lang="it-IT" sz="2400" b="0" dirty="0" smtClean="0">
                <a:solidFill>
                  <a:schemeClr val="tx1"/>
                </a:solidFill>
                <a:effectLst/>
                <a:latin typeface="Book Antiqua" pitchFamily="18" charset="0"/>
              </a:rPr>
              <a:t>2022 in tema di obblighi di comunicazione</a:t>
            </a:r>
            <a:endParaRPr lang="it-IT" sz="2400" b="0" dirty="0">
              <a:solidFill>
                <a:schemeClr val="tx1"/>
              </a:solidFill>
              <a:effectLst/>
              <a:latin typeface="Book Antiqua" pitchFamily="18" charset="0"/>
            </a:endParaRPr>
          </a:p>
        </p:txBody>
      </p:sp>
    </p:spTree>
    <p:extLst>
      <p:ext uri="{BB962C8B-B14F-4D97-AF65-F5344CB8AC3E}">
        <p14:creationId xmlns:p14="http://schemas.microsoft.com/office/powerpoint/2010/main" val="8846741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it-IT" sz="1800" dirty="0">
                <a:latin typeface="Book Antiqua" pitchFamily="18" charset="0"/>
              </a:rPr>
              <a:t>Sono tenuti all’obbligo di </a:t>
            </a:r>
            <a:r>
              <a:rPr lang="it-IT" sz="1800" dirty="0" smtClean="0">
                <a:latin typeface="Book Antiqua" pitchFamily="18" charset="0"/>
              </a:rPr>
              <a:t>comunicazione:</a:t>
            </a:r>
            <a:endParaRPr lang="it-IT" sz="1800" dirty="0">
              <a:latin typeface="Book Antiqua" pitchFamily="18" charset="0"/>
            </a:endParaRPr>
          </a:p>
          <a:p>
            <a:pPr>
              <a:buFont typeface="Arial" pitchFamily="34" charset="0"/>
              <a:buChar char="•"/>
            </a:pPr>
            <a:r>
              <a:rPr lang="it-IT" sz="1800" dirty="0">
                <a:latin typeface="Book Antiqua" pitchFamily="18" charset="0"/>
              </a:rPr>
              <a:t>le amministrazioni </a:t>
            </a:r>
            <a:r>
              <a:rPr lang="it-IT" sz="1800" dirty="0" smtClean="0">
                <a:latin typeface="Book Antiqua" pitchFamily="18" charset="0"/>
              </a:rPr>
              <a:t>aggiudicatrici;</a:t>
            </a:r>
            <a:endParaRPr lang="it-IT" sz="1800" dirty="0">
              <a:latin typeface="Book Antiqua" pitchFamily="18" charset="0"/>
            </a:endParaRPr>
          </a:p>
          <a:p>
            <a:pPr>
              <a:buFont typeface="Arial" pitchFamily="34" charset="0"/>
              <a:buChar char="•"/>
            </a:pPr>
            <a:r>
              <a:rPr lang="it-IT" sz="1800" dirty="0">
                <a:latin typeface="Book Antiqua" pitchFamily="18" charset="0"/>
              </a:rPr>
              <a:t>gli organismi di diritto </a:t>
            </a:r>
            <a:r>
              <a:rPr lang="it-IT" sz="1800" dirty="0" smtClean="0">
                <a:latin typeface="Book Antiqua" pitchFamily="18" charset="0"/>
              </a:rPr>
              <a:t>pubblico</a:t>
            </a:r>
            <a:r>
              <a:rPr lang="it-IT" sz="1800" dirty="0">
                <a:latin typeface="Book Antiqua" pitchFamily="18" charset="0"/>
              </a:rPr>
              <a:t>;</a:t>
            </a:r>
          </a:p>
          <a:p>
            <a:pPr algn="just">
              <a:buFont typeface="Arial" pitchFamily="34" charset="0"/>
              <a:buChar char="•"/>
            </a:pPr>
            <a:r>
              <a:rPr lang="it-IT" sz="1800" dirty="0">
                <a:latin typeface="Book Antiqua" pitchFamily="18" charset="0"/>
              </a:rPr>
              <a:t>gli enti aggiudicatori e gli altri soggetti aggiudicatori di cui all’art. 3 </a:t>
            </a:r>
            <a:r>
              <a:rPr lang="it-IT" sz="1800" dirty="0" smtClean="0">
                <a:latin typeface="Book Antiqua" pitchFamily="18" charset="0"/>
              </a:rPr>
              <a:t>del decreto </a:t>
            </a:r>
            <a:r>
              <a:rPr lang="it-IT" sz="1800" dirty="0">
                <a:latin typeface="Book Antiqua" pitchFamily="18" charset="0"/>
              </a:rPr>
              <a:t>legislativo n. 50 del 2016, nonché coloro che esercitino le funzioni di concedente ai sensi degli articoli 164 e seguenti del medesimo decreto legislativo n. 50 del 2016, che abbiano avviato operazioni di partenariato pubblico </a:t>
            </a:r>
            <a:r>
              <a:rPr lang="it-IT" sz="1800" dirty="0" smtClean="0">
                <a:latin typeface="Book Antiqua" pitchFamily="18" charset="0"/>
              </a:rPr>
              <a:t>privato.</a:t>
            </a:r>
          </a:p>
          <a:p>
            <a:pPr marL="109728" indent="0" algn="just">
              <a:buNone/>
            </a:pPr>
            <a:r>
              <a:rPr lang="it-IT" sz="1800" dirty="0" smtClean="0">
                <a:latin typeface="Book Antiqua" pitchFamily="18" charset="0"/>
              </a:rPr>
              <a:t>La documentazione indicata nel paragrafo 4 della circolare deve essere inoltrata attraverso il nuovo portale entro 30gg dalla stipula del contratto.</a:t>
            </a:r>
            <a:endParaRPr lang="it-IT" sz="1800" dirty="0">
              <a:latin typeface="Book Antiqua" pitchFamily="18" charset="0"/>
            </a:endParaRPr>
          </a:p>
        </p:txBody>
      </p:sp>
      <p:sp>
        <p:nvSpPr>
          <p:cNvPr id="3" name="Titolo 2"/>
          <p:cNvSpPr>
            <a:spLocks noGrp="1"/>
          </p:cNvSpPr>
          <p:nvPr>
            <p:ph type="title"/>
          </p:nvPr>
        </p:nvSpPr>
        <p:spPr/>
        <p:txBody>
          <a:bodyPr>
            <a:normAutofit fontScale="90000"/>
          </a:bodyPr>
          <a:lstStyle/>
          <a:p>
            <a:pPr algn="ctr"/>
            <a:r>
              <a:rPr lang="it-IT" sz="2400" b="0" dirty="0">
                <a:solidFill>
                  <a:schemeClr val="tx1"/>
                </a:solidFill>
                <a:effectLst/>
                <a:latin typeface="Book Antiqua" pitchFamily="18" charset="0"/>
              </a:rPr>
              <a:t>Circolare del Presidente del Consiglio dei Ministri del 19 maggio 2022, pubblicata in G.U. n. 185 del 9 agosto 2022 in tema di obblighi di </a:t>
            </a:r>
            <a:r>
              <a:rPr lang="it-IT" sz="2400" b="0" dirty="0" smtClean="0">
                <a:solidFill>
                  <a:schemeClr val="tx1"/>
                </a:solidFill>
                <a:effectLst/>
                <a:latin typeface="Book Antiqua" pitchFamily="18" charset="0"/>
              </a:rPr>
              <a:t>comunicazione/2</a:t>
            </a:r>
            <a:endParaRPr lang="it-IT" b="0" dirty="0">
              <a:solidFill>
                <a:schemeClr val="tx1"/>
              </a:solidFill>
              <a:effectLst/>
            </a:endParaRPr>
          </a:p>
        </p:txBody>
      </p:sp>
    </p:spTree>
    <p:extLst>
      <p:ext uri="{BB962C8B-B14F-4D97-AF65-F5344CB8AC3E}">
        <p14:creationId xmlns:p14="http://schemas.microsoft.com/office/powerpoint/2010/main" val="269084062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3E1FC8-360A-430F-B6B4-6502B3F5FA9C}"/>
              </a:ext>
            </a:extLst>
          </p:cNvPr>
          <p:cNvSpPr>
            <a:spLocks noGrp="1"/>
          </p:cNvSpPr>
          <p:nvPr>
            <p:ph type="ctrTitle"/>
          </p:nvPr>
        </p:nvSpPr>
        <p:spPr>
          <a:xfrm>
            <a:off x="827584" y="2514600"/>
            <a:ext cx="7851648" cy="1828800"/>
          </a:xfrm>
        </p:spPr>
        <p:txBody>
          <a:bodyPr>
            <a:normAutofit/>
          </a:bodyPr>
          <a:lstStyle/>
          <a:p>
            <a:pPr algn="ctr"/>
            <a:r>
              <a:rPr lang="it-IT" sz="4800" dirty="0">
                <a:solidFill>
                  <a:schemeClr val="bg2">
                    <a:lumMod val="10000"/>
                  </a:schemeClr>
                </a:solidFill>
                <a:latin typeface="Book Antiqua" panose="02040602050305030304" pitchFamily="18" charset="0"/>
              </a:rPr>
              <a:t>Grazie per l’attenzione!</a:t>
            </a:r>
          </a:p>
        </p:txBody>
      </p:sp>
      <p:sp>
        <p:nvSpPr>
          <p:cNvPr id="3" name="Sottotitolo 2">
            <a:extLst>
              <a:ext uri="{FF2B5EF4-FFF2-40B4-BE49-F238E27FC236}">
                <a16:creationId xmlns:a16="http://schemas.microsoft.com/office/drawing/2014/main" xmlns="" id="{55A580CC-4316-4DB8-B1ED-AADBED6A8DB9}"/>
              </a:ext>
            </a:extLst>
          </p:cNvPr>
          <p:cNvSpPr>
            <a:spLocks noGrp="1"/>
          </p:cNvSpPr>
          <p:nvPr>
            <p:ph type="subTitle" idx="1"/>
          </p:nvPr>
        </p:nvSpPr>
        <p:spPr>
          <a:xfrm>
            <a:off x="827584" y="4509120"/>
            <a:ext cx="7854696" cy="1752600"/>
          </a:xfrm>
        </p:spPr>
        <p:txBody>
          <a:bodyPr/>
          <a:lstStyle/>
          <a:p>
            <a:r>
              <a:rPr lang="it-IT" dirty="0">
                <a:solidFill>
                  <a:schemeClr val="bg2">
                    <a:lumMod val="10000"/>
                  </a:schemeClr>
                </a:solidFill>
                <a:latin typeface="Book Antiqua" panose="02040602050305030304" pitchFamily="18" charset="0"/>
              </a:rPr>
              <a:t>Avv. </a:t>
            </a:r>
            <a:r>
              <a:rPr lang="it-IT" sz="2400" dirty="0">
                <a:solidFill>
                  <a:schemeClr val="bg2">
                    <a:lumMod val="10000"/>
                  </a:schemeClr>
                </a:solidFill>
                <a:latin typeface="Book Antiqua" panose="02040602050305030304" pitchFamily="18" charset="0"/>
              </a:rPr>
              <a:t>Luigi</a:t>
            </a:r>
            <a:r>
              <a:rPr lang="it-IT" dirty="0">
                <a:solidFill>
                  <a:schemeClr val="bg2">
                    <a:lumMod val="10000"/>
                  </a:schemeClr>
                </a:solidFill>
                <a:latin typeface="Book Antiqua" panose="02040602050305030304" pitchFamily="18" charset="0"/>
              </a:rPr>
              <a:t> Tretola</a:t>
            </a:r>
          </a:p>
        </p:txBody>
      </p:sp>
    </p:spTree>
    <p:extLst>
      <p:ext uri="{BB962C8B-B14F-4D97-AF65-F5344CB8AC3E}">
        <p14:creationId xmlns:p14="http://schemas.microsoft.com/office/powerpoint/2010/main" val="815581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179512" y="1771943"/>
            <a:ext cx="3600400" cy="287939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109728" indent="0" algn="ctr">
              <a:buNone/>
            </a:pPr>
            <a:r>
              <a:rPr lang="it-IT" sz="1800" dirty="0" smtClean="0">
                <a:solidFill>
                  <a:schemeClr val="bg2">
                    <a:lumMod val="25000"/>
                  </a:schemeClr>
                </a:solidFill>
                <a:latin typeface="Book Antiqua" pitchFamily="18" charset="0"/>
              </a:rPr>
              <a:t>L'introduzione, ad opera delle PP.AA., di </a:t>
            </a:r>
            <a:r>
              <a:rPr lang="it-IT" sz="1800" u="sng" dirty="0">
                <a:solidFill>
                  <a:schemeClr val="bg2">
                    <a:lumMod val="25000"/>
                  </a:schemeClr>
                </a:solidFill>
                <a:effectLst>
                  <a:outerShdw blurRad="38100" dist="38100" dir="2700000" algn="tl">
                    <a:srgbClr val="000000">
                      <a:alpha val="43137"/>
                    </a:srgbClr>
                  </a:outerShdw>
                </a:effectLst>
                <a:latin typeface="Book Antiqua" pitchFamily="18" charset="0"/>
              </a:rPr>
              <a:t>un programma triennale </a:t>
            </a:r>
            <a:r>
              <a:rPr lang="it-IT" sz="1800" dirty="0">
                <a:solidFill>
                  <a:schemeClr val="bg2">
                    <a:lumMod val="25000"/>
                  </a:schemeClr>
                </a:solidFill>
                <a:latin typeface="Book Antiqua" pitchFamily="18" charset="0"/>
              </a:rPr>
              <a:t>delle </a:t>
            </a:r>
            <a:r>
              <a:rPr lang="it-IT" sz="1800" dirty="0" smtClean="0">
                <a:solidFill>
                  <a:schemeClr val="bg2">
                    <a:lumMod val="25000"/>
                  </a:schemeClr>
                </a:solidFill>
                <a:latin typeface="Book Antiqua" pitchFamily="18" charset="0"/>
              </a:rPr>
              <a:t>esigenze </a:t>
            </a:r>
            <a:r>
              <a:rPr lang="it-IT" sz="1800" dirty="0">
                <a:solidFill>
                  <a:schemeClr val="bg2">
                    <a:lumMod val="25000"/>
                  </a:schemeClr>
                </a:solidFill>
                <a:latin typeface="Book Antiqua" pitchFamily="18" charset="0"/>
              </a:rPr>
              <a:t>pubbliche idonee ad essere realizzate attraverso forme di </a:t>
            </a:r>
            <a:r>
              <a:rPr lang="it-IT" sz="1800" dirty="0" smtClean="0">
                <a:solidFill>
                  <a:schemeClr val="bg2">
                    <a:lumMod val="25000"/>
                  </a:schemeClr>
                </a:solidFill>
                <a:latin typeface="Book Antiqua" pitchFamily="18" charset="0"/>
              </a:rPr>
              <a:t>PPP. </a:t>
            </a:r>
            <a:endParaRPr lang="it-IT" sz="1800" dirty="0">
              <a:solidFill>
                <a:schemeClr val="bg2">
                  <a:lumMod val="25000"/>
                </a:schemeClr>
              </a:solidFill>
              <a:latin typeface="Book Antiqua" pitchFamily="18" charset="0"/>
            </a:endParaRPr>
          </a:p>
        </p:txBody>
      </p:sp>
      <p:cxnSp>
        <p:nvCxnSpPr>
          <p:cNvPr id="7" name="Connettore 4 6"/>
          <p:cNvCxnSpPr/>
          <p:nvPr/>
        </p:nvCxnSpPr>
        <p:spPr>
          <a:xfrm rot="16200000" flipH="1">
            <a:off x="6134326" y="3256369"/>
            <a:ext cx="934856" cy="56253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323528" y="260648"/>
            <a:ext cx="7830990" cy="523220"/>
          </a:xfrm>
          <a:prstGeom prst="rect">
            <a:avLst/>
          </a:prstGeom>
        </p:spPr>
        <p:txBody>
          <a:bodyPr wrap="none">
            <a:spAutoFit/>
          </a:bodyPr>
          <a:lstStyle/>
          <a:p>
            <a:pPr algn="ctr"/>
            <a:r>
              <a:rPr lang="it-IT" sz="2800" dirty="0" smtClean="0">
                <a:solidFill>
                  <a:schemeClr val="tx1"/>
                </a:solidFill>
                <a:latin typeface="Book Antiqua" pitchFamily="18" charset="0"/>
              </a:rPr>
              <a:t>Art. 175: Diritto di prelazione e criterio premiale</a:t>
            </a:r>
            <a:endParaRPr lang="it-IT" sz="2800" dirty="0">
              <a:solidFill>
                <a:schemeClr val="tx1"/>
              </a:solidFill>
            </a:endParaRPr>
          </a:p>
        </p:txBody>
      </p:sp>
      <p:sp>
        <p:nvSpPr>
          <p:cNvPr id="10" name="Rettangolo 9"/>
          <p:cNvSpPr/>
          <p:nvPr/>
        </p:nvSpPr>
        <p:spPr>
          <a:xfrm>
            <a:off x="-1692696" y="899428"/>
            <a:ext cx="7632848" cy="646331"/>
          </a:xfrm>
          <a:prstGeom prst="rect">
            <a:avLst/>
          </a:prstGeom>
        </p:spPr>
        <p:txBody>
          <a:bodyPr wrap="square">
            <a:spAutoFit/>
          </a:bodyPr>
          <a:lstStyle/>
          <a:p>
            <a:pPr marL="109728" indent="0" algn="ctr">
              <a:buNone/>
            </a:pPr>
            <a:r>
              <a:rPr lang="it-IT" sz="1800" dirty="0" smtClean="0">
                <a:solidFill>
                  <a:schemeClr val="bg2">
                    <a:lumMod val="25000"/>
                  </a:schemeClr>
                </a:solidFill>
                <a:latin typeface="Book Antiqua" pitchFamily="18" charset="0"/>
              </a:rPr>
              <a:t>Nello schema di Contratto l'articolo 175</a:t>
            </a:r>
          </a:p>
          <a:p>
            <a:pPr marL="109728" indent="0" algn="ctr">
              <a:buNone/>
            </a:pPr>
            <a:r>
              <a:rPr lang="it-IT" sz="1800" dirty="0" smtClean="0">
                <a:solidFill>
                  <a:schemeClr val="bg2">
                    <a:lumMod val="25000"/>
                  </a:schemeClr>
                </a:solidFill>
                <a:latin typeface="Book Antiqua" pitchFamily="18" charset="0"/>
              </a:rPr>
              <a:t>  al comma 1 prevedeva: </a:t>
            </a:r>
            <a:endParaRPr lang="it-IT" sz="1800" dirty="0">
              <a:solidFill>
                <a:schemeClr val="bg2">
                  <a:lumMod val="25000"/>
                </a:schemeClr>
              </a:solidFill>
              <a:latin typeface="Book Antiqua" pitchFamily="18" charset="0"/>
            </a:endParaRPr>
          </a:p>
        </p:txBody>
      </p:sp>
      <p:sp>
        <p:nvSpPr>
          <p:cNvPr id="2" name="Rettangolo 1"/>
          <p:cNvSpPr/>
          <p:nvPr/>
        </p:nvSpPr>
        <p:spPr>
          <a:xfrm>
            <a:off x="4644009" y="1484784"/>
            <a:ext cx="3600400" cy="15841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800" dirty="0" smtClean="0">
                <a:solidFill>
                  <a:schemeClr val="bg2">
                    <a:lumMod val="25000"/>
                  </a:schemeClr>
                </a:solidFill>
                <a:latin typeface="Book Antiqua" pitchFamily="18" charset="0"/>
              </a:rPr>
              <a:t>Le PP.AA. indicano, per ciascun progetto, le </a:t>
            </a:r>
            <a:r>
              <a:rPr lang="it-IT" sz="1800" dirty="0">
                <a:solidFill>
                  <a:schemeClr val="bg2">
                    <a:lumMod val="25000"/>
                  </a:schemeClr>
                </a:solidFill>
                <a:latin typeface="Book Antiqua" pitchFamily="18" charset="0"/>
              </a:rPr>
              <a:t>eventuali  ragioni  che giustificano l’applicazione del </a:t>
            </a:r>
            <a:r>
              <a:rPr lang="it-IT" sz="1800" u="sng" dirty="0">
                <a:solidFill>
                  <a:schemeClr val="bg2">
                    <a:lumMod val="25000"/>
                  </a:schemeClr>
                </a:solidFill>
                <a:latin typeface="Book Antiqua" pitchFamily="18" charset="0"/>
              </a:rPr>
              <a:t>criterio premiale </a:t>
            </a:r>
            <a:r>
              <a:rPr lang="it-IT" sz="1800" dirty="0">
                <a:solidFill>
                  <a:schemeClr val="bg2">
                    <a:lumMod val="25000"/>
                  </a:schemeClr>
                </a:solidFill>
                <a:latin typeface="Book Antiqua" pitchFamily="18" charset="0"/>
              </a:rPr>
              <a:t>in luogo </a:t>
            </a:r>
            <a:r>
              <a:rPr lang="it-IT" sz="1800" u="sng" dirty="0">
                <a:solidFill>
                  <a:schemeClr val="bg2">
                    <a:lumMod val="25000"/>
                  </a:schemeClr>
                </a:solidFill>
                <a:latin typeface="Book Antiqua" pitchFamily="18" charset="0"/>
              </a:rPr>
              <a:t>della prelazione</a:t>
            </a:r>
            <a:r>
              <a:rPr lang="it-IT" sz="1800" dirty="0">
                <a:solidFill>
                  <a:schemeClr val="bg2">
                    <a:lumMod val="25000"/>
                  </a:schemeClr>
                </a:solidFill>
                <a:latin typeface="Book Antiqua" pitchFamily="18" charset="0"/>
              </a:rPr>
              <a:t>; </a:t>
            </a:r>
          </a:p>
        </p:txBody>
      </p:sp>
      <p:sp>
        <p:nvSpPr>
          <p:cNvPr id="3" name="Rettangolo 2"/>
          <p:cNvSpPr/>
          <p:nvPr/>
        </p:nvSpPr>
        <p:spPr>
          <a:xfrm>
            <a:off x="4315754" y="3920883"/>
            <a:ext cx="4572000" cy="1477328"/>
          </a:xfrm>
          <a:prstGeom prst="rect">
            <a:avLst/>
          </a:prstGeom>
        </p:spPr>
        <p:txBody>
          <a:bodyPr>
            <a:spAutoFit/>
          </a:bodyPr>
          <a:lstStyle/>
          <a:p>
            <a:pPr algn="just"/>
            <a:r>
              <a:rPr lang="it-IT" sz="1800" dirty="0">
                <a:solidFill>
                  <a:schemeClr val="bg2">
                    <a:lumMod val="25000"/>
                  </a:schemeClr>
                </a:solidFill>
                <a:latin typeface="Book Antiqua" pitchFamily="18" charset="0"/>
              </a:rPr>
              <a:t>In questo modo, si fissa la regola secondo la quale il criterio è </a:t>
            </a:r>
            <a:r>
              <a:rPr lang="it-IT" sz="1800" dirty="0" smtClean="0">
                <a:solidFill>
                  <a:schemeClr val="bg2">
                    <a:lumMod val="25000"/>
                  </a:schemeClr>
                </a:solidFill>
                <a:latin typeface="Book Antiqua" pitchFamily="18" charset="0"/>
              </a:rPr>
              <a:t>la prelazione</a:t>
            </a:r>
            <a:r>
              <a:rPr lang="it-IT" sz="1800" dirty="0">
                <a:solidFill>
                  <a:schemeClr val="bg2">
                    <a:lumMod val="25000"/>
                  </a:schemeClr>
                </a:solidFill>
                <a:latin typeface="Book Antiqua" pitchFamily="18" charset="0"/>
              </a:rPr>
              <a:t>, mentre l’eventuale intenzione di discostarsi dalla regola generale </a:t>
            </a:r>
            <a:r>
              <a:rPr lang="it-IT" sz="1800" dirty="0" smtClean="0">
                <a:solidFill>
                  <a:schemeClr val="bg2">
                    <a:lumMod val="25000"/>
                  </a:schemeClr>
                </a:solidFill>
                <a:latin typeface="Book Antiqua" pitchFamily="18" charset="0"/>
              </a:rPr>
              <a:t>deve essere </a:t>
            </a:r>
            <a:r>
              <a:rPr lang="it-IT" sz="1800" dirty="0">
                <a:solidFill>
                  <a:schemeClr val="bg2">
                    <a:lumMod val="25000"/>
                  </a:schemeClr>
                </a:solidFill>
                <a:latin typeface="Book Antiqua" pitchFamily="18" charset="0"/>
              </a:rPr>
              <a:t>già giustificata già in sede di </a:t>
            </a:r>
            <a:r>
              <a:rPr lang="it-IT" sz="1800" dirty="0" smtClean="0">
                <a:solidFill>
                  <a:schemeClr val="bg2">
                    <a:lumMod val="25000"/>
                  </a:schemeClr>
                </a:solidFill>
                <a:latin typeface="Book Antiqua" pitchFamily="18" charset="0"/>
              </a:rPr>
              <a:t>programmazione.</a:t>
            </a:r>
            <a:endParaRPr lang="it-IT" sz="1800" dirty="0">
              <a:solidFill>
                <a:schemeClr val="bg2">
                  <a:lumMod val="25000"/>
                </a:schemeClr>
              </a:solidFill>
              <a:latin typeface="Book Antiqua" pitchFamily="18" charset="0"/>
            </a:endParaRPr>
          </a:p>
        </p:txBody>
      </p:sp>
      <p:sp>
        <p:nvSpPr>
          <p:cNvPr id="13" name="Rettangolo 12"/>
          <p:cNvSpPr/>
          <p:nvPr/>
        </p:nvSpPr>
        <p:spPr>
          <a:xfrm>
            <a:off x="4031470" y="5748100"/>
            <a:ext cx="5098904" cy="923330"/>
          </a:xfrm>
          <a:prstGeom prst="rect">
            <a:avLst/>
          </a:prstGeom>
        </p:spPr>
        <p:txBody>
          <a:bodyPr wrap="square">
            <a:spAutoFit/>
          </a:bodyPr>
          <a:lstStyle/>
          <a:p>
            <a:pPr algn="ctr"/>
            <a:r>
              <a:rPr lang="it-IT" sz="1800" b="1" dirty="0" smtClean="0">
                <a:solidFill>
                  <a:schemeClr val="bg2">
                    <a:lumMod val="25000"/>
                  </a:schemeClr>
                </a:solidFill>
                <a:latin typeface="Book Antiqua" pitchFamily="18" charset="0"/>
              </a:rPr>
              <a:t>Ciò è stato censurato </a:t>
            </a:r>
            <a:r>
              <a:rPr lang="it-IT" sz="1800" b="1" dirty="0">
                <a:solidFill>
                  <a:schemeClr val="bg2">
                    <a:lumMod val="25000"/>
                  </a:schemeClr>
                </a:solidFill>
                <a:latin typeface="Book Antiqua" pitchFamily="18" charset="0"/>
              </a:rPr>
              <a:t>nel parere reso in sede </a:t>
            </a:r>
            <a:r>
              <a:rPr lang="it-IT" sz="1800" b="1" dirty="0" smtClean="0">
                <a:solidFill>
                  <a:schemeClr val="bg2">
                    <a:lumMod val="25000"/>
                  </a:schemeClr>
                </a:solidFill>
                <a:latin typeface="Book Antiqua" pitchFamily="18" charset="0"/>
              </a:rPr>
              <a:t>Parlamentare, restando solo l’introduzione del programma triennale</a:t>
            </a:r>
            <a:endParaRPr lang="it-IT" sz="1800" b="1" dirty="0">
              <a:solidFill>
                <a:schemeClr val="bg2">
                  <a:lumMod val="25000"/>
                </a:schemeClr>
              </a:solidFill>
              <a:latin typeface="Book Antiqua" pitchFamily="18" charset="0"/>
            </a:endParaRPr>
          </a:p>
        </p:txBody>
      </p:sp>
      <p:cxnSp>
        <p:nvCxnSpPr>
          <p:cNvPr id="16" name="Connettore 2 15"/>
          <p:cNvCxnSpPr/>
          <p:nvPr/>
        </p:nvCxnSpPr>
        <p:spPr>
          <a:xfrm>
            <a:off x="6883021" y="5398211"/>
            <a:ext cx="0" cy="479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3995936" y="1412776"/>
            <a:ext cx="0" cy="49816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561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179512" y="1268760"/>
            <a:ext cx="3384376" cy="28803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109728" indent="0" algn="ctr">
              <a:buNone/>
            </a:pPr>
            <a:r>
              <a:rPr lang="it-IT" sz="1600" dirty="0" smtClean="0">
                <a:solidFill>
                  <a:schemeClr val="bg2">
                    <a:lumMod val="25000"/>
                  </a:schemeClr>
                </a:solidFill>
                <a:latin typeface="Book Antiqua" pitchFamily="18" charset="0"/>
              </a:rPr>
              <a:t>3. La </a:t>
            </a:r>
            <a:r>
              <a:rPr lang="it-IT" sz="1600" u="sng" dirty="0">
                <a:solidFill>
                  <a:schemeClr val="bg2">
                    <a:lumMod val="25000"/>
                  </a:schemeClr>
                </a:solidFill>
                <a:effectLst>
                  <a:outerShdw blurRad="38100" dist="38100" dir="2700000" algn="tl">
                    <a:srgbClr val="000000">
                      <a:alpha val="43137"/>
                    </a:srgbClr>
                  </a:outerShdw>
                </a:effectLst>
                <a:latin typeface="Book Antiqua" pitchFamily="18" charset="0"/>
              </a:rPr>
              <a:t>valutazione del </a:t>
            </a:r>
            <a:r>
              <a:rPr lang="it-IT" sz="1600" u="sng" dirty="0" smtClean="0">
                <a:solidFill>
                  <a:schemeClr val="bg2">
                    <a:lumMod val="25000"/>
                  </a:schemeClr>
                </a:solidFill>
                <a:effectLst>
                  <a:outerShdw blurRad="38100" dist="38100" dir="2700000" algn="tl">
                    <a:srgbClr val="000000">
                      <a:alpha val="43137"/>
                    </a:srgbClr>
                  </a:outerShdw>
                </a:effectLst>
                <a:latin typeface="Book Antiqua" pitchFamily="18" charset="0"/>
              </a:rPr>
              <a:t>CIPEES </a:t>
            </a:r>
            <a:r>
              <a:rPr lang="it-IT" sz="1600" dirty="0" smtClean="0">
                <a:solidFill>
                  <a:schemeClr val="bg2">
                    <a:lumMod val="25000"/>
                  </a:schemeClr>
                </a:solidFill>
                <a:latin typeface="Book Antiqua" pitchFamily="18" charset="0"/>
              </a:rPr>
              <a:t>per </a:t>
            </a:r>
            <a:r>
              <a:rPr lang="it-IT" sz="1600" dirty="0">
                <a:solidFill>
                  <a:schemeClr val="bg2">
                    <a:lumMod val="25000"/>
                  </a:schemeClr>
                </a:solidFill>
                <a:latin typeface="Book Antiqua" pitchFamily="18" charset="0"/>
              </a:rPr>
              <a:t>i progetti di PPP di interesse statale </a:t>
            </a:r>
            <a:r>
              <a:rPr lang="it-IT" sz="1600" dirty="0" smtClean="0">
                <a:solidFill>
                  <a:schemeClr val="bg2">
                    <a:lumMod val="25000"/>
                  </a:schemeClr>
                </a:solidFill>
                <a:latin typeface="Book Antiqua" pitchFamily="18" charset="0"/>
              </a:rPr>
              <a:t>oppure finanziati </a:t>
            </a:r>
            <a:r>
              <a:rPr lang="it-IT" sz="1600" dirty="0">
                <a:solidFill>
                  <a:schemeClr val="bg2">
                    <a:lumMod val="25000"/>
                  </a:schemeClr>
                </a:solidFill>
                <a:latin typeface="Book Antiqua" pitchFamily="18" charset="0"/>
              </a:rPr>
              <a:t>con contributi a carico dello </a:t>
            </a:r>
            <a:r>
              <a:rPr lang="it-IT" sz="1600" dirty="0" smtClean="0">
                <a:solidFill>
                  <a:schemeClr val="bg2">
                    <a:lumMod val="25000"/>
                  </a:schemeClr>
                </a:solidFill>
                <a:latin typeface="Book Antiqua" pitchFamily="18" charset="0"/>
              </a:rPr>
              <a:t>Stato, per i quali non è previsto che si esprima il CIPESS. </a:t>
            </a:r>
          </a:p>
        </p:txBody>
      </p:sp>
      <p:cxnSp>
        <p:nvCxnSpPr>
          <p:cNvPr id="7" name="Connettore 4 6"/>
          <p:cNvCxnSpPr/>
          <p:nvPr/>
        </p:nvCxnSpPr>
        <p:spPr>
          <a:xfrm>
            <a:off x="2744396" y="1462740"/>
            <a:ext cx="1440160" cy="32487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3203848" y="260648"/>
            <a:ext cx="2834430" cy="646331"/>
          </a:xfrm>
          <a:prstGeom prst="rect">
            <a:avLst/>
          </a:prstGeom>
        </p:spPr>
        <p:txBody>
          <a:bodyPr wrap="none">
            <a:spAutoFit/>
          </a:bodyPr>
          <a:lstStyle/>
          <a:p>
            <a:r>
              <a:rPr lang="it-IT" dirty="0">
                <a:solidFill>
                  <a:schemeClr val="tx1"/>
                </a:solidFill>
                <a:latin typeface="Book Antiqua" pitchFamily="18" charset="0"/>
              </a:rPr>
              <a:t>Art. </a:t>
            </a:r>
            <a:r>
              <a:rPr lang="it-IT" dirty="0" smtClean="0">
                <a:solidFill>
                  <a:schemeClr val="tx1"/>
                </a:solidFill>
                <a:latin typeface="Book Antiqua" pitchFamily="18" charset="0"/>
              </a:rPr>
              <a:t>175 co 3 </a:t>
            </a:r>
            <a:endParaRPr lang="it-IT" dirty="0">
              <a:solidFill>
                <a:schemeClr val="tx1"/>
              </a:solidFill>
            </a:endParaRPr>
          </a:p>
        </p:txBody>
      </p:sp>
      <p:sp>
        <p:nvSpPr>
          <p:cNvPr id="10" name="Rettangolo 9"/>
          <p:cNvSpPr/>
          <p:nvPr/>
        </p:nvSpPr>
        <p:spPr>
          <a:xfrm>
            <a:off x="179512" y="899428"/>
            <a:ext cx="7632848" cy="369332"/>
          </a:xfrm>
          <a:prstGeom prst="rect">
            <a:avLst/>
          </a:prstGeom>
        </p:spPr>
        <p:txBody>
          <a:bodyPr wrap="square">
            <a:spAutoFit/>
          </a:bodyPr>
          <a:lstStyle/>
          <a:p>
            <a:pPr marL="109728" indent="0" algn="just">
              <a:buNone/>
            </a:pPr>
            <a:r>
              <a:rPr lang="it-IT" sz="1800" dirty="0">
                <a:solidFill>
                  <a:schemeClr val="bg2">
                    <a:lumMod val="25000"/>
                  </a:schemeClr>
                </a:solidFill>
                <a:latin typeface="Book Antiqua" pitchFamily="18" charset="0"/>
              </a:rPr>
              <a:t>L'articolo 175 </a:t>
            </a:r>
            <a:r>
              <a:rPr lang="it-IT" sz="1800" dirty="0" smtClean="0">
                <a:solidFill>
                  <a:schemeClr val="bg2">
                    <a:lumMod val="25000"/>
                  </a:schemeClr>
                </a:solidFill>
                <a:latin typeface="Book Antiqua" pitchFamily="18" charset="0"/>
              </a:rPr>
              <a:t>al co 3 prevede </a:t>
            </a:r>
            <a:r>
              <a:rPr lang="it-IT" sz="1800" dirty="0">
                <a:solidFill>
                  <a:schemeClr val="bg2">
                    <a:lumMod val="25000"/>
                  </a:schemeClr>
                </a:solidFill>
                <a:latin typeface="Book Antiqua" pitchFamily="18" charset="0"/>
              </a:rPr>
              <a:t>in sintesi: </a:t>
            </a:r>
          </a:p>
        </p:txBody>
      </p:sp>
      <p:cxnSp>
        <p:nvCxnSpPr>
          <p:cNvPr id="13" name="Connettore 4 12"/>
          <p:cNvCxnSpPr/>
          <p:nvPr/>
        </p:nvCxnSpPr>
        <p:spPr>
          <a:xfrm rot="16200000" flipH="1">
            <a:off x="-196112" y="3586482"/>
            <a:ext cx="1391902" cy="50405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669009" y="4230784"/>
            <a:ext cx="6120680" cy="830997"/>
          </a:xfrm>
          <a:prstGeom prst="rect">
            <a:avLst/>
          </a:prstGeom>
        </p:spPr>
        <p:txBody>
          <a:bodyPr wrap="square">
            <a:spAutoFit/>
          </a:bodyPr>
          <a:lstStyle/>
          <a:p>
            <a:pPr marL="109728" indent="0" algn="just">
              <a:buNone/>
            </a:pPr>
            <a:r>
              <a:rPr lang="it-IT" sz="1600" dirty="0">
                <a:solidFill>
                  <a:schemeClr val="bg2">
                    <a:lumMod val="25000"/>
                  </a:schemeClr>
                </a:solidFill>
                <a:latin typeface="Book Antiqua" pitchFamily="18" charset="0"/>
              </a:rPr>
              <a:t>Detto </a:t>
            </a:r>
            <a:r>
              <a:rPr lang="it-IT" sz="1600" dirty="0" smtClean="0">
                <a:solidFill>
                  <a:schemeClr val="bg2">
                    <a:lumMod val="25000"/>
                  </a:schemeClr>
                </a:solidFill>
                <a:latin typeface="Book Antiqua" pitchFamily="18" charset="0"/>
              </a:rPr>
              <a:t>parere, </a:t>
            </a:r>
            <a:r>
              <a:rPr lang="it-IT" sz="1600" u="sng" dirty="0" smtClean="0">
                <a:solidFill>
                  <a:schemeClr val="bg2">
                    <a:lumMod val="25000"/>
                  </a:schemeClr>
                </a:solidFill>
                <a:latin typeface="Book Antiqua" pitchFamily="18" charset="0"/>
              </a:rPr>
              <a:t>sentito </a:t>
            </a:r>
            <a:r>
              <a:rPr lang="it-IT" sz="1600" u="sng" dirty="0">
                <a:solidFill>
                  <a:schemeClr val="bg2">
                    <a:lumMod val="25000"/>
                  </a:schemeClr>
                </a:solidFill>
                <a:latin typeface="Book Antiqua" pitchFamily="18" charset="0"/>
              </a:rPr>
              <a:t>il Nucleo di consulenza per l’attuazione delle linee guida per la regolazione dei </a:t>
            </a:r>
            <a:r>
              <a:rPr lang="it-IT" sz="1600" u="sng" dirty="0" smtClean="0">
                <a:solidFill>
                  <a:schemeClr val="bg2">
                    <a:lumMod val="25000"/>
                  </a:schemeClr>
                </a:solidFill>
                <a:latin typeface="Book Antiqua" pitchFamily="18" charset="0"/>
              </a:rPr>
              <a:t>servizi di </a:t>
            </a:r>
            <a:r>
              <a:rPr lang="it-IT" sz="1600" u="sng" dirty="0">
                <a:solidFill>
                  <a:schemeClr val="bg2">
                    <a:lumMod val="25000"/>
                  </a:schemeClr>
                </a:solidFill>
                <a:latin typeface="Book Antiqua" pitchFamily="18" charset="0"/>
              </a:rPr>
              <a:t>pubblica utilità (NARS</a:t>
            </a:r>
            <a:r>
              <a:rPr lang="it-IT" sz="1600" u="sng" dirty="0" smtClean="0">
                <a:solidFill>
                  <a:schemeClr val="bg2">
                    <a:lumMod val="25000"/>
                  </a:schemeClr>
                </a:solidFill>
                <a:latin typeface="Book Antiqua" pitchFamily="18" charset="0"/>
              </a:rPr>
              <a:t>), </a:t>
            </a:r>
            <a:r>
              <a:rPr lang="it-IT" sz="1600" dirty="0">
                <a:solidFill>
                  <a:schemeClr val="bg2">
                    <a:lumMod val="25000"/>
                  </a:schemeClr>
                </a:solidFill>
                <a:latin typeface="Book Antiqua" pitchFamily="18" charset="0"/>
              </a:rPr>
              <a:t>deve essere reso </a:t>
            </a:r>
            <a:r>
              <a:rPr lang="it-IT" sz="1600" u="sng" dirty="0">
                <a:solidFill>
                  <a:schemeClr val="bg2">
                    <a:lumMod val="25000"/>
                  </a:schemeClr>
                </a:solidFill>
                <a:latin typeface="Book Antiqua" pitchFamily="18" charset="0"/>
              </a:rPr>
              <a:t>entro 45 giorni </a:t>
            </a:r>
            <a:r>
              <a:rPr lang="it-IT" sz="1600" dirty="0">
                <a:solidFill>
                  <a:schemeClr val="bg2">
                    <a:lumMod val="25000"/>
                  </a:schemeClr>
                </a:solidFill>
                <a:latin typeface="Book Antiqua" pitchFamily="18" charset="0"/>
              </a:rPr>
              <a:t>dalla relativa richiesta; </a:t>
            </a:r>
          </a:p>
        </p:txBody>
      </p:sp>
      <p:sp>
        <p:nvSpPr>
          <p:cNvPr id="2" name="Rettangolo 1"/>
          <p:cNvSpPr/>
          <p:nvPr/>
        </p:nvSpPr>
        <p:spPr>
          <a:xfrm>
            <a:off x="4154251" y="1623436"/>
            <a:ext cx="4861048" cy="584775"/>
          </a:xfrm>
          <a:prstGeom prst="rect">
            <a:avLst/>
          </a:prstGeom>
        </p:spPr>
        <p:txBody>
          <a:bodyPr wrap="square">
            <a:spAutoFit/>
          </a:bodyPr>
          <a:lstStyle/>
          <a:p>
            <a:pPr algn="just"/>
            <a:r>
              <a:rPr lang="it-IT" sz="1600" dirty="0" smtClean="0">
                <a:solidFill>
                  <a:schemeClr val="bg2">
                    <a:lumMod val="25000"/>
                  </a:schemeClr>
                </a:solidFill>
                <a:latin typeface="Book Antiqua" pitchFamily="18" charset="0"/>
              </a:rPr>
              <a:t>L’ammontare </a:t>
            </a:r>
            <a:r>
              <a:rPr lang="it-IT" sz="1600" dirty="0">
                <a:solidFill>
                  <a:schemeClr val="bg2">
                    <a:lumMod val="25000"/>
                  </a:schemeClr>
                </a:solidFill>
                <a:latin typeface="Book Antiqua" pitchFamily="18" charset="0"/>
              </a:rPr>
              <a:t>dei lavori o dei servizi </a:t>
            </a:r>
            <a:r>
              <a:rPr lang="it-IT" sz="1600" dirty="0" smtClean="0">
                <a:solidFill>
                  <a:schemeClr val="bg2">
                    <a:lumMod val="25000"/>
                  </a:schemeClr>
                </a:solidFill>
                <a:latin typeface="Book Antiqua" pitchFamily="18" charset="0"/>
              </a:rPr>
              <a:t>deve </a:t>
            </a:r>
            <a:r>
              <a:rPr lang="it-IT" sz="1600" dirty="0">
                <a:solidFill>
                  <a:schemeClr val="bg2">
                    <a:lumMod val="25000"/>
                  </a:schemeClr>
                </a:solidFill>
                <a:latin typeface="Book Antiqua" pitchFamily="18" charset="0"/>
              </a:rPr>
              <a:t>essere </a:t>
            </a:r>
            <a:r>
              <a:rPr lang="it-IT" sz="1600" dirty="0" smtClean="0">
                <a:solidFill>
                  <a:schemeClr val="bg2">
                    <a:lumMod val="25000"/>
                  </a:schemeClr>
                </a:solidFill>
                <a:latin typeface="Book Antiqua" pitchFamily="18" charset="0"/>
              </a:rPr>
              <a:t>di </a:t>
            </a:r>
            <a:r>
              <a:rPr lang="it-IT" sz="1600" u="sng" dirty="0" smtClean="0">
                <a:solidFill>
                  <a:schemeClr val="bg2">
                    <a:lumMod val="25000"/>
                  </a:schemeClr>
                </a:solidFill>
                <a:effectLst>
                  <a:outerShdw blurRad="38100" dist="38100" dir="2700000" algn="tl">
                    <a:srgbClr val="000000">
                      <a:alpha val="43137"/>
                    </a:srgbClr>
                  </a:outerShdw>
                </a:effectLst>
                <a:latin typeface="Book Antiqua" pitchFamily="18" charset="0"/>
              </a:rPr>
              <a:t>importo pari </a:t>
            </a:r>
            <a:r>
              <a:rPr lang="it-IT" sz="1600" u="sng" dirty="0">
                <a:solidFill>
                  <a:schemeClr val="bg2">
                    <a:lumMod val="25000"/>
                  </a:schemeClr>
                </a:solidFill>
                <a:effectLst>
                  <a:outerShdw blurRad="38100" dist="38100" dir="2700000" algn="tl">
                    <a:srgbClr val="000000">
                      <a:alpha val="43137"/>
                    </a:srgbClr>
                  </a:outerShdw>
                </a:effectLst>
                <a:latin typeface="Book Antiqua" pitchFamily="18" charset="0"/>
              </a:rPr>
              <a:t>o superiore a 250 milioni di euro</a:t>
            </a:r>
          </a:p>
        </p:txBody>
      </p:sp>
    </p:spTree>
    <p:extLst>
      <p:ext uri="{BB962C8B-B14F-4D97-AF65-F5344CB8AC3E}">
        <p14:creationId xmlns:p14="http://schemas.microsoft.com/office/powerpoint/2010/main" val="2097480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179512" y="1268760"/>
            <a:ext cx="3456384" cy="28803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109728" indent="0" algn="ctr">
              <a:buNone/>
            </a:pPr>
            <a:r>
              <a:rPr lang="it-IT" sz="1600" dirty="0" smtClean="0">
                <a:solidFill>
                  <a:schemeClr val="bg2">
                    <a:lumMod val="25000"/>
                  </a:schemeClr>
                </a:solidFill>
                <a:latin typeface="Book Antiqua" pitchFamily="18" charset="0"/>
              </a:rPr>
              <a:t>3. La </a:t>
            </a:r>
            <a:r>
              <a:rPr lang="it-IT" sz="1600" u="sng" dirty="0">
                <a:solidFill>
                  <a:schemeClr val="bg2">
                    <a:lumMod val="25000"/>
                  </a:schemeClr>
                </a:solidFill>
                <a:effectLst>
                  <a:outerShdw blurRad="38100" dist="38100" dir="2700000" algn="tl">
                    <a:srgbClr val="000000">
                      <a:alpha val="43137"/>
                    </a:srgbClr>
                  </a:outerShdw>
                </a:effectLst>
                <a:latin typeface="Book Antiqua" pitchFamily="18" charset="0"/>
              </a:rPr>
              <a:t>valutazione del DIPE </a:t>
            </a:r>
            <a:r>
              <a:rPr lang="it-IT" sz="1600" dirty="0">
                <a:solidFill>
                  <a:schemeClr val="bg2">
                    <a:lumMod val="25000"/>
                  </a:schemeClr>
                </a:solidFill>
                <a:latin typeface="Book Antiqua" pitchFamily="18" charset="0"/>
              </a:rPr>
              <a:t>per i progetti di PPP di interesse statale </a:t>
            </a:r>
            <a:r>
              <a:rPr lang="it-IT" sz="1600" dirty="0" smtClean="0">
                <a:solidFill>
                  <a:schemeClr val="bg2">
                    <a:lumMod val="25000"/>
                  </a:schemeClr>
                </a:solidFill>
                <a:latin typeface="Book Antiqua" pitchFamily="18" charset="0"/>
              </a:rPr>
              <a:t>oppure finanziati </a:t>
            </a:r>
            <a:r>
              <a:rPr lang="it-IT" sz="1600" dirty="0">
                <a:solidFill>
                  <a:schemeClr val="bg2">
                    <a:lumMod val="25000"/>
                  </a:schemeClr>
                </a:solidFill>
                <a:latin typeface="Book Antiqua" pitchFamily="18" charset="0"/>
              </a:rPr>
              <a:t>con contributi a carico dello </a:t>
            </a:r>
            <a:r>
              <a:rPr lang="it-IT" sz="1600" dirty="0" smtClean="0">
                <a:solidFill>
                  <a:schemeClr val="bg2">
                    <a:lumMod val="25000"/>
                  </a:schemeClr>
                </a:solidFill>
                <a:latin typeface="Book Antiqua" pitchFamily="18" charset="0"/>
              </a:rPr>
              <a:t>Stato, per i quali non è previsto che si esprima il CIPESS, </a:t>
            </a:r>
            <a:r>
              <a:rPr lang="it-IT" sz="1600" dirty="0">
                <a:solidFill>
                  <a:schemeClr val="bg2">
                    <a:lumMod val="25000"/>
                  </a:schemeClr>
                </a:solidFill>
                <a:latin typeface="Book Antiqua" pitchFamily="18" charset="0"/>
              </a:rPr>
              <a:t>o per progetti </a:t>
            </a:r>
            <a:r>
              <a:rPr lang="it-IT" sz="1600" dirty="0" smtClean="0">
                <a:solidFill>
                  <a:schemeClr val="bg2">
                    <a:lumMod val="25000"/>
                  </a:schemeClr>
                </a:solidFill>
                <a:latin typeface="Book Antiqua" pitchFamily="18" charset="0"/>
              </a:rPr>
              <a:t>complessi (4). </a:t>
            </a:r>
          </a:p>
        </p:txBody>
      </p:sp>
      <p:cxnSp>
        <p:nvCxnSpPr>
          <p:cNvPr id="7" name="Connettore 4 6"/>
          <p:cNvCxnSpPr/>
          <p:nvPr/>
        </p:nvCxnSpPr>
        <p:spPr>
          <a:xfrm>
            <a:off x="2744396" y="1462740"/>
            <a:ext cx="1440160" cy="32487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3203848" y="260648"/>
            <a:ext cx="3517310" cy="646331"/>
          </a:xfrm>
          <a:prstGeom prst="rect">
            <a:avLst/>
          </a:prstGeom>
        </p:spPr>
        <p:txBody>
          <a:bodyPr wrap="none">
            <a:spAutoFit/>
          </a:bodyPr>
          <a:lstStyle/>
          <a:p>
            <a:r>
              <a:rPr lang="it-IT" dirty="0">
                <a:solidFill>
                  <a:schemeClr val="tx1"/>
                </a:solidFill>
                <a:latin typeface="Book Antiqua" pitchFamily="18" charset="0"/>
              </a:rPr>
              <a:t>Art. </a:t>
            </a:r>
            <a:r>
              <a:rPr lang="it-IT" dirty="0" smtClean="0">
                <a:solidFill>
                  <a:schemeClr val="tx1"/>
                </a:solidFill>
                <a:latin typeface="Book Antiqua" pitchFamily="18" charset="0"/>
              </a:rPr>
              <a:t>175 co 3 e 4 </a:t>
            </a:r>
            <a:endParaRPr lang="it-IT" dirty="0">
              <a:solidFill>
                <a:schemeClr val="tx1"/>
              </a:solidFill>
            </a:endParaRPr>
          </a:p>
        </p:txBody>
      </p:sp>
      <p:sp>
        <p:nvSpPr>
          <p:cNvPr id="10" name="Rettangolo 9"/>
          <p:cNvSpPr/>
          <p:nvPr/>
        </p:nvSpPr>
        <p:spPr>
          <a:xfrm>
            <a:off x="179512" y="899428"/>
            <a:ext cx="7632848" cy="369332"/>
          </a:xfrm>
          <a:prstGeom prst="rect">
            <a:avLst/>
          </a:prstGeom>
        </p:spPr>
        <p:txBody>
          <a:bodyPr wrap="square">
            <a:spAutoFit/>
          </a:bodyPr>
          <a:lstStyle/>
          <a:p>
            <a:pPr marL="109728" indent="0" algn="just">
              <a:buNone/>
            </a:pPr>
            <a:r>
              <a:rPr lang="it-IT" sz="1800" dirty="0">
                <a:solidFill>
                  <a:schemeClr val="bg2">
                    <a:lumMod val="25000"/>
                  </a:schemeClr>
                </a:solidFill>
                <a:latin typeface="Book Antiqua" pitchFamily="18" charset="0"/>
              </a:rPr>
              <a:t>L'articolo 175 </a:t>
            </a:r>
            <a:r>
              <a:rPr lang="it-IT" sz="1800" dirty="0" smtClean="0">
                <a:solidFill>
                  <a:schemeClr val="bg2">
                    <a:lumMod val="25000"/>
                  </a:schemeClr>
                </a:solidFill>
                <a:latin typeface="Book Antiqua" pitchFamily="18" charset="0"/>
              </a:rPr>
              <a:t>al co 3 e 4 prevede </a:t>
            </a:r>
            <a:r>
              <a:rPr lang="it-IT" sz="1800" dirty="0">
                <a:solidFill>
                  <a:schemeClr val="bg2">
                    <a:lumMod val="25000"/>
                  </a:schemeClr>
                </a:solidFill>
                <a:latin typeface="Book Antiqua" pitchFamily="18" charset="0"/>
              </a:rPr>
              <a:t>in sintesi: </a:t>
            </a:r>
          </a:p>
        </p:txBody>
      </p:sp>
      <p:cxnSp>
        <p:nvCxnSpPr>
          <p:cNvPr id="13" name="Connettore 4 12"/>
          <p:cNvCxnSpPr/>
          <p:nvPr/>
        </p:nvCxnSpPr>
        <p:spPr>
          <a:xfrm rot="16200000" flipH="1">
            <a:off x="-196112" y="3586482"/>
            <a:ext cx="1391902" cy="50405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748875" y="4221088"/>
            <a:ext cx="5425221" cy="1815882"/>
          </a:xfrm>
          <a:prstGeom prst="rect">
            <a:avLst/>
          </a:prstGeom>
        </p:spPr>
        <p:txBody>
          <a:bodyPr wrap="square">
            <a:spAutoFit/>
          </a:bodyPr>
          <a:lstStyle/>
          <a:p>
            <a:pPr marL="109728" indent="0" algn="just">
              <a:buNone/>
            </a:pPr>
            <a:r>
              <a:rPr lang="it-IT" sz="1600" dirty="0">
                <a:solidFill>
                  <a:schemeClr val="bg2">
                    <a:lumMod val="25000"/>
                  </a:schemeClr>
                </a:solidFill>
                <a:latin typeface="Book Antiqua" pitchFamily="18" charset="0"/>
              </a:rPr>
              <a:t>Detto </a:t>
            </a:r>
            <a:r>
              <a:rPr lang="it-IT" sz="1600" b="1" u="sng" dirty="0" smtClean="0">
                <a:solidFill>
                  <a:schemeClr val="bg2">
                    <a:lumMod val="25000"/>
                  </a:schemeClr>
                </a:solidFill>
                <a:latin typeface="Book Antiqua" pitchFamily="18" charset="0"/>
              </a:rPr>
              <a:t>parere preventivo </a:t>
            </a:r>
            <a:r>
              <a:rPr lang="it-IT" sz="1600" u="sng" dirty="0" smtClean="0">
                <a:solidFill>
                  <a:schemeClr val="bg2">
                    <a:lumMod val="25000"/>
                  </a:schemeClr>
                </a:solidFill>
                <a:latin typeface="Book Antiqua" pitchFamily="18" charset="0"/>
              </a:rPr>
              <a:t>non </a:t>
            </a:r>
            <a:r>
              <a:rPr lang="it-IT" sz="1600" u="sng" dirty="0">
                <a:solidFill>
                  <a:schemeClr val="bg2">
                    <a:lumMod val="25000"/>
                  </a:schemeClr>
                </a:solidFill>
                <a:latin typeface="Book Antiqua" pitchFamily="18" charset="0"/>
              </a:rPr>
              <a:t>è vincolante</a:t>
            </a:r>
            <a:r>
              <a:rPr lang="it-IT" sz="1600" dirty="0">
                <a:solidFill>
                  <a:schemeClr val="bg2">
                    <a:lumMod val="25000"/>
                  </a:schemeClr>
                </a:solidFill>
                <a:latin typeface="Book Antiqua" pitchFamily="18" charset="0"/>
              </a:rPr>
              <a:t> e deve essere reso </a:t>
            </a:r>
            <a:r>
              <a:rPr lang="it-IT" sz="1600" u="sng" dirty="0">
                <a:solidFill>
                  <a:schemeClr val="bg2">
                    <a:lumMod val="25000"/>
                  </a:schemeClr>
                </a:solidFill>
                <a:latin typeface="Book Antiqua" pitchFamily="18" charset="0"/>
              </a:rPr>
              <a:t>entro 45 giorni</a:t>
            </a:r>
            <a:r>
              <a:rPr lang="it-IT" sz="1600" dirty="0">
                <a:solidFill>
                  <a:schemeClr val="bg2">
                    <a:lumMod val="25000"/>
                  </a:schemeClr>
                </a:solidFill>
                <a:latin typeface="Book Antiqua" pitchFamily="18" charset="0"/>
              </a:rPr>
              <a:t> dalla relativa </a:t>
            </a:r>
            <a:r>
              <a:rPr lang="it-IT" sz="1600" dirty="0" smtClean="0">
                <a:solidFill>
                  <a:schemeClr val="bg2">
                    <a:lumMod val="25000"/>
                  </a:schemeClr>
                </a:solidFill>
                <a:latin typeface="Book Antiqua" pitchFamily="18" charset="0"/>
              </a:rPr>
              <a:t>richiesta </a:t>
            </a:r>
            <a:r>
              <a:rPr lang="it-IT" sz="1600" u="sng" dirty="0" smtClean="0">
                <a:solidFill>
                  <a:schemeClr val="bg2">
                    <a:lumMod val="25000"/>
                  </a:schemeClr>
                </a:solidFill>
                <a:latin typeface="Book Antiqua" pitchFamily="18" charset="0"/>
              </a:rPr>
              <a:t>di concerto con il MEF</a:t>
            </a:r>
            <a:r>
              <a:rPr lang="it-IT" sz="1600" u="sng" dirty="0">
                <a:solidFill>
                  <a:schemeClr val="bg2">
                    <a:lumMod val="25000"/>
                  </a:schemeClr>
                </a:solidFill>
                <a:latin typeface="Book Antiqua" pitchFamily="18" charset="0"/>
              </a:rPr>
              <a:t>; </a:t>
            </a:r>
            <a:r>
              <a:rPr lang="it-IT" sz="1600" dirty="0">
                <a:solidFill>
                  <a:schemeClr val="bg2">
                    <a:lumMod val="25000"/>
                  </a:schemeClr>
                </a:solidFill>
                <a:latin typeface="Book Antiqua" pitchFamily="18" charset="0"/>
              </a:rPr>
              <a:t>decorso </a:t>
            </a:r>
            <a:r>
              <a:rPr lang="it-IT" sz="1600" dirty="0" smtClean="0">
                <a:solidFill>
                  <a:schemeClr val="bg2">
                    <a:lumMod val="25000"/>
                  </a:schemeClr>
                </a:solidFill>
                <a:latin typeface="Book Antiqua" pitchFamily="18" charset="0"/>
              </a:rPr>
              <a:t>detto termine</a:t>
            </a:r>
            <a:r>
              <a:rPr lang="it-IT" sz="1600" dirty="0">
                <a:solidFill>
                  <a:schemeClr val="bg2">
                    <a:lumMod val="25000"/>
                  </a:schemeClr>
                </a:solidFill>
                <a:latin typeface="Book Antiqua" pitchFamily="18" charset="0"/>
              </a:rPr>
              <a:t>, salvo sospensione per integrazione </a:t>
            </a:r>
            <a:r>
              <a:rPr lang="it-IT" sz="1600" dirty="0" smtClean="0">
                <a:solidFill>
                  <a:schemeClr val="bg2">
                    <a:lumMod val="25000"/>
                  </a:schemeClr>
                </a:solidFill>
                <a:latin typeface="Book Antiqua" pitchFamily="18" charset="0"/>
              </a:rPr>
              <a:t>documentale secondo </a:t>
            </a:r>
            <a:r>
              <a:rPr lang="it-IT" sz="1600" dirty="0">
                <a:solidFill>
                  <a:schemeClr val="bg2">
                    <a:lumMod val="25000"/>
                  </a:schemeClr>
                </a:solidFill>
                <a:latin typeface="Book Antiqua" pitchFamily="18" charset="0"/>
              </a:rPr>
              <a:t>quanto previsto dall’articolo 2, comma 7, della legge 7 agosto 1990, n. 241, si applica l’articolo </a:t>
            </a:r>
            <a:r>
              <a:rPr lang="it-IT" sz="1600" dirty="0" smtClean="0">
                <a:solidFill>
                  <a:schemeClr val="bg2">
                    <a:lumMod val="25000"/>
                  </a:schemeClr>
                </a:solidFill>
                <a:latin typeface="Book Antiqua" pitchFamily="18" charset="0"/>
              </a:rPr>
              <a:t>16, comma </a:t>
            </a:r>
            <a:r>
              <a:rPr lang="it-IT" sz="1600" dirty="0">
                <a:solidFill>
                  <a:schemeClr val="bg2">
                    <a:lumMod val="25000"/>
                  </a:schemeClr>
                </a:solidFill>
                <a:latin typeface="Book Antiqua" pitchFamily="18" charset="0"/>
              </a:rPr>
              <a:t>2, della legge n. 241 del 1990.</a:t>
            </a:r>
          </a:p>
        </p:txBody>
      </p:sp>
      <p:sp>
        <p:nvSpPr>
          <p:cNvPr id="2" name="Rettangolo 1"/>
          <p:cNvSpPr/>
          <p:nvPr/>
        </p:nvSpPr>
        <p:spPr>
          <a:xfrm>
            <a:off x="3887416" y="1505090"/>
            <a:ext cx="5256584" cy="830997"/>
          </a:xfrm>
          <a:prstGeom prst="rect">
            <a:avLst/>
          </a:prstGeom>
        </p:spPr>
        <p:txBody>
          <a:bodyPr wrap="square">
            <a:spAutoFit/>
          </a:bodyPr>
          <a:lstStyle/>
          <a:p>
            <a:pPr algn="ctr"/>
            <a:r>
              <a:rPr lang="it-IT" sz="1600" dirty="0" smtClean="0">
                <a:solidFill>
                  <a:schemeClr val="bg2">
                    <a:lumMod val="25000"/>
                  </a:schemeClr>
                </a:solidFill>
                <a:latin typeface="Book Antiqua" pitchFamily="18" charset="0"/>
              </a:rPr>
              <a:t>L’ammontare </a:t>
            </a:r>
            <a:r>
              <a:rPr lang="it-IT" sz="1600" dirty="0">
                <a:solidFill>
                  <a:schemeClr val="bg2">
                    <a:lumMod val="25000"/>
                  </a:schemeClr>
                </a:solidFill>
                <a:latin typeface="Book Antiqua" pitchFamily="18" charset="0"/>
              </a:rPr>
              <a:t>dei lavori o dei servizi </a:t>
            </a:r>
            <a:r>
              <a:rPr lang="it-IT" sz="1600" dirty="0" smtClean="0">
                <a:solidFill>
                  <a:schemeClr val="bg2">
                    <a:lumMod val="25000"/>
                  </a:schemeClr>
                </a:solidFill>
                <a:latin typeface="Book Antiqua" pitchFamily="18" charset="0"/>
              </a:rPr>
              <a:t>deve essere </a:t>
            </a:r>
            <a:r>
              <a:rPr lang="it-IT" sz="1600" dirty="0">
                <a:solidFill>
                  <a:schemeClr val="bg2">
                    <a:lumMod val="25000"/>
                  </a:schemeClr>
                </a:solidFill>
                <a:latin typeface="Book Antiqua" pitchFamily="18" charset="0"/>
              </a:rPr>
              <a:t>di </a:t>
            </a:r>
            <a:r>
              <a:rPr lang="it-IT" sz="1600" u="sng" dirty="0">
                <a:solidFill>
                  <a:schemeClr val="bg2">
                    <a:lumMod val="25000"/>
                  </a:schemeClr>
                </a:solidFill>
                <a:effectLst>
                  <a:outerShdw blurRad="38100" dist="38100" dir="2700000" algn="tl">
                    <a:srgbClr val="000000">
                      <a:alpha val="43137"/>
                    </a:srgbClr>
                  </a:outerShdw>
                </a:effectLst>
                <a:latin typeface="Book Antiqua" pitchFamily="18" charset="0"/>
              </a:rPr>
              <a:t>importo pari </a:t>
            </a:r>
            <a:r>
              <a:rPr lang="it-IT" sz="1600" u="sng" dirty="0" smtClean="0">
                <a:solidFill>
                  <a:schemeClr val="bg2">
                    <a:lumMod val="25000"/>
                  </a:schemeClr>
                </a:solidFill>
                <a:effectLst>
                  <a:outerShdw blurRad="38100" dist="38100" dir="2700000" algn="tl">
                    <a:srgbClr val="000000">
                      <a:alpha val="43137"/>
                    </a:srgbClr>
                  </a:outerShdw>
                </a:effectLst>
                <a:latin typeface="Book Antiqua" pitchFamily="18" charset="0"/>
              </a:rPr>
              <a:t>o superiore </a:t>
            </a:r>
            <a:r>
              <a:rPr lang="it-IT" sz="1600" u="sng" dirty="0">
                <a:solidFill>
                  <a:schemeClr val="bg2">
                    <a:lumMod val="25000"/>
                  </a:schemeClr>
                </a:solidFill>
                <a:effectLst>
                  <a:outerShdw blurRad="38100" dist="38100" dir="2700000" algn="tl">
                    <a:srgbClr val="000000">
                      <a:alpha val="43137"/>
                    </a:srgbClr>
                  </a:outerShdw>
                </a:effectLst>
                <a:latin typeface="Book Antiqua" pitchFamily="18" charset="0"/>
              </a:rPr>
              <a:t>a </a:t>
            </a:r>
            <a:r>
              <a:rPr lang="it-IT" sz="1600" u="sng" dirty="0" smtClean="0">
                <a:solidFill>
                  <a:schemeClr val="bg2">
                    <a:lumMod val="25000"/>
                  </a:schemeClr>
                </a:solidFill>
                <a:effectLst>
                  <a:outerShdw blurRad="38100" dist="38100" dir="2700000" algn="tl">
                    <a:srgbClr val="000000">
                      <a:alpha val="43137"/>
                    </a:srgbClr>
                  </a:outerShdw>
                </a:effectLst>
                <a:latin typeface="Book Antiqua" pitchFamily="18" charset="0"/>
              </a:rPr>
              <a:t>50 milioni </a:t>
            </a:r>
            <a:r>
              <a:rPr lang="it-IT" sz="1600" u="sng" dirty="0">
                <a:solidFill>
                  <a:schemeClr val="bg2">
                    <a:lumMod val="25000"/>
                  </a:schemeClr>
                </a:solidFill>
                <a:effectLst>
                  <a:outerShdw blurRad="38100" dist="38100" dir="2700000" algn="tl">
                    <a:srgbClr val="000000">
                      <a:alpha val="43137"/>
                    </a:srgbClr>
                  </a:outerShdw>
                </a:effectLst>
                <a:latin typeface="Book Antiqua" pitchFamily="18" charset="0"/>
              </a:rPr>
              <a:t>di euro e inferiore a 250 milioni di euro</a:t>
            </a:r>
          </a:p>
        </p:txBody>
      </p:sp>
    </p:spTree>
    <p:extLst>
      <p:ext uri="{BB962C8B-B14F-4D97-AF65-F5344CB8AC3E}">
        <p14:creationId xmlns:p14="http://schemas.microsoft.com/office/powerpoint/2010/main" val="3549182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3203848" y="260648"/>
            <a:ext cx="2719014" cy="646331"/>
          </a:xfrm>
          <a:prstGeom prst="rect">
            <a:avLst/>
          </a:prstGeom>
        </p:spPr>
        <p:txBody>
          <a:bodyPr wrap="none">
            <a:spAutoFit/>
          </a:bodyPr>
          <a:lstStyle/>
          <a:p>
            <a:r>
              <a:rPr lang="it-IT" dirty="0">
                <a:solidFill>
                  <a:schemeClr val="tx1"/>
                </a:solidFill>
                <a:latin typeface="Book Antiqua" pitchFamily="18" charset="0"/>
              </a:rPr>
              <a:t>Art. </a:t>
            </a:r>
            <a:r>
              <a:rPr lang="it-IT" dirty="0" smtClean="0">
                <a:solidFill>
                  <a:schemeClr val="tx1"/>
                </a:solidFill>
                <a:latin typeface="Book Antiqua" pitchFamily="18" charset="0"/>
              </a:rPr>
              <a:t>175 co 3</a:t>
            </a:r>
            <a:endParaRPr lang="it-IT" dirty="0">
              <a:solidFill>
                <a:schemeClr val="tx1"/>
              </a:solidFill>
            </a:endParaRPr>
          </a:p>
        </p:txBody>
      </p:sp>
      <p:sp>
        <p:nvSpPr>
          <p:cNvPr id="2" name="Rettangolo 1"/>
          <p:cNvSpPr/>
          <p:nvPr/>
        </p:nvSpPr>
        <p:spPr>
          <a:xfrm>
            <a:off x="160273" y="1628800"/>
            <a:ext cx="8896189" cy="3477875"/>
          </a:xfrm>
          <a:prstGeom prst="rect">
            <a:avLst/>
          </a:prstGeom>
        </p:spPr>
        <p:txBody>
          <a:bodyPr wrap="square">
            <a:spAutoFit/>
          </a:bodyPr>
          <a:lstStyle/>
          <a:p>
            <a:pPr algn="just"/>
            <a:r>
              <a:rPr lang="it-IT" sz="2000" dirty="0" smtClean="0">
                <a:solidFill>
                  <a:schemeClr val="bg2">
                    <a:lumMod val="25000"/>
                  </a:schemeClr>
                </a:solidFill>
                <a:latin typeface="Book Antiqua" pitchFamily="18" charset="0"/>
              </a:rPr>
              <a:t>I detti </a:t>
            </a:r>
            <a:r>
              <a:rPr lang="it-IT" sz="2000" dirty="0">
                <a:solidFill>
                  <a:schemeClr val="bg2">
                    <a:lumMod val="25000"/>
                  </a:schemeClr>
                </a:solidFill>
                <a:latin typeface="Book Antiqua" pitchFamily="18" charset="0"/>
              </a:rPr>
              <a:t>pareri devono essere </a:t>
            </a:r>
            <a:r>
              <a:rPr lang="it-IT" sz="2000" dirty="0" smtClean="0">
                <a:solidFill>
                  <a:schemeClr val="bg2">
                    <a:lumMod val="25000"/>
                  </a:schemeClr>
                </a:solidFill>
                <a:latin typeface="Book Antiqua" pitchFamily="18" charset="0"/>
              </a:rPr>
              <a:t>chiesti:</a:t>
            </a:r>
          </a:p>
          <a:p>
            <a:pPr marL="342900" indent="-342900" algn="just">
              <a:buFontTx/>
              <a:buChar char="-"/>
            </a:pPr>
            <a:r>
              <a:rPr lang="it-IT" sz="2000" dirty="0" smtClean="0">
                <a:solidFill>
                  <a:schemeClr val="bg2">
                    <a:lumMod val="25000"/>
                  </a:schemeClr>
                </a:solidFill>
                <a:latin typeface="Book Antiqua" pitchFamily="18" charset="0"/>
              </a:rPr>
              <a:t>prima </a:t>
            </a:r>
            <a:r>
              <a:rPr lang="it-IT" sz="2000" dirty="0">
                <a:solidFill>
                  <a:schemeClr val="bg2">
                    <a:lumMod val="25000"/>
                  </a:schemeClr>
                </a:solidFill>
                <a:latin typeface="Book Antiqua" pitchFamily="18" charset="0"/>
              </a:rPr>
              <a:t>della pubblicazione </a:t>
            </a:r>
            <a:r>
              <a:rPr lang="it-IT" sz="2000" dirty="0" smtClean="0">
                <a:solidFill>
                  <a:schemeClr val="bg2">
                    <a:lumMod val="25000"/>
                  </a:schemeClr>
                </a:solidFill>
                <a:latin typeface="Book Antiqua" pitchFamily="18" charset="0"/>
              </a:rPr>
              <a:t>del bando </a:t>
            </a:r>
            <a:r>
              <a:rPr lang="it-IT" sz="2000" dirty="0">
                <a:solidFill>
                  <a:schemeClr val="bg2">
                    <a:lumMod val="25000"/>
                  </a:schemeClr>
                </a:solidFill>
                <a:latin typeface="Book Antiqua" pitchFamily="18" charset="0"/>
              </a:rPr>
              <a:t>di gara </a:t>
            </a:r>
            <a:r>
              <a:rPr lang="it-IT" sz="2000" dirty="0" smtClean="0">
                <a:solidFill>
                  <a:schemeClr val="bg2">
                    <a:lumMod val="25000"/>
                  </a:schemeClr>
                </a:solidFill>
                <a:latin typeface="Book Antiqua" pitchFamily="18" charset="0"/>
              </a:rPr>
              <a:t>(in </a:t>
            </a:r>
            <a:r>
              <a:rPr lang="it-IT" sz="2000" dirty="0">
                <a:solidFill>
                  <a:schemeClr val="bg2">
                    <a:lumMod val="25000"/>
                  </a:schemeClr>
                </a:solidFill>
                <a:latin typeface="Book Antiqua" pitchFamily="18" charset="0"/>
              </a:rPr>
              <a:t>caso di progetto a iniziativa </a:t>
            </a:r>
            <a:r>
              <a:rPr lang="it-IT" sz="2000" dirty="0" smtClean="0">
                <a:solidFill>
                  <a:schemeClr val="bg2">
                    <a:lumMod val="25000"/>
                  </a:schemeClr>
                </a:solidFill>
                <a:latin typeface="Book Antiqua" pitchFamily="18" charset="0"/>
              </a:rPr>
              <a:t>pubblica);</a:t>
            </a:r>
          </a:p>
          <a:p>
            <a:pPr marL="342900" indent="-342900" algn="just">
              <a:buFontTx/>
              <a:buChar char="-"/>
            </a:pPr>
            <a:r>
              <a:rPr lang="it-IT" sz="2000" dirty="0" smtClean="0">
                <a:solidFill>
                  <a:schemeClr val="bg2">
                    <a:lumMod val="25000"/>
                  </a:schemeClr>
                </a:solidFill>
                <a:latin typeface="Book Antiqua" pitchFamily="18" charset="0"/>
              </a:rPr>
              <a:t>prima </a:t>
            </a:r>
            <a:r>
              <a:rPr lang="it-IT" sz="2000" dirty="0">
                <a:solidFill>
                  <a:schemeClr val="bg2">
                    <a:lumMod val="25000"/>
                  </a:schemeClr>
                </a:solidFill>
                <a:latin typeface="Book Antiqua" pitchFamily="18" charset="0"/>
              </a:rPr>
              <a:t>della dichiarazione di fattibilità </a:t>
            </a:r>
            <a:r>
              <a:rPr lang="it-IT" sz="2000" dirty="0" smtClean="0">
                <a:solidFill>
                  <a:schemeClr val="bg2">
                    <a:lumMod val="25000"/>
                  </a:schemeClr>
                </a:solidFill>
                <a:latin typeface="Book Antiqua" pitchFamily="18" charset="0"/>
              </a:rPr>
              <a:t>(in </a:t>
            </a:r>
            <a:r>
              <a:rPr lang="it-IT" sz="2000" dirty="0">
                <a:solidFill>
                  <a:schemeClr val="bg2">
                    <a:lumMod val="25000"/>
                  </a:schemeClr>
                </a:solidFill>
                <a:latin typeface="Book Antiqua" pitchFamily="18" charset="0"/>
              </a:rPr>
              <a:t>caso </a:t>
            </a:r>
            <a:r>
              <a:rPr lang="it-IT" sz="2000" dirty="0" smtClean="0">
                <a:solidFill>
                  <a:schemeClr val="bg2">
                    <a:lumMod val="25000"/>
                  </a:schemeClr>
                </a:solidFill>
                <a:latin typeface="Book Antiqua" pitchFamily="18" charset="0"/>
              </a:rPr>
              <a:t>di progetto </a:t>
            </a:r>
            <a:r>
              <a:rPr lang="it-IT" sz="2000" dirty="0">
                <a:solidFill>
                  <a:schemeClr val="bg2">
                    <a:lumMod val="25000"/>
                  </a:schemeClr>
                </a:solidFill>
                <a:latin typeface="Book Antiqua" pitchFamily="18" charset="0"/>
              </a:rPr>
              <a:t>a iniziativa </a:t>
            </a:r>
            <a:r>
              <a:rPr lang="it-IT" sz="2000" dirty="0" smtClean="0">
                <a:solidFill>
                  <a:schemeClr val="bg2">
                    <a:lumMod val="25000"/>
                  </a:schemeClr>
                </a:solidFill>
                <a:latin typeface="Book Antiqua" pitchFamily="18" charset="0"/>
              </a:rPr>
              <a:t>privata) </a:t>
            </a:r>
          </a:p>
          <a:p>
            <a:pPr algn="just"/>
            <a:endParaRPr lang="it-IT" sz="2000" i="1" dirty="0" smtClean="0">
              <a:solidFill>
                <a:schemeClr val="bg2">
                  <a:lumMod val="25000"/>
                </a:schemeClr>
              </a:solidFill>
              <a:latin typeface="Book Antiqua" pitchFamily="18" charset="0"/>
            </a:endParaRPr>
          </a:p>
          <a:p>
            <a:pPr algn="just"/>
            <a:endParaRPr lang="it-IT" sz="2000" i="1" dirty="0">
              <a:solidFill>
                <a:schemeClr val="bg2">
                  <a:lumMod val="25000"/>
                </a:schemeClr>
              </a:solidFill>
              <a:latin typeface="Book Antiqua" pitchFamily="18" charset="0"/>
            </a:endParaRPr>
          </a:p>
          <a:p>
            <a:pPr algn="just"/>
            <a:r>
              <a:rPr lang="it-IT" sz="2000" i="1" dirty="0" smtClean="0">
                <a:solidFill>
                  <a:schemeClr val="bg2">
                    <a:lumMod val="25000"/>
                  </a:schemeClr>
                </a:solidFill>
                <a:latin typeface="Book Antiqua" pitchFamily="18" charset="0"/>
              </a:rPr>
              <a:t>Il </a:t>
            </a:r>
            <a:r>
              <a:rPr lang="it-IT" sz="2000" i="1" dirty="0">
                <a:solidFill>
                  <a:schemeClr val="bg2">
                    <a:lumMod val="25000"/>
                  </a:schemeClr>
                </a:solidFill>
                <a:latin typeface="Book Antiqua" pitchFamily="18" charset="0"/>
              </a:rPr>
              <a:t>Presidente del Consiglio dei ministri, dopo la valutazione preliminare, </a:t>
            </a:r>
            <a:r>
              <a:rPr lang="it-IT" sz="2000" i="1" dirty="0" smtClean="0">
                <a:solidFill>
                  <a:schemeClr val="bg2">
                    <a:lumMod val="25000"/>
                  </a:schemeClr>
                </a:solidFill>
                <a:latin typeface="Book Antiqua" pitchFamily="18" charset="0"/>
              </a:rPr>
              <a:t>può sottoporre </a:t>
            </a:r>
            <a:r>
              <a:rPr lang="it-IT" sz="2000" i="1" dirty="0">
                <a:solidFill>
                  <a:schemeClr val="bg2">
                    <a:lumMod val="25000"/>
                  </a:schemeClr>
                </a:solidFill>
                <a:latin typeface="Book Antiqua" pitchFamily="18" charset="0"/>
              </a:rPr>
              <a:t>lo schema di contratto ai pareri del Consiglio superiore dei lavori pubblici e del Consiglio di </a:t>
            </a:r>
            <a:r>
              <a:rPr lang="it-IT" sz="2000" i="1" dirty="0" smtClean="0">
                <a:solidFill>
                  <a:schemeClr val="bg2">
                    <a:lumMod val="25000"/>
                  </a:schemeClr>
                </a:solidFill>
                <a:latin typeface="Book Antiqua" pitchFamily="18" charset="0"/>
              </a:rPr>
              <a:t>Stato, anche </a:t>
            </a:r>
            <a:r>
              <a:rPr lang="it-IT" sz="2000" i="1" dirty="0">
                <a:solidFill>
                  <a:schemeClr val="bg2">
                    <a:lumMod val="25000"/>
                  </a:schemeClr>
                </a:solidFill>
                <a:latin typeface="Book Antiqua" pitchFamily="18" charset="0"/>
              </a:rPr>
              <a:t>per la valutazione di profili diversi da quello della convenienza.</a:t>
            </a:r>
            <a:endParaRPr lang="it-IT" sz="2000" i="1" u="sng" dirty="0">
              <a:solidFill>
                <a:schemeClr val="bg2">
                  <a:lumMod val="25000"/>
                </a:schemeClr>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753325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3203848" y="260648"/>
            <a:ext cx="2719014" cy="646331"/>
          </a:xfrm>
          <a:prstGeom prst="rect">
            <a:avLst/>
          </a:prstGeom>
        </p:spPr>
        <p:txBody>
          <a:bodyPr wrap="none">
            <a:spAutoFit/>
          </a:bodyPr>
          <a:lstStyle/>
          <a:p>
            <a:r>
              <a:rPr lang="it-IT" dirty="0">
                <a:solidFill>
                  <a:schemeClr val="tx1"/>
                </a:solidFill>
                <a:latin typeface="Book Antiqua" pitchFamily="18" charset="0"/>
              </a:rPr>
              <a:t>Art. </a:t>
            </a:r>
            <a:r>
              <a:rPr lang="it-IT" dirty="0" smtClean="0">
                <a:solidFill>
                  <a:schemeClr val="tx1"/>
                </a:solidFill>
                <a:latin typeface="Book Antiqua" pitchFamily="18" charset="0"/>
              </a:rPr>
              <a:t>175 co 5</a:t>
            </a:r>
            <a:endParaRPr lang="it-IT" dirty="0">
              <a:solidFill>
                <a:schemeClr val="tx1"/>
              </a:solidFill>
            </a:endParaRPr>
          </a:p>
        </p:txBody>
      </p:sp>
      <p:sp>
        <p:nvSpPr>
          <p:cNvPr id="2" name="Rettangolo 1"/>
          <p:cNvSpPr/>
          <p:nvPr/>
        </p:nvSpPr>
        <p:spPr>
          <a:xfrm>
            <a:off x="247811" y="3717032"/>
            <a:ext cx="8896189" cy="584775"/>
          </a:xfrm>
          <a:prstGeom prst="rect">
            <a:avLst/>
          </a:prstGeom>
        </p:spPr>
        <p:txBody>
          <a:bodyPr wrap="square">
            <a:spAutoFit/>
          </a:bodyPr>
          <a:lstStyle/>
          <a:p>
            <a:pPr algn="just"/>
            <a:r>
              <a:rPr lang="it-IT" sz="1600" i="1" dirty="0" smtClean="0">
                <a:solidFill>
                  <a:schemeClr val="tx1"/>
                </a:solidFill>
                <a:latin typeface="Book Antiqua" pitchFamily="18" charset="0"/>
              </a:rPr>
              <a:t>Il </a:t>
            </a:r>
            <a:r>
              <a:rPr lang="it-IT" sz="1600" i="1" dirty="0">
                <a:solidFill>
                  <a:schemeClr val="tx1"/>
                </a:solidFill>
                <a:latin typeface="Book Antiqua" pitchFamily="18" charset="0"/>
              </a:rPr>
              <a:t>responsabile coordina e controlla, sotto il </a:t>
            </a:r>
            <a:r>
              <a:rPr lang="it-IT" sz="1600" i="1" dirty="0" smtClean="0">
                <a:solidFill>
                  <a:schemeClr val="tx1"/>
                </a:solidFill>
                <a:latin typeface="Book Antiqua" pitchFamily="18" charset="0"/>
              </a:rPr>
              <a:t>profilo tecnico </a:t>
            </a:r>
            <a:r>
              <a:rPr lang="it-IT" sz="1600" i="1" dirty="0">
                <a:solidFill>
                  <a:schemeClr val="tx1"/>
                </a:solidFill>
                <a:latin typeface="Book Antiqua" pitchFamily="18" charset="0"/>
              </a:rPr>
              <a:t>e contabile, l’esecuzione del contratto, verificando costantemente il rispetto dei livelli di qualità </a:t>
            </a:r>
            <a:r>
              <a:rPr lang="it-IT" sz="1600" i="1" dirty="0" smtClean="0">
                <a:solidFill>
                  <a:schemeClr val="tx1"/>
                </a:solidFill>
                <a:latin typeface="Book Antiqua" pitchFamily="18" charset="0"/>
              </a:rPr>
              <a:t>e quantità </a:t>
            </a:r>
            <a:r>
              <a:rPr lang="it-IT" sz="1600" i="1" dirty="0">
                <a:solidFill>
                  <a:schemeClr val="tx1"/>
                </a:solidFill>
                <a:latin typeface="Book Antiqua" pitchFamily="18" charset="0"/>
              </a:rPr>
              <a:t>delle prestazioni.</a:t>
            </a:r>
            <a:endParaRPr lang="it-IT" sz="1600" i="1" u="sng" dirty="0">
              <a:solidFill>
                <a:schemeClr val="tx1"/>
              </a:solidFill>
              <a:effectLst>
                <a:outerShdw blurRad="38100" dist="38100" dir="2700000" algn="tl">
                  <a:srgbClr val="000000">
                    <a:alpha val="43137"/>
                  </a:srgbClr>
                </a:outerShdw>
              </a:effectLst>
              <a:latin typeface="Book Antiqua" pitchFamily="18" charset="0"/>
            </a:endParaRPr>
          </a:p>
        </p:txBody>
      </p:sp>
      <p:sp>
        <p:nvSpPr>
          <p:cNvPr id="3" name="Ovale 2"/>
          <p:cNvSpPr/>
          <p:nvPr/>
        </p:nvSpPr>
        <p:spPr>
          <a:xfrm>
            <a:off x="223684" y="1196752"/>
            <a:ext cx="2476108" cy="21602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dirty="0">
                <a:solidFill>
                  <a:schemeClr val="bg2">
                    <a:lumMod val="25000"/>
                  </a:schemeClr>
                </a:solidFill>
                <a:latin typeface="Book Antiqua" pitchFamily="18" charset="0"/>
              </a:rPr>
              <a:t>L’ente </a:t>
            </a:r>
            <a:r>
              <a:rPr lang="it-IT" sz="1600" dirty="0" smtClean="0">
                <a:solidFill>
                  <a:schemeClr val="bg2">
                    <a:lumMod val="25000"/>
                  </a:schemeClr>
                </a:solidFill>
                <a:latin typeface="Book Antiqua" pitchFamily="18" charset="0"/>
              </a:rPr>
              <a:t>concedente, sentito l’operatore economico  </a:t>
            </a:r>
            <a:endParaRPr lang="it-IT" sz="1600" dirty="0">
              <a:solidFill>
                <a:schemeClr val="bg2">
                  <a:lumMod val="25000"/>
                </a:schemeClr>
              </a:solidFill>
              <a:latin typeface="Book Antiqua" pitchFamily="18" charset="0"/>
            </a:endParaRPr>
          </a:p>
        </p:txBody>
      </p:sp>
      <p:cxnSp>
        <p:nvCxnSpPr>
          <p:cNvPr id="5" name="Connettore 2 4"/>
          <p:cNvCxnSpPr/>
          <p:nvPr/>
        </p:nvCxnSpPr>
        <p:spPr>
          <a:xfrm>
            <a:off x="2898526" y="2132856"/>
            <a:ext cx="302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2759315" y="1583210"/>
            <a:ext cx="3302757" cy="584775"/>
          </a:xfrm>
          <a:prstGeom prst="rect">
            <a:avLst/>
          </a:prstGeom>
        </p:spPr>
        <p:txBody>
          <a:bodyPr wrap="square">
            <a:spAutoFit/>
          </a:bodyPr>
          <a:lstStyle/>
          <a:p>
            <a:pPr algn="ctr"/>
            <a:r>
              <a:rPr lang="it-IT" sz="1600" dirty="0">
                <a:solidFill>
                  <a:schemeClr val="tx1"/>
                </a:solidFill>
                <a:latin typeface="Book Antiqua" pitchFamily="18" charset="0"/>
              </a:rPr>
              <a:t>affida al </a:t>
            </a:r>
            <a:r>
              <a:rPr lang="it-IT" sz="1600" dirty="0" smtClean="0">
                <a:solidFill>
                  <a:schemeClr val="tx1"/>
                </a:solidFill>
                <a:latin typeface="Book Antiqua" pitchFamily="18" charset="0"/>
              </a:rPr>
              <a:t>RUP</a:t>
            </a:r>
          </a:p>
          <a:p>
            <a:pPr algn="ctr"/>
            <a:r>
              <a:rPr lang="it-IT" sz="1600" dirty="0" smtClean="0">
                <a:solidFill>
                  <a:schemeClr val="tx1"/>
                </a:solidFill>
                <a:latin typeface="Book Antiqua" pitchFamily="18" charset="0"/>
              </a:rPr>
              <a:t> (nominato ai sensi dell’art. 15)</a:t>
            </a:r>
            <a:endParaRPr lang="it-IT" sz="1600" dirty="0">
              <a:solidFill>
                <a:schemeClr val="tx1"/>
              </a:solidFill>
              <a:latin typeface="Book Antiqua" pitchFamily="18" charset="0"/>
            </a:endParaRPr>
          </a:p>
        </p:txBody>
      </p:sp>
      <p:sp>
        <p:nvSpPr>
          <p:cNvPr id="8" name="Ovale 7"/>
          <p:cNvSpPr/>
          <p:nvPr/>
        </p:nvSpPr>
        <p:spPr>
          <a:xfrm>
            <a:off x="6156176" y="1322766"/>
            <a:ext cx="2520280" cy="190821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dirty="0">
                <a:solidFill>
                  <a:schemeClr val="bg2">
                    <a:lumMod val="25000"/>
                  </a:schemeClr>
                </a:solidFill>
                <a:latin typeface="Book Antiqua" pitchFamily="18" charset="0"/>
              </a:rPr>
              <a:t>Le funzioni di responsabile unico del progetto di partenariato </a:t>
            </a:r>
          </a:p>
        </p:txBody>
      </p:sp>
    </p:spTree>
    <p:extLst>
      <p:ext uri="{BB962C8B-B14F-4D97-AF65-F5344CB8AC3E}">
        <p14:creationId xmlns:p14="http://schemas.microsoft.com/office/powerpoint/2010/main" val="804600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009836" y="116632"/>
            <a:ext cx="5604419" cy="1077218"/>
          </a:xfrm>
          <a:prstGeom prst="rect">
            <a:avLst/>
          </a:prstGeom>
        </p:spPr>
        <p:txBody>
          <a:bodyPr wrap="none">
            <a:spAutoFit/>
          </a:bodyPr>
          <a:lstStyle/>
          <a:p>
            <a:pPr algn="ctr"/>
            <a:r>
              <a:rPr lang="it-IT" sz="3200" dirty="0">
                <a:solidFill>
                  <a:schemeClr val="tx1"/>
                </a:solidFill>
                <a:latin typeface="Book Antiqua" pitchFamily="18" charset="0"/>
              </a:rPr>
              <a:t>Art. </a:t>
            </a:r>
            <a:r>
              <a:rPr lang="it-IT" sz="3200" dirty="0" smtClean="0">
                <a:solidFill>
                  <a:schemeClr val="tx1"/>
                </a:solidFill>
                <a:latin typeface="Book Antiqua" pitchFamily="18" charset="0"/>
              </a:rPr>
              <a:t>175 co 5: </a:t>
            </a:r>
          </a:p>
          <a:p>
            <a:pPr algn="ctr"/>
            <a:r>
              <a:rPr lang="it-IT" sz="3200" dirty="0" smtClean="0">
                <a:solidFill>
                  <a:schemeClr val="tx1"/>
                </a:solidFill>
                <a:latin typeface="Book Antiqua" pitchFamily="18" charset="0"/>
              </a:rPr>
              <a:t>Responsabile Unico Progetto</a:t>
            </a:r>
            <a:endParaRPr lang="it-IT" sz="3200" dirty="0">
              <a:solidFill>
                <a:schemeClr val="tx1"/>
              </a:solidFill>
            </a:endParaRPr>
          </a:p>
        </p:txBody>
      </p:sp>
      <p:sp>
        <p:nvSpPr>
          <p:cNvPr id="10" name="Segnaposto contenuto 9"/>
          <p:cNvSpPr>
            <a:spLocks noGrp="1"/>
          </p:cNvSpPr>
          <p:nvPr>
            <p:ph idx="1"/>
          </p:nvPr>
        </p:nvSpPr>
        <p:spPr>
          <a:xfrm>
            <a:off x="107504" y="908720"/>
            <a:ext cx="8856984" cy="5112568"/>
          </a:xfrm>
        </p:spPr>
        <p:txBody>
          <a:bodyPr>
            <a:normAutofit fontScale="62500" lnSpcReduction="20000"/>
          </a:bodyPr>
          <a:lstStyle/>
          <a:p>
            <a:pPr algn="just"/>
            <a:endParaRPr lang="it-IT" dirty="0" smtClean="0">
              <a:latin typeface="Book Antiqua" pitchFamily="18" charset="0"/>
            </a:endParaRPr>
          </a:p>
          <a:p>
            <a:pPr algn="just"/>
            <a:r>
              <a:rPr lang="it-IT" u="sng" dirty="0" smtClean="0">
                <a:latin typeface="Book Antiqua" pitchFamily="18" charset="0"/>
              </a:rPr>
              <a:t>Viene nominato </a:t>
            </a:r>
            <a:r>
              <a:rPr lang="it-IT" dirty="0" smtClean="0">
                <a:latin typeface="Book Antiqua" pitchFamily="18" charset="0"/>
              </a:rPr>
              <a:t>dalle </a:t>
            </a:r>
            <a:r>
              <a:rPr lang="it-IT" dirty="0">
                <a:latin typeface="Book Antiqua" pitchFamily="18" charset="0"/>
              </a:rPr>
              <a:t>stazioni appaltanti </a:t>
            </a:r>
            <a:r>
              <a:rPr lang="it-IT" dirty="0" smtClean="0">
                <a:latin typeface="Book Antiqua" pitchFamily="18" charset="0"/>
              </a:rPr>
              <a:t>e gli </a:t>
            </a:r>
            <a:r>
              <a:rPr lang="it-IT" dirty="0">
                <a:latin typeface="Book Antiqua" pitchFamily="18" charset="0"/>
              </a:rPr>
              <a:t>enti concedenti </a:t>
            </a:r>
            <a:r>
              <a:rPr lang="it-IT" dirty="0" smtClean="0">
                <a:latin typeface="Book Antiqua" pitchFamily="18" charset="0"/>
              </a:rPr>
              <a:t>per </a:t>
            </a:r>
            <a:r>
              <a:rPr lang="it-IT" dirty="0">
                <a:latin typeface="Book Antiqua" pitchFamily="18" charset="0"/>
              </a:rPr>
              <a:t>le fasi di programmazione, progettazione, affidamento e per l’esecuzione di </a:t>
            </a:r>
            <a:r>
              <a:rPr lang="it-IT" dirty="0" smtClean="0">
                <a:latin typeface="Book Antiqua" pitchFamily="18" charset="0"/>
              </a:rPr>
              <a:t>ciascuna procedura </a:t>
            </a:r>
            <a:r>
              <a:rPr lang="it-IT" dirty="0">
                <a:latin typeface="Book Antiqua" pitchFamily="18" charset="0"/>
              </a:rPr>
              <a:t>soggetta al </a:t>
            </a:r>
            <a:r>
              <a:rPr lang="it-IT" dirty="0" smtClean="0">
                <a:latin typeface="Book Antiqua" pitchFamily="18" charset="0"/>
              </a:rPr>
              <a:t>codice, </a:t>
            </a:r>
            <a:r>
              <a:rPr lang="it-IT" u="sng" dirty="0" smtClean="0">
                <a:latin typeface="Book Antiqua" pitchFamily="18" charset="0"/>
              </a:rPr>
              <a:t>nel </a:t>
            </a:r>
            <a:r>
              <a:rPr lang="it-IT" u="sng" dirty="0">
                <a:latin typeface="Book Antiqua" pitchFamily="18" charset="0"/>
              </a:rPr>
              <a:t>primo atto di avvio dell’intervento pubblico </a:t>
            </a:r>
            <a:r>
              <a:rPr lang="it-IT" dirty="0">
                <a:latin typeface="Book Antiqua" pitchFamily="18" charset="0"/>
              </a:rPr>
              <a:t>da realizzare mediante un </a:t>
            </a:r>
            <a:r>
              <a:rPr lang="it-IT" dirty="0" smtClean="0">
                <a:latin typeface="Book Antiqua" pitchFamily="18" charset="0"/>
              </a:rPr>
              <a:t>contratto.</a:t>
            </a:r>
          </a:p>
          <a:p>
            <a:pPr algn="just"/>
            <a:r>
              <a:rPr lang="it-IT" dirty="0" smtClean="0">
                <a:latin typeface="Book Antiqua" pitchFamily="18" charset="0"/>
              </a:rPr>
              <a:t>Il RUP </a:t>
            </a:r>
            <a:r>
              <a:rPr lang="it-IT" u="sng" dirty="0" smtClean="0">
                <a:latin typeface="Book Antiqua" pitchFamily="18" charset="0"/>
              </a:rPr>
              <a:t>è scelto tra </a:t>
            </a:r>
            <a:r>
              <a:rPr lang="it-IT" u="sng" dirty="0">
                <a:latin typeface="Book Antiqua" pitchFamily="18" charset="0"/>
              </a:rPr>
              <a:t>i dipendenti</a:t>
            </a:r>
            <a:r>
              <a:rPr lang="it-IT" dirty="0">
                <a:latin typeface="Book Antiqua" pitchFamily="18" charset="0"/>
              </a:rPr>
              <a:t> assunti anche a </a:t>
            </a:r>
            <a:r>
              <a:rPr lang="it-IT" dirty="0" smtClean="0">
                <a:latin typeface="Book Antiqua" pitchFamily="18" charset="0"/>
              </a:rPr>
              <a:t>tempo determinato </a:t>
            </a:r>
            <a:r>
              <a:rPr lang="it-IT" u="sng" dirty="0">
                <a:latin typeface="Book Antiqua" pitchFamily="18" charset="0"/>
              </a:rPr>
              <a:t>della stazione appaltante o dell’ente </a:t>
            </a:r>
            <a:r>
              <a:rPr lang="it-IT" u="sng" dirty="0" smtClean="0">
                <a:latin typeface="Book Antiqua" pitchFamily="18" charset="0"/>
              </a:rPr>
              <a:t>concedente</a:t>
            </a:r>
            <a:r>
              <a:rPr lang="it-IT" dirty="0" smtClean="0">
                <a:latin typeface="Book Antiqua" pitchFamily="18" charset="0"/>
              </a:rPr>
              <a:t>.</a:t>
            </a:r>
          </a:p>
          <a:p>
            <a:pPr algn="just"/>
            <a:r>
              <a:rPr lang="it-IT" dirty="0" smtClean="0">
                <a:latin typeface="Book Antiqua" pitchFamily="18" charset="0"/>
              </a:rPr>
              <a:t>L’</a:t>
            </a:r>
            <a:r>
              <a:rPr lang="it-IT" u="sng" dirty="0" smtClean="0">
                <a:latin typeface="Book Antiqua" pitchFamily="18" charset="0"/>
              </a:rPr>
              <a:t>ufficio</a:t>
            </a:r>
            <a:r>
              <a:rPr lang="it-IT" dirty="0" smtClean="0">
                <a:latin typeface="Book Antiqua" pitchFamily="18" charset="0"/>
              </a:rPr>
              <a:t> di RUP </a:t>
            </a:r>
            <a:r>
              <a:rPr lang="it-IT" u="sng" dirty="0">
                <a:latin typeface="Book Antiqua" pitchFamily="18" charset="0"/>
              </a:rPr>
              <a:t>è obbligatorio e non può essere </a:t>
            </a:r>
            <a:r>
              <a:rPr lang="it-IT" u="sng" dirty="0" smtClean="0">
                <a:latin typeface="Book Antiqua" pitchFamily="18" charset="0"/>
              </a:rPr>
              <a:t>rifiutato</a:t>
            </a:r>
            <a:r>
              <a:rPr lang="it-IT" dirty="0" smtClean="0">
                <a:latin typeface="Book Antiqua" pitchFamily="18" charset="0"/>
              </a:rPr>
              <a:t>.</a:t>
            </a:r>
            <a:endParaRPr lang="it-IT" dirty="0">
              <a:latin typeface="Book Antiqua" pitchFamily="18" charset="0"/>
            </a:endParaRPr>
          </a:p>
          <a:p>
            <a:pPr algn="just"/>
            <a:endParaRPr lang="it-IT" dirty="0" smtClean="0">
              <a:latin typeface="Book Antiqua" pitchFamily="18" charset="0"/>
            </a:endParaRPr>
          </a:p>
          <a:p>
            <a:pPr algn="just"/>
            <a:endParaRPr lang="it-IT" dirty="0" smtClean="0">
              <a:latin typeface="Book Antiqua" pitchFamily="18" charset="0"/>
            </a:endParaRPr>
          </a:p>
          <a:p>
            <a:pPr algn="just"/>
            <a:r>
              <a:rPr lang="it-IT" i="1" dirty="0" smtClean="0">
                <a:latin typeface="Book Antiqua" pitchFamily="18" charset="0"/>
              </a:rPr>
              <a:t>Ferma </a:t>
            </a:r>
            <a:r>
              <a:rPr lang="it-IT" i="1" dirty="0">
                <a:latin typeface="Book Antiqua" pitchFamily="18" charset="0"/>
              </a:rPr>
              <a:t>restando l’unicità del RUP, le stazioni appaltanti e gli enti concedenti possono individuare </a:t>
            </a:r>
            <a:r>
              <a:rPr lang="it-IT" i="1" dirty="0" smtClean="0">
                <a:latin typeface="Book Antiqua" pitchFamily="18" charset="0"/>
              </a:rPr>
              <a:t>modelli organizzativi</a:t>
            </a:r>
            <a:r>
              <a:rPr lang="it-IT" i="1" dirty="0">
                <a:latin typeface="Book Antiqua" pitchFamily="18" charset="0"/>
              </a:rPr>
              <a:t>, i quali prevedano la nomina di un responsabile di procedimento per le fasi di </a:t>
            </a:r>
            <a:r>
              <a:rPr lang="it-IT" i="1" dirty="0" smtClean="0">
                <a:latin typeface="Book Antiqua" pitchFamily="18" charset="0"/>
              </a:rPr>
              <a:t>programmazione, progettazione </a:t>
            </a:r>
            <a:r>
              <a:rPr lang="it-IT" i="1" dirty="0">
                <a:latin typeface="Book Antiqua" pitchFamily="18" charset="0"/>
              </a:rPr>
              <a:t>ed esecuzione e un responsabile di procedimento per la fase di affidamento. Le </a:t>
            </a:r>
            <a:r>
              <a:rPr lang="it-IT" i="1" dirty="0" smtClean="0">
                <a:latin typeface="Book Antiqua" pitchFamily="18" charset="0"/>
              </a:rPr>
              <a:t>relative responsabilità </a:t>
            </a:r>
            <a:r>
              <a:rPr lang="it-IT" i="1" dirty="0">
                <a:latin typeface="Book Antiqua" pitchFamily="18" charset="0"/>
              </a:rPr>
              <a:t>sono ripartite in base ai compiti svolti in ciascuna fase, ferme restando le funzioni </a:t>
            </a:r>
            <a:r>
              <a:rPr lang="it-IT" i="1" dirty="0" smtClean="0">
                <a:latin typeface="Book Antiqua" pitchFamily="18" charset="0"/>
              </a:rPr>
              <a:t>di supervisione</a:t>
            </a:r>
            <a:r>
              <a:rPr lang="it-IT" i="1" dirty="0">
                <a:latin typeface="Book Antiqua" pitchFamily="18" charset="0"/>
              </a:rPr>
              <a:t>, indirizzo e coordinamento del </a:t>
            </a:r>
            <a:r>
              <a:rPr lang="it-IT" i="1" dirty="0" smtClean="0">
                <a:latin typeface="Book Antiqua" pitchFamily="18" charset="0"/>
              </a:rPr>
              <a:t>RUP;</a:t>
            </a:r>
          </a:p>
          <a:p>
            <a:pPr algn="just"/>
            <a:endParaRPr lang="it-IT" i="1" dirty="0" smtClean="0">
              <a:latin typeface="Book Antiqua" pitchFamily="18" charset="0"/>
            </a:endParaRPr>
          </a:p>
          <a:p>
            <a:pPr algn="just"/>
            <a:r>
              <a:rPr lang="it-IT" i="1" dirty="0">
                <a:latin typeface="Book Antiqua" pitchFamily="18" charset="0"/>
              </a:rPr>
              <a:t>Negli appalti pubblici di lavori aggiudicati con la formula del contraente generale e nelle altre formule </a:t>
            </a:r>
            <a:r>
              <a:rPr lang="it-IT" i="1" dirty="0" smtClean="0">
                <a:latin typeface="Book Antiqua" pitchFamily="18" charset="0"/>
              </a:rPr>
              <a:t>di partenariato </a:t>
            </a:r>
            <a:r>
              <a:rPr lang="it-IT" i="1" dirty="0">
                <a:latin typeface="Book Antiqua" pitchFamily="18" charset="0"/>
              </a:rPr>
              <a:t>pubblico-privato, è vietata l’attribuzione dei compiti di RUP, responsabile dei lavori, direttore </a:t>
            </a:r>
            <a:r>
              <a:rPr lang="it-IT" i="1" dirty="0" smtClean="0">
                <a:latin typeface="Book Antiqua" pitchFamily="18" charset="0"/>
              </a:rPr>
              <a:t>dei lavori </a:t>
            </a:r>
            <a:r>
              <a:rPr lang="it-IT" i="1" dirty="0">
                <a:latin typeface="Book Antiqua" pitchFamily="18" charset="0"/>
              </a:rPr>
              <a:t>o collaudatore allo stesso contraente generale, al soggetto aggiudicatario dei contratti di </a:t>
            </a:r>
            <a:r>
              <a:rPr lang="it-IT" i="1" dirty="0" smtClean="0">
                <a:latin typeface="Book Antiqua" pitchFamily="18" charset="0"/>
              </a:rPr>
              <a:t>partenariato pubblico-privato </a:t>
            </a:r>
            <a:r>
              <a:rPr lang="it-IT" i="1" dirty="0">
                <a:latin typeface="Book Antiqua" pitchFamily="18" charset="0"/>
              </a:rPr>
              <a:t>e ai soggetti a essi collegati.</a:t>
            </a:r>
          </a:p>
        </p:txBody>
      </p:sp>
    </p:spTree>
    <p:extLst>
      <p:ext uri="{BB962C8B-B14F-4D97-AF65-F5344CB8AC3E}">
        <p14:creationId xmlns:p14="http://schemas.microsoft.com/office/powerpoint/2010/main" val="948283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3203848" y="260648"/>
            <a:ext cx="2719014" cy="646331"/>
          </a:xfrm>
          <a:prstGeom prst="rect">
            <a:avLst/>
          </a:prstGeom>
        </p:spPr>
        <p:txBody>
          <a:bodyPr wrap="none">
            <a:spAutoFit/>
          </a:bodyPr>
          <a:lstStyle/>
          <a:p>
            <a:r>
              <a:rPr lang="it-IT" dirty="0">
                <a:solidFill>
                  <a:schemeClr val="tx1"/>
                </a:solidFill>
                <a:latin typeface="Book Antiqua" pitchFamily="18" charset="0"/>
              </a:rPr>
              <a:t>Art. </a:t>
            </a:r>
            <a:r>
              <a:rPr lang="it-IT" dirty="0" smtClean="0">
                <a:solidFill>
                  <a:schemeClr val="tx1"/>
                </a:solidFill>
                <a:latin typeface="Book Antiqua" pitchFamily="18" charset="0"/>
              </a:rPr>
              <a:t>175 co 6</a:t>
            </a:r>
            <a:endParaRPr lang="it-IT" dirty="0">
              <a:solidFill>
                <a:schemeClr val="tx1"/>
              </a:solidFill>
            </a:endParaRPr>
          </a:p>
        </p:txBody>
      </p:sp>
      <p:sp>
        <p:nvSpPr>
          <p:cNvPr id="3" name="Ovale 2"/>
          <p:cNvSpPr/>
          <p:nvPr/>
        </p:nvSpPr>
        <p:spPr>
          <a:xfrm>
            <a:off x="611560" y="1168041"/>
            <a:ext cx="2220683" cy="201622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dirty="0">
                <a:solidFill>
                  <a:schemeClr val="tx1"/>
                </a:solidFill>
                <a:latin typeface="Book Antiqua" pitchFamily="18" charset="0"/>
              </a:rPr>
              <a:t>L’ente </a:t>
            </a:r>
            <a:r>
              <a:rPr lang="it-IT" sz="2000" dirty="0" smtClean="0">
                <a:solidFill>
                  <a:schemeClr val="tx1"/>
                </a:solidFill>
                <a:latin typeface="Book Antiqua" pitchFamily="18" charset="0"/>
              </a:rPr>
              <a:t>concedente</a:t>
            </a:r>
            <a:endParaRPr lang="it-IT" sz="2000" dirty="0">
              <a:solidFill>
                <a:schemeClr val="tx1"/>
              </a:solidFill>
              <a:latin typeface="Book Antiqua" pitchFamily="18" charset="0"/>
            </a:endParaRPr>
          </a:p>
        </p:txBody>
      </p:sp>
      <p:cxnSp>
        <p:nvCxnSpPr>
          <p:cNvPr id="5" name="Connettore 2 4"/>
          <p:cNvCxnSpPr/>
          <p:nvPr/>
        </p:nvCxnSpPr>
        <p:spPr>
          <a:xfrm>
            <a:off x="2987824" y="2132856"/>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e 10"/>
          <p:cNvSpPr/>
          <p:nvPr/>
        </p:nvSpPr>
        <p:spPr>
          <a:xfrm>
            <a:off x="611560" y="3763395"/>
            <a:ext cx="2332092" cy="196667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dirty="0">
                <a:solidFill>
                  <a:schemeClr val="tx1"/>
                </a:solidFill>
                <a:latin typeface="Book Antiqua" pitchFamily="18" charset="0"/>
              </a:rPr>
              <a:t>L’operatore economico </a:t>
            </a:r>
          </a:p>
        </p:txBody>
      </p:sp>
      <p:cxnSp>
        <p:nvCxnSpPr>
          <p:cNvPr id="13" name="Connettore 2 12"/>
          <p:cNvCxnSpPr/>
          <p:nvPr/>
        </p:nvCxnSpPr>
        <p:spPr>
          <a:xfrm>
            <a:off x="3059832" y="4746734"/>
            <a:ext cx="2664296" cy="3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5922862" y="1168041"/>
            <a:ext cx="2736304" cy="24049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it-IT" sz="1600" dirty="0">
                <a:solidFill>
                  <a:schemeClr val="tx1"/>
                </a:solidFill>
                <a:latin typeface="Book Antiqua" pitchFamily="18" charset="0"/>
              </a:rPr>
              <a:t>esercita il controllo sull’attività dell’operatore economico, verificando in particolare la</a:t>
            </a:r>
          </a:p>
          <a:p>
            <a:pPr lvl="0" algn="ctr"/>
            <a:r>
              <a:rPr lang="it-IT" sz="1600" dirty="0">
                <a:solidFill>
                  <a:schemeClr val="tx1"/>
                </a:solidFill>
                <a:latin typeface="Book Antiqua" pitchFamily="18" charset="0"/>
              </a:rPr>
              <a:t>permanenza in capo all’operatore economico del rischio operativo trasferito</a:t>
            </a:r>
          </a:p>
        </p:txBody>
      </p:sp>
      <p:sp>
        <p:nvSpPr>
          <p:cNvPr id="14" name="Rettangolo 13"/>
          <p:cNvSpPr/>
          <p:nvPr/>
        </p:nvSpPr>
        <p:spPr>
          <a:xfrm>
            <a:off x="5859499" y="4016466"/>
            <a:ext cx="2863030" cy="20162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it-IT" sz="1600" dirty="0">
                <a:solidFill>
                  <a:schemeClr val="tx1"/>
                </a:solidFill>
                <a:latin typeface="Book Antiqua" pitchFamily="18" charset="0"/>
              </a:rPr>
              <a:t>fornisce</a:t>
            </a:r>
          </a:p>
          <a:p>
            <a:pPr lvl="0" algn="ctr"/>
            <a:r>
              <a:rPr lang="it-IT" sz="1600" dirty="0">
                <a:solidFill>
                  <a:schemeClr val="tx1"/>
                </a:solidFill>
                <a:latin typeface="Book Antiqua" pitchFamily="18" charset="0"/>
              </a:rPr>
              <a:t>tutte le informazioni necessarie allo scopo di cui sopra, con le modalità stabilite nel contratto.</a:t>
            </a:r>
          </a:p>
        </p:txBody>
      </p:sp>
    </p:spTree>
    <p:extLst>
      <p:ext uri="{BB962C8B-B14F-4D97-AF65-F5344CB8AC3E}">
        <p14:creationId xmlns:p14="http://schemas.microsoft.com/office/powerpoint/2010/main" val="1018300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3203848" y="260648"/>
            <a:ext cx="2719014" cy="646331"/>
          </a:xfrm>
          <a:prstGeom prst="rect">
            <a:avLst/>
          </a:prstGeom>
        </p:spPr>
        <p:txBody>
          <a:bodyPr wrap="none">
            <a:spAutoFit/>
          </a:bodyPr>
          <a:lstStyle/>
          <a:p>
            <a:r>
              <a:rPr lang="it-IT" dirty="0">
                <a:solidFill>
                  <a:schemeClr val="tx1"/>
                </a:solidFill>
                <a:latin typeface="Book Antiqua" pitchFamily="18" charset="0"/>
              </a:rPr>
              <a:t>Art. </a:t>
            </a:r>
            <a:r>
              <a:rPr lang="it-IT" dirty="0" smtClean="0">
                <a:solidFill>
                  <a:schemeClr val="tx1"/>
                </a:solidFill>
                <a:latin typeface="Book Antiqua" pitchFamily="18" charset="0"/>
              </a:rPr>
              <a:t>175 co 7</a:t>
            </a:r>
            <a:endParaRPr lang="it-IT" dirty="0">
              <a:solidFill>
                <a:schemeClr val="tx1"/>
              </a:solidFill>
            </a:endParaRPr>
          </a:p>
        </p:txBody>
      </p:sp>
      <p:sp>
        <p:nvSpPr>
          <p:cNvPr id="10" name="Rettangolo 9"/>
          <p:cNvSpPr/>
          <p:nvPr/>
        </p:nvSpPr>
        <p:spPr>
          <a:xfrm>
            <a:off x="251520" y="1340768"/>
            <a:ext cx="3744416" cy="25922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09728" indent="0" algn="ctr">
              <a:buNone/>
            </a:pPr>
            <a:r>
              <a:rPr lang="it-IT" sz="1600" u="sng" dirty="0">
                <a:solidFill>
                  <a:schemeClr val="bg2">
                    <a:lumMod val="25000"/>
                  </a:schemeClr>
                </a:solidFill>
                <a:effectLst>
                  <a:outerShdw blurRad="38100" dist="38100" dir="2700000" algn="tl">
                    <a:srgbClr val="000000">
                      <a:alpha val="43137"/>
                    </a:srgbClr>
                  </a:outerShdw>
                </a:effectLst>
                <a:latin typeface="Book Antiqua" pitchFamily="18" charset="0"/>
              </a:rPr>
              <a:t>Il monitoraggio </a:t>
            </a:r>
            <a:r>
              <a:rPr lang="it-IT" sz="1600" dirty="0">
                <a:solidFill>
                  <a:schemeClr val="bg2">
                    <a:lumMod val="25000"/>
                  </a:schemeClr>
                </a:solidFill>
                <a:latin typeface="Book Antiqua" pitchFamily="18" charset="0"/>
              </a:rPr>
              <a:t>dei partenariati pubblici privati è affidato alla </a:t>
            </a:r>
            <a:r>
              <a:rPr lang="it-IT" sz="1600" u="sng" dirty="0">
                <a:solidFill>
                  <a:schemeClr val="bg2">
                    <a:lumMod val="25000"/>
                  </a:schemeClr>
                </a:solidFill>
                <a:latin typeface="Book Antiqua" pitchFamily="18" charset="0"/>
              </a:rPr>
              <a:t>Presidenza del Consiglio dei ministri</a:t>
            </a:r>
            <a:r>
              <a:rPr lang="it-IT" sz="1600" dirty="0">
                <a:solidFill>
                  <a:schemeClr val="bg2">
                    <a:lumMod val="25000"/>
                  </a:schemeClr>
                </a:solidFill>
                <a:latin typeface="Book Antiqua" pitchFamily="18" charset="0"/>
              </a:rPr>
              <a:t> -</a:t>
            </a:r>
          </a:p>
          <a:p>
            <a:pPr marL="109728" indent="0" algn="ctr">
              <a:buNone/>
            </a:pPr>
            <a:r>
              <a:rPr lang="it-IT" sz="1600" u="sng" dirty="0">
                <a:solidFill>
                  <a:schemeClr val="bg2">
                    <a:lumMod val="25000"/>
                  </a:schemeClr>
                </a:solidFill>
                <a:latin typeface="Book Antiqua" pitchFamily="18" charset="0"/>
              </a:rPr>
              <a:t>Dipartimento per la programmazione e il coordinamento della politica economica e al Ministero dell’economia</a:t>
            </a:r>
          </a:p>
          <a:p>
            <a:pPr marL="109728" indent="0" algn="ctr">
              <a:buNone/>
            </a:pPr>
            <a:r>
              <a:rPr lang="it-IT" sz="1600" u="sng" dirty="0">
                <a:solidFill>
                  <a:schemeClr val="bg2">
                    <a:lumMod val="25000"/>
                  </a:schemeClr>
                </a:solidFill>
                <a:latin typeface="Book Antiqua" pitchFamily="18" charset="0"/>
              </a:rPr>
              <a:t>e delle finanze</a:t>
            </a:r>
            <a:r>
              <a:rPr lang="it-IT" sz="1600" dirty="0">
                <a:solidFill>
                  <a:schemeClr val="bg2">
                    <a:lumMod val="25000"/>
                  </a:schemeClr>
                </a:solidFill>
                <a:latin typeface="Book Antiqua" pitchFamily="18" charset="0"/>
              </a:rPr>
              <a:t> - </a:t>
            </a:r>
            <a:r>
              <a:rPr lang="it-IT" sz="1600" u="sng" dirty="0">
                <a:solidFill>
                  <a:schemeClr val="bg2">
                    <a:lumMod val="25000"/>
                  </a:schemeClr>
                </a:solidFill>
                <a:latin typeface="Book Antiqua" pitchFamily="18" charset="0"/>
              </a:rPr>
              <a:t>Dipartimento della Ragioneria generale dello Stato</a:t>
            </a:r>
          </a:p>
        </p:txBody>
      </p:sp>
      <p:sp>
        <p:nvSpPr>
          <p:cNvPr id="14" name="Rettangolo 13"/>
          <p:cNvSpPr/>
          <p:nvPr/>
        </p:nvSpPr>
        <p:spPr>
          <a:xfrm>
            <a:off x="4421088" y="3933056"/>
            <a:ext cx="4438561" cy="23828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it-IT" sz="1600" i="1" dirty="0">
                <a:solidFill>
                  <a:schemeClr val="tx1"/>
                </a:solidFill>
                <a:latin typeface="Book Antiqua" pitchFamily="18" charset="0"/>
              </a:rPr>
              <a:t>Gli </a:t>
            </a:r>
            <a:r>
              <a:rPr lang="it-IT" sz="1600" i="1" u="sng" dirty="0">
                <a:solidFill>
                  <a:schemeClr val="tx1"/>
                </a:solidFill>
                <a:latin typeface="Book Antiqua" pitchFamily="18" charset="0"/>
              </a:rPr>
              <a:t>enti concedenti </a:t>
            </a:r>
            <a:r>
              <a:rPr lang="it-IT" sz="1600" i="1" dirty="0">
                <a:solidFill>
                  <a:schemeClr val="tx1"/>
                </a:solidFill>
                <a:latin typeface="Book Antiqua" pitchFamily="18" charset="0"/>
              </a:rPr>
              <a:t>sono tenuti altresì </a:t>
            </a:r>
            <a:r>
              <a:rPr lang="it-IT" sz="1600" i="1" u="sng" dirty="0">
                <a:solidFill>
                  <a:schemeClr val="tx1"/>
                </a:solidFill>
                <a:latin typeface="Book Antiqua" pitchFamily="18" charset="0"/>
              </a:rPr>
              <a:t>a dare evidenza</a:t>
            </a:r>
            <a:r>
              <a:rPr lang="it-IT" sz="1600" i="1" dirty="0">
                <a:solidFill>
                  <a:schemeClr val="tx1"/>
                </a:solidFill>
                <a:latin typeface="Book Antiqua" pitchFamily="18" charset="0"/>
              </a:rPr>
              <a:t> dei contratti di partenariato </a:t>
            </a:r>
            <a:r>
              <a:rPr lang="it-IT" sz="1600" i="1" dirty="0" smtClean="0">
                <a:solidFill>
                  <a:schemeClr val="tx1"/>
                </a:solidFill>
                <a:latin typeface="Book Antiqua" pitchFamily="18" charset="0"/>
              </a:rPr>
              <a:t>pubblico privato stipulati </a:t>
            </a:r>
            <a:r>
              <a:rPr lang="it-IT" sz="1600" i="1" u="sng" dirty="0" smtClean="0">
                <a:solidFill>
                  <a:schemeClr val="tx1"/>
                </a:solidFill>
                <a:latin typeface="Book Antiqua" pitchFamily="18" charset="0"/>
              </a:rPr>
              <a:t>mediante</a:t>
            </a:r>
            <a:r>
              <a:rPr lang="it-IT" sz="1600" i="1" dirty="0" smtClean="0">
                <a:solidFill>
                  <a:schemeClr val="tx1"/>
                </a:solidFill>
                <a:latin typeface="Book Antiqua" pitchFamily="18" charset="0"/>
              </a:rPr>
              <a:t> </a:t>
            </a:r>
            <a:r>
              <a:rPr lang="it-IT" sz="1600" i="1" dirty="0">
                <a:solidFill>
                  <a:schemeClr val="tx1"/>
                </a:solidFill>
                <a:latin typeface="Book Antiqua" pitchFamily="18" charset="0"/>
              </a:rPr>
              <a:t>apposito </a:t>
            </a:r>
            <a:r>
              <a:rPr lang="it-IT" sz="1600" i="1" u="sng" dirty="0">
                <a:solidFill>
                  <a:schemeClr val="tx1"/>
                </a:solidFill>
                <a:latin typeface="Book Antiqua" pitchFamily="18" charset="0"/>
              </a:rPr>
              <a:t>allegato al bilancio d’esercizio con l’indicazione del codice unico di </a:t>
            </a:r>
            <a:r>
              <a:rPr lang="it-IT" sz="1600" i="1" u="sng" dirty="0" smtClean="0">
                <a:solidFill>
                  <a:schemeClr val="tx1"/>
                </a:solidFill>
                <a:latin typeface="Book Antiqua" pitchFamily="18" charset="0"/>
              </a:rPr>
              <a:t>progetto (CUP</a:t>
            </a:r>
            <a:r>
              <a:rPr lang="it-IT" sz="1600" i="1" u="sng" dirty="0">
                <a:solidFill>
                  <a:schemeClr val="tx1"/>
                </a:solidFill>
                <a:latin typeface="Book Antiqua" pitchFamily="18" charset="0"/>
              </a:rPr>
              <a:t>) e </a:t>
            </a:r>
            <a:r>
              <a:rPr lang="it-IT" sz="1600" i="1" u="sng" dirty="0" smtClean="0">
                <a:solidFill>
                  <a:schemeClr val="tx1"/>
                </a:solidFill>
                <a:latin typeface="Book Antiqua" pitchFamily="18" charset="0"/>
              </a:rPr>
              <a:t>del codice </a:t>
            </a:r>
            <a:r>
              <a:rPr lang="it-IT" sz="1600" i="1" u="sng" dirty="0">
                <a:solidFill>
                  <a:schemeClr val="tx1"/>
                </a:solidFill>
                <a:latin typeface="Book Antiqua" pitchFamily="18" charset="0"/>
              </a:rPr>
              <a:t>identificativo di gara (CIG), del valore complessivo del contratto, della </a:t>
            </a:r>
            <a:r>
              <a:rPr lang="it-IT" sz="1600" i="1" u="sng" dirty="0" smtClean="0">
                <a:solidFill>
                  <a:schemeClr val="tx1"/>
                </a:solidFill>
                <a:latin typeface="Book Antiqua" pitchFamily="18" charset="0"/>
              </a:rPr>
              <a:t>durata, dell’importo del contributo </a:t>
            </a:r>
            <a:r>
              <a:rPr lang="it-IT" sz="1600" i="1" u="sng" dirty="0">
                <a:solidFill>
                  <a:schemeClr val="tx1"/>
                </a:solidFill>
                <a:latin typeface="Book Antiqua" pitchFamily="18" charset="0"/>
              </a:rPr>
              <a:t>pubblico e dell’importo dell’investimento a carico del privato</a:t>
            </a:r>
            <a:r>
              <a:rPr lang="it-IT" sz="1600" i="1" dirty="0">
                <a:solidFill>
                  <a:schemeClr val="tx1"/>
                </a:solidFill>
                <a:latin typeface="Book Antiqua" pitchFamily="18" charset="0"/>
              </a:rPr>
              <a:t>.</a:t>
            </a:r>
          </a:p>
        </p:txBody>
      </p:sp>
      <p:sp>
        <p:nvSpPr>
          <p:cNvPr id="2" name="Rettangolo 1"/>
          <p:cNvSpPr/>
          <p:nvPr/>
        </p:nvSpPr>
        <p:spPr>
          <a:xfrm>
            <a:off x="4427984" y="1522437"/>
            <a:ext cx="4572000" cy="1569660"/>
          </a:xfrm>
          <a:prstGeom prst="rect">
            <a:avLst/>
          </a:prstGeom>
        </p:spPr>
        <p:txBody>
          <a:bodyPr>
            <a:spAutoFit/>
          </a:bodyPr>
          <a:lstStyle/>
          <a:p>
            <a:pPr algn="just"/>
            <a:r>
              <a:rPr lang="it-IT" sz="1600" dirty="0" smtClean="0">
                <a:solidFill>
                  <a:schemeClr val="bg2">
                    <a:lumMod val="25000"/>
                  </a:schemeClr>
                </a:solidFill>
                <a:latin typeface="Book Antiqua" pitchFamily="18" charset="0"/>
              </a:rPr>
              <a:t>Tale monitoraggio è esercitato tramite </a:t>
            </a:r>
            <a:r>
              <a:rPr lang="it-IT" sz="1600" dirty="0">
                <a:solidFill>
                  <a:schemeClr val="bg2">
                    <a:lumMod val="25000"/>
                  </a:schemeClr>
                </a:solidFill>
                <a:latin typeface="Book Antiqua" pitchFamily="18" charset="0"/>
              </a:rPr>
              <a:t>l’accesso </a:t>
            </a:r>
            <a:r>
              <a:rPr lang="it-IT" sz="1600" dirty="0" smtClean="0">
                <a:solidFill>
                  <a:schemeClr val="bg2">
                    <a:lumMod val="25000"/>
                  </a:schemeClr>
                </a:solidFill>
                <a:latin typeface="Book Antiqua" pitchFamily="18" charset="0"/>
              </a:rPr>
              <a:t>al </a:t>
            </a:r>
            <a:r>
              <a:rPr lang="it-IT" sz="1600" u="sng" dirty="0" smtClean="0">
                <a:solidFill>
                  <a:schemeClr val="bg2">
                    <a:lumMod val="25000"/>
                  </a:schemeClr>
                </a:solidFill>
                <a:latin typeface="Book Antiqua" pitchFamily="18" charset="0"/>
              </a:rPr>
              <a:t>portale </a:t>
            </a:r>
            <a:r>
              <a:rPr lang="it-IT" sz="1600" u="sng" dirty="0">
                <a:solidFill>
                  <a:schemeClr val="bg2">
                    <a:lumMod val="25000"/>
                  </a:schemeClr>
                </a:solidFill>
                <a:latin typeface="Book Antiqua" pitchFamily="18" charset="0"/>
              </a:rPr>
              <a:t>sul monitoraggio dei contratti </a:t>
            </a:r>
            <a:r>
              <a:rPr lang="it-IT" sz="1600" u="sng" dirty="0" smtClean="0">
                <a:solidFill>
                  <a:schemeClr val="bg2">
                    <a:lumMod val="25000"/>
                  </a:schemeClr>
                </a:solidFill>
                <a:latin typeface="Book Antiqua" pitchFamily="18" charset="0"/>
              </a:rPr>
              <a:t>di partenariato </a:t>
            </a:r>
            <a:r>
              <a:rPr lang="it-IT" sz="1600" u="sng" dirty="0">
                <a:solidFill>
                  <a:schemeClr val="bg2">
                    <a:lumMod val="25000"/>
                  </a:schemeClr>
                </a:solidFill>
                <a:latin typeface="Book Antiqua" pitchFamily="18" charset="0"/>
              </a:rPr>
              <a:t>pubblico privato istituito presso la Ragioneria </a:t>
            </a:r>
            <a:r>
              <a:rPr lang="it-IT" sz="1600" u="sng" dirty="0" smtClean="0">
                <a:solidFill>
                  <a:schemeClr val="bg2">
                    <a:lumMod val="25000"/>
                  </a:schemeClr>
                </a:solidFill>
                <a:latin typeface="Book Antiqua" pitchFamily="18" charset="0"/>
              </a:rPr>
              <a:t>generale dello </a:t>
            </a:r>
            <a:r>
              <a:rPr lang="it-IT" sz="1600" u="sng" dirty="0">
                <a:solidFill>
                  <a:schemeClr val="bg2">
                    <a:lumMod val="25000"/>
                  </a:schemeClr>
                </a:solidFill>
                <a:latin typeface="Book Antiqua" pitchFamily="18" charset="0"/>
              </a:rPr>
              <a:t>Stato</a:t>
            </a:r>
            <a:r>
              <a:rPr lang="it-IT" sz="1600" dirty="0">
                <a:solidFill>
                  <a:schemeClr val="bg2">
                    <a:lumMod val="25000"/>
                  </a:schemeClr>
                </a:solidFill>
                <a:latin typeface="Book Antiqua" pitchFamily="18" charset="0"/>
              </a:rPr>
              <a:t> mediante il quale gli enti concedenti sono tenuti a trasmettere le informazioni sui </a:t>
            </a:r>
            <a:r>
              <a:rPr lang="it-IT" sz="1600" dirty="0" smtClean="0">
                <a:solidFill>
                  <a:schemeClr val="bg2">
                    <a:lumMod val="25000"/>
                  </a:schemeClr>
                </a:solidFill>
                <a:latin typeface="Book Antiqua" pitchFamily="18" charset="0"/>
              </a:rPr>
              <a:t>contratti stipulati</a:t>
            </a:r>
            <a:endParaRPr lang="it-IT" dirty="0"/>
          </a:p>
        </p:txBody>
      </p:sp>
      <p:cxnSp>
        <p:nvCxnSpPr>
          <p:cNvPr id="6" name="Connettore 2 5"/>
          <p:cNvCxnSpPr>
            <a:endCxn id="2" idx="1"/>
          </p:cNvCxnSpPr>
          <p:nvPr/>
        </p:nvCxnSpPr>
        <p:spPr>
          <a:xfrm>
            <a:off x="3995936" y="2307267"/>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302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3203848" y="404664"/>
            <a:ext cx="3401893" cy="646331"/>
          </a:xfrm>
          <a:prstGeom prst="rect">
            <a:avLst/>
          </a:prstGeom>
        </p:spPr>
        <p:txBody>
          <a:bodyPr wrap="none">
            <a:spAutoFit/>
          </a:bodyPr>
          <a:lstStyle/>
          <a:p>
            <a:r>
              <a:rPr lang="it-IT" dirty="0">
                <a:solidFill>
                  <a:schemeClr val="tx1"/>
                </a:solidFill>
                <a:latin typeface="Book Antiqua" pitchFamily="18" charset="0"/>
              </a:rPr>
              <a:t>Art. </a:t>
            </a:r>
            <a:r>
              <a:rPr lang="it-IT" dirty="0" smtClean="0">
                <a:solidFill>
                  <a:schemeClr val="tx1"/>
                </a:solidFill>
                <a:latin typeface="Book Antiqua" pitchFamily="18" charset="0"/>
              </a:rPr>
              <a:t>175 co 8 e 9</a:t>
            </a:r>
            <a:endParaRPr lang="it-IT" dirty="0">
              <a:solidFill>
                <a:schemeClr val="tx1"/>
              </a:solidFill>
            </a:endParaRPr>
          </a:p>
        </p:txBody>
      </p:sp>
      <p:sp>
        <p:nvSpPr>
          <p:cNvPr id="2" name="Rettangolo 1"/>
          <p:cNvSpPr/>
          <p:nvPr/>
        </p:nvSpPr>
        <p:spPr>
          <a:xfrm>
            <a:off x="539552" y="1988840"/>
            <a:ext cx="8064896" cy="2031325"/>
          </a:xfrm>
          <a:prstGeom prst="rect">
            <a:avLst/>
          </a:prstGeom>
        </p:spPr>
        <p:txBody>
          <a:bodyPr wrap="square">
            <a:spAutoFit/>
          </a:bodyPr>
          <a:lstStyle/>
          <a:p>
            <a:pPr algn="just"/>
            <a:r>
              <a:rPr lang="it-IT" sz="1800" i="1" dirty="0">
                <a:solidFill>
                  <a:schemeClr val="tx1"/>
                </a:solidFill>
                <a:latin typeface="Book Antiqua" pitchFamily="18" charset="0"/>
              </a:rPr>
              <a:t>8. Sul portale di cui al comma 7 sono pubblicati e aggiornati periodicamente le migliori prassi in materia </a:t>
            </a:r>
            <a:r>
              <a:rPr lang="it-IT" sz="1800" i="1" dirty="0" smtClean="0">
                <a:solidFill>
                  <a:schemeClr val="tx1"/>
                </a:solidFill>
                <a:latin typeface="Book Antiqua" pitchFamily="18" charset="0"/>
              </a:rPr>
              <a:t>di forme </a:t>
            </a:r>
            <a:r>
              <a:rPr lang="it-IT" sz="1800" i="1" dirty="0">
                <a:solidFill>
                  <a:schemeClr val="tx1"/>
                </a:solidFill>
                <a:latin typeface="Book Antiqua" pitchFamily="18" charset="0"/>
              </a:rPr>
              <a:t>e caratteristiche tecniche di finanziamento di partenariato pubblico-privato più ricorrenti sul mercato.</a:t>
            </a:r>
          </a:p>
          <a:p>
            <a:pPr algn="just"/>
            <a:endParaRPr lang="it-IT" sz="1800" i="1" dirty="0" smtClean="0">
              <a:solidFill>
                <a:schemeClr val="tx1"/>
              </a:solidFill>
              <a:latin typeface="Book Antiqua" pitchFamily="18" charset="0"/>
            </a:endParaRPr>
          </a:p>
          <a:p>
            <a:pPr algn="just"/>
            <a:r>
              <a:rPr lang="it-IT" sz="1800" i="1" dirty="0" smtClean="0">
                <a:solidFill>
                  <a:schemeClr val="tx1"/>
                </a:solidFill>
                <a:latin typeface="Book Antiqua" pitchFamily="18" charset="0"/>
              </a:rPr>
              <a:t>9</a:t>
            </a:r>
            <a:r>
              <a:rPr lang="it-IT" sz="1800" i="1" dirty="0">
                <a:solidFill>
                  <a:schemeClr val="tx1"/>
                </a:solidFill>
                <a:latin typeface="Book Antiqua" pitchFamily="18" charset="0"/>
              </a:rPr>
              <a:t>. Ai soli fini di contabilità pubblica, si applicano i contenuti delle decisioni Eurostat a cui sono tenute </a:t>
            </a:r>
            <a:r>
              <a:rPr lang="it-IT" sz="1800" i="1" dirty="0" smtClean="0">
                <a:solidFill>
                  <a:schemeClr val="tx1"/>
                </a:solidFill>
                <a:latin typeface="Book Antiqua" pitchFamily="18" charset="0"/>
              </a:rPr>
              <a:t>le pubbliche </a:t>
            </a:r>
            <a:r>
              <a:rPr lang="it-IT" sz="1800" i="1" dirty="0">
                <a:solidFill>
                  <a:schemeClr val="tx1"/>
                </a:solidFill>
                <a:latin typeface="Book Antiqua" pitchFamily="18" charset="0"/>
              </a:rPr>
              <a:t>amministrazioni di cui all’articolo 1, commi 2 e 3, della legge 31 dicembre 2009, n. 196.</a:t>
            </a:r>
          </a:p>
        </p:txBody>
      </p:sp>
    </p:spTree>
    <p:extLst>
      <p:ext uri="{BB962C8B-B14F-4D97-AF65-F5344CB8AC3E}">
        <p14:creationId xmlns:p14="http://schemas.microsoft.com/office/powerpoint/2010/main" val="1482221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2636912"/>
            <a:ext cx="8229600" cy="4389120"/>
          </a:xfrm>
        </p:spPr>
        <p:txBody>
          <a:bodyPr/>
          <a:lstStyle/>
          <a:p>
            <a:pPr algn="just"/>
            <a:r>
              <a:rPr lang="it-IT" sz="2000" dirty="0">
                <a:latin typeface="Book Antiqua" pitchFamily="18" charset="0"/>
              </a:rPr>
              <a:t>I partenariati pubblico privati (PPP) si configurano come una particolare tipologia di rapporto contrattuale mediante la quale le Pubbliche Amministrazioni affidano ad un operatore economico la realizzazione, la trasformazione o la manutenzione di un’opera in cambio della sua disponibilità, del suo sfruttamento economico o della resa di un servizio, con conseguente assunzione di rischio.</a:t>
            </a:r>
          </a:p>
          <a:p>
            <a:endParaRPr lang="it-IT" dirty="0"/>
          </a:p>
        </p:txBody>
      </p:sp>
      <p:sp>
        <p:nvSpPr>
          <p:cNvPr id="2" name="Titolo 1"/>
          <p:cNvSpPr>
            <a:spLocks noGrp="1"/>
          </p:cNvSpPr>
          <p:nvPr>
            <p:ph type="title"/>
          </p:nvPr>
        </p:nvSpPr>
        <p:spPr>
          <a:xfrm>
            <a:off x="467544" y="404664"/>
            <a:ext cx="8229600" cy="1143000"/>
          </a:xfrm>
        </p:spPr>
        <p:txBody>
          <a:bodyPr>
            <a:normAutofit/>
          </a:bodyPr>
          <a:lstStyle/>
          <a:p>
            <a:pPr algn="ctr"/>
            <a:r>
              <a:rPr lang="it-IT" sz="2800" b="0" spc="300" dirty="0">
                <a:solidFill>
                  <a:schemeClr val="tx1"/>
                </a:solidFill>
                <a:effectLst/>
                <a:latin typeface="Book Antiqua" pitchFamily="18" charset="0"/>
              </a:rPr>
              <a:t>Cosa sono le operazioni di PPP:</a:t>
            </a:r>
          </a:p>
        </p:txBody>
      </p:sp>
    </p:spTree>
    <p:extLst>
      <p:ext uri="{BB962C8B-B14F-4D97-AF65-F5344CB8AC3E}">
        <p14:creationId xmlns:p14="http://schemas.microsoft.com/office/powerpoint/2010/main" val="192751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712" y="836712"/>
            <a:ext cx="3229834" cy="322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97506" y="1341243"/>
            <a:ext cx="3368653" cy="395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7744" y="1176833"/>
            <a:ext cx="2056832" cy="42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2199" y="2451058"/>
            <a:ext cx="2571055" cy="15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3225" y="2589213"/>
            <a:ext cx="32559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9575" y="3717032"/>
            <a:ext cx="3249613"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3938040" y="1813466"/>
            <a:ext cx="1220206" cy="646331"/>
          </a:xfrm>
          <a:prstGeom prst="rect">
            <a:avLst/>
          </a:prstGeom>
        </p:spPr>
        <p:txBody>
          <a:bodyPr wrap="none">
            <a:spAutoFit/>
          </a:bodyPr>
          <a:lstStyle/>
          <a:p>
            <a:r>
              <a:rPr lang="it-IT" sz="1800" dirty="0">
                <a:solidFill>
                  <a:schemeClr val="bg2">
                    <a:lumMod val="25000"/>
                  </a:schemeClr>
                </a:solidFill>
                <a:latin typeface="Book Antiqua" pitchFamily="18" charset="0"/>
              </a:rPr>
              <a:t>Rischio di</a:t>
            </a:r>
          </a:p>
          <a:p>
            <a:pPr algn="ctr"/>
            <a:r>
              <a:rPr lang="it-IT" sz="1800" dirty="0">
                <a:solidFill>
                  <a:schemeClr val="bg2">
                    <a:lumMod val="25000"/>
                  </a:schemeClr>
                </a:solidFill>
                <a:latin typeface="Book Antiqua" pitchFamily="18" charset="0"/>
              </a:rPr>
              <a:t> domanda</a:t>
            </a:r>
          </a:p>
        </p:txBody>
      </p:sp>
      <p:sp>
        <p:nvSpPr>
          <p:cNvPr id="4" name="Rettangolo 3"/>
          <p:cNvSpPr/>
          <p:nvPr/>
        </p:nvSpPr>
        <p:spPr>
          <a:xfrm>
            <a:off x="4574381" y="2976217"/>
            <a:ext cx="1372492" cy="646331"/>
          </a:xfrm>
          <a:prstGeom prst="rect">
            <a:avLst/>
          </a:prstGeom>
        </p:spPr>
        <p:txBody>
          <a:bodyPr wrap="none">
            <a:spAutoFit/>
          </a:bodyPr>
          <a:lstStyle/>
          <a:p>
            <a:pPr algn="ctr"/>
            <a:r>
              <a:rPr lang="it-IT" sz="1800" dirty="0">
                <a:solidFill>
                  <a:schemeClr val="bg2">
                    <a:lumMod val="25000"/>
                  </a:schemeClr>
                </a:solidFill>
                <a:latin typeface="Book Antiqua" pitchFamily="18" charset="0"/>
              </a:rPr>
              <a:t>Rischio di </a:t>
            </a:r>
          </a:p>
          <a:p>
            <a:pPr algn="ctr"/>
            <a:r>
              <a:rPr lang="it-IT" sz="1800" dirty="0">
                <a:solidFill>
                  <a:schemeClr val="bg2">
                    <a:lumMod val="25000"/>
                  </a:schemeClr>
                </a:solidFill>
                <a:latin typeface="Book Antiqua" pitchFamily="18" charset="0"/>
              </a:rPr>
              <a:t>costruzione</a:t>
            </a:r>
          </a:p>
        </p:txBody>
      </p:sp>
      <p:sp>
        <p:nvSpPr>
          <p:cNvPr id="5" name="Rettangolo 4"/>
          <p:cNvSpPr/>
          <p:nvPr/>
        </p:nvSpPr>
        <p:spPr>
          <a:xfrm>
            <a:off x="4067944" y="4293096"/>
            <a:ext cx="1537600" cy="646331"/>
          </a:xfrm>
          <a:prstGeom prst="rect">
            <a:avLst/>
          </a:prstGeom>
        </p:spPr>
        <p:txBody>
          <a:bodyPr wrap="none">
            <a:spAutoFit/>
          </a:bodyPr>
          <a:lstStyle/>
          <a:p>
            <a:pPr algn="ctr"/>
            <a:r>
              <a:rPr lang="it-IT" sz="1800" dirty="0">
                <a:solidFill>
                  <a:schemeClr val="bg2">
                    <a:lumMod val="25000"/>
                  </a:schemeClr>
                </a:solidFill>
                <a:latin typeface="Book Antiqua" pitchFamily="18" charset="0"/>
              </a:rPr>
              <a:t>Rischio di</a:t>
            </a:r>
          </a:p>
          <a:p>
            <a:pPr algn="ctr"/>
            <a:r>
              <a:rPr lang="it-IT" sz="1800" dirty="0">
                <a:solidFill>
                  <a:schemeClr val="bg2">
                    <a:lumMod val="25000"/>
                  </a:schemeClr>
                </a:solidFill>
                <a:latin typeface="Book Antiqua" pitchFamily="18" charset="0"/>
              </a:rPr>
              <a:t>disponibilità</a:t>
            </a:r>
          </a:p>
        </p:txBody>
      </p:sp>
      <p:sp>
        <p:nvSpPr>
          <p:cNvPr id="6" name="CasellaDiTesto 5"/>
          <p:cNvSpPr txBox="1"/>
          <p:nvPr/>
        </p:nvSpPr>
        <p:spPr>
          <a:xfrm>
            <a:off x="3347864" y="775156"/>
            <a:ext cx="3918060" cy="523220"/>
          </a:xfrm>
          <a:prstGeom prst="rect">
            <a:avLst/>
          </a:prstGeom>
          <a:noFill/>
        </p:spPr>
        <p:txBody>
          <a:bodyPr wrap="none" rtlCol="0">
            <a:spAutoFit/>
          </a:bodyPr>
          <a:lstStyle/>
          <a:p>
            <a:r>
              <a:rPr lang="it-IT" sz="2800" dirty="0">
                <a:solidFill>
                  <a:schemeClr val="tx1"/>
                </a:solidFill>
                <a:effectLst>
                  <a:outerShdw blurRad="38100" dist="38100" dir="2700000" algn="tl">
                    <a:srgbClr val="000000">
                      <a:alpha val="43137"/>
                    </a:srgbClr>
                  </a:outerShdw>
                </a:effectLst>
                <a:latin typeface="Book Antiqua" pitchFamily="18" charset="0"/>
              </a:rPr>
              <a:t>L’allocazione dei rischi:</a:t>
            </a:r>
          </a:p>
        </p:txBody>
      </p:sp>
    </p:spTree>
    <p:extLst>
      <p:ext uri="{BB962C8B-B14F-4D97-AF65-F5344CB8AC3E}">
        <p14:creationId xmlns:p14="http://schemas.microsoft.com/office/powerpoint/2010/main" val="188657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pPr algn="just"/>
            <a:r>
              <a:rPr lang="it-IT" sz="1800" dirty="0">
                <a:latin typeface="Book Antiqua" pitchFamily="18" charset="0"/>
              </a:rPr>
              <a:t>Nel contratto di PPP, il trasferimento del </a:t>
            </a:r>
            <a:r>
              <a:rPr lang="it-IT" sz="1800" u="sng" dirty="0">
                <a:latin typeface="Book Antiqua" pitchFamily="18" charset="0"/>
              </a:rPr>
              <a:t>rischio operativo </a:t>
            </a:r>
            <a:r>
              <a:rPr lang="it-IT" sz="1800" dirty="0">
                <a:latin typeface="Book Antiqua" pitchFamily="18" charset="0"/>
              </a:rPr>
              <a:t>all’operatore economico privato comporta l’allocazione a quest'ultimo del: </a:t>
            </a:r>
          </a:p>
          <a:p>
            <a:pPr marL="0" indent="0" algn="just">
              <a:buNone/>
            </a:pPr>
            <a:endParaRPr lang="it-IT" sz="1800" dirty="0">
              <a:latin typeface="Book Antiqua" pitchFamily="18" charset="0"/>
            </a:endParaRPr>
          </a:p>
          <a:p>
            <a:pPr algn="just">
              <a:buFont typeface="Wingdings 2" pitchFamily="18" charset="2"/>
              <a:buChar char=""/>
            </a:pPr>
            <a:r>
              <a:rPr lang="it-IT" sz="1800" u="sng" dirty="0">
                <a:latin typeface="Book Antiqua" pitchFamily="18" charset="0"/>
              </a:rPr>
              <a:t>Rischio di costruzione </a:t>
            </a:r>
            <a:r>
              <a:rPr lang="it-IT" sz="1800" dirty="0">
                <a:latin typeface="Book Antiqua" pitchFamily="18" charset="0"/>
              </a:rPr>
              <a:t>: è legato al ritardo nei tempi di consegna, all’aumento dei costi, al mancato completamento dell’opera (esempi: rischio di errore di progettazione; rischio di </a:t>
            </a:r>
            <a:r>
              <a:rPr lang="it-IT" sz="1800" dirty="0" err="1">
                <a:latin typeface="Book Antiqua" pitchFamily="18" charset="0"/>
              </a:rPr>
              <a:t>commissionamento</a:t>
            </a:r>
            <a:r>
              <a:rPr lang="it-IT" sz="1800" dirty="0">
                <a:latin typeface="Book Antiqua" pitchFamily="18" charset="0"/>
              </a:rPr>
              <a:t>; rischio amministrativo; rischio espropri);</a:t>
            </a:r>
          </a:p>
          <a:p>
            <a:pPr marL="0" indent="0" algn="just">
              <a:buNone/>
            </a:pPr>
            <a:r>
              <a:rPr lang="it-IT" sz="1800" dirty="0">
                <a:latin typeface="Book Antiqua" pitchFamily="18" charset="0"/>
              </a:rPr>
              <a:t> </a:t>
            </a:r>
          </a:p>
          <a:p>
            <a:pPr algn="just">
              <a:buFont typeface="Wingdings 2" pitchFamily="18" charset="2"/>
              <a:buChar char=""/>
            </a:pPr>
            <a:r>
              <a:rPr lang="it-IT" sz="1800" u="sng" dirty="0">
                <a:latin typeface="Book Antiqua" pitchFamily="18" charset="0"/>
              </a:rPr>
              <a:t>Rischio di disponibilità:</a:t>
            </a:r>
            <a:r>
              <a:rPr lang="it-IT" sz="1800" dirty="0">
                <a:latin typeface="Book Antiqua" pitchFamily="18" charset="0"/>
              </a:rPr>
              <a:t> è legato alla capacità del Concessionario di erogare le prestazioni contrattuali pattuite, sia per volume che per standard di qualità previsti (esempi: manutenzione straordinaria non preventivata, indisponibilità totale o parziale dell’opera e dei servizi da erogare);</a:t>
            </a:r>
          </a:p>
          <a:p>
            <a:pPr marL="0" indent="0" algn="just">
              <a:buNone/>
            </a:pPr>
            <a:r>
              <a:rPr lang="it-IT" sz="1800" dirty="0">
                <a:latin typeface="Book Antiqua" pitchFamily="18" charset="0"/>
              </a:rPr>
              <a:t> </a:t>
            </a:r>
          </a:p>
          <a:p>
            <a:pPr algn="just">
              <a:buFont typeface="Wingdings 2" pitchFamily="18" charset="2"/>
              <a:buChar char=""/>
            </a:pPr>
            <a:r>
              <a:rPr lang="it-IT" sz="1800" u="sng" dirty="0">
                <a:latin typeface="Book Antiqua" pitchFamily="18" charset="0"/>
              </a:rPr>
              <a:t>Rischio di domanda:</a:t>
            </a:r>
            <a:r>
              <a:rPr lang="it-IT" sz="1800" dirty="0">
                <a:latin typeface="Book Antiqua" pitchFamily="18" charset="0"/>
              </a:rPr>
              <a:t> è legato ai diversi volumi di domanda del servizio che il Concessionario deve soddisfare, alla mancanza di utenza, e quindi di flussi di cassa per i servizi resi all’utenza nel corso del periodo di gestione dell'opera (esempi: contrazione della domanda di mercato, contrazione della domanda specifica per concorrenza di altro operatore). </a:t>
            </a:r>
          </a:p>
          <a:p>
            <a:endParaRPr lang="it-IT" dirty="0"/>
          </a:p>
          <a:p>
            <a:endParaRPr lang="it-IT" dirty="0"/>
          </a:p>
        </p:txBody>
      </p:sp>
      <p:sp>
        <p:nvSpPr>
          <p:cNvPr id="2" name="Titolo 1"/>
          <p:cNvSpPr>
            <a:spLocks noGrp="1"/>
          </p:cNvSpPr>
          <p:nvPr>
            <p:ph type="title"/>
          </p:nvPr>
        </p:nvSpPr>
        <p:spPr>
          <a:xfrm>
            <a:off x="539552" y="404664"/>
            <a:ext cx="8229600" cy="1143000"/>
          </a:xfrm>
        </p:spPr>
        <p:txBody>
          <a:bodyPr>
            <a:normAutofit/>
          </a:bodyPr>
          <a:lstStyle/>
          <a:p>
            <a:pPr algn="ctr"/>
            <a:r>
              <a:rPr lang="it-IT" sz="2800" b="0" dirty="0" smtClean="0">
                <a:solidFill>
                  <a:schemeClr val="tx1"/>
                </a:solidFill>
                <a:effectLst/>
                <a:latin typeface="Book Antiqua" pitchFamily="18" charset="0"/>
              </a:rPr>
              <a:t>Tipologia di rischi:</a:t>
            </a:r>
            <a:endParaRPr lang="it-IT" sz="2800" b="0" dirty="0">
              <a:solidFill>
                <a:schemeClr val="tx1"/>
              </a:solidFill>
              <a:effectLst/>
              <a:latin typeface="Book Antiqua" pitchFamily="18" charset="0"/>
            </a:endParaRPr>
          </a:p>
        </p:txBody>
      </p:sp>
    </p:spTree>
    <p:extLst>
      <p:ext uri="{BB962C8B-B14F-4D97-AF65-F5344CB8AC3E}">
        <p14:creationId xmlns:p14="http://schemas.microsoft.com/office/powerpoint/2010/main" val="357634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2060848"/>
            <a:ext cx="8229600" cy="4389120"/>
          </a:xfrm>
        </p:spPr>
        <p:txBody>
          <a:bodyPr>
            <a:normAutofit/>
          </a:bodyPr>
          <a:lstStyle/>
          <a:p>
            <a:pPr algn="just"/>
            <a:r>
              <a:rPr lang="it-IT" sz="1900" u="sng" dirty="0">
                <a:latin typeface="Book Antiqua" pitchFamily="18" charset="0"/>
              </a:rPr>
              <a:t>Rischio di </a:t>
            </a:r>
            <a:r>
              <a:rPr lang="it-IT" sz="1900" u="sng" dirty="0" err="1">
                <a:latin typeface="Book Antiqua" pitchFamily="18" charset="0"/>
              </a:rPr>
              <a:t>commissionamento</a:t>
            </a:r>
            <a:r>
              <a:rPr lang="it-IT" sz="1900" dirty="0">
                <a:latin typeface="Book Antiqua" pitchFamily="18" charset="0"/>
              </a:rPr>
              <a:t>: l’opera non riceve il consenso da parte di altri soggetti pubblici o della collettività, con conseguenti ritardi nella realizzazione e l’insorgere di contenziosi;</a:t>
            </a:r>
          </a:p>
          <a:p>
            <a:pPr marL="0" indent="0" algn="just">
              <a:buNone/>
            </a:pPr>
            <a:endParaRPr lang="it-IT" sz="1900" dirty="0">
              <a:latin typeface="Book Antiqua" pitchFamily="18" charset="0"/>
            </a:endParaRPr>
          </a:p>
          <a:p>
            <a:pPr algn="just"/>
            <a:r>
              <a:rPr lang="it-IT" sz="1900" u="sng" dirty="0">
                <a:latin typeface="Book Antiqua" pitchFamily="18" charset="0"/>
              </a:rPr>
              <a:t>Rischio amministrativo</a:t>
            </a:r>
            <a:r>
              <a:rPr lang="it-IT" sz="1900" dirty="0">
                <a:latin typeface="Book Antiqua" pitchFamily="18" charset="0"/>
              </a:rPr>
              <a:t>: notevole ritardo o diniego nel rilascio di autorizzazioni (pareri, permessi, licenze, nulla osta, etc.) da parte di soggetti pubblici e privati competenti, o anche nel caso di rilascio dell’autorizzazione con prescrizioni, con conseguenti ritardi nella realizzazione;</a:t>
            </a:r>
          </a:p>
          <a:p>
            <a:pPr marL="0" indent="0" algn="just">
              <a:buNone/>
            </a:pPr>
            <a:endParaRPr lang="it-IT" sz="1900" dirty="0">
              <a:latin typeface="Book Antiqua" pitchFamily="18" charset="0"/>
            </a:endParaRPr>
          </a:p>
          <a:p>
            <a:pPr algn="just"/>
            <a:r>
              <a:rPr lang="it-IT" sz="1900" u="sng" dirty="0">
                <a:latin typeface="Book Antiqua" pitchFamily="18" charset="0"/>
              </a:rPr>
              <a:t>Rischio espropri</a:t>
            </a:r>
            <a:r>
              <a:rPr lang="it-IT" sz="1900" dirty="0">
                <a:latin typeface="Book Antiqua" pitchFamily="18" charset="0"/>
              </a:rPr>
              <a:t>: ritardi da espropri o da maggiori costi di esproprio per errata progettazione e/o stima; </a:t>
            </a:r>
          </a:p>
          <a:p>
            <a:endParaRPr lang="it-IT" dirty="0"/>
          </a:p>
        </p:txBody>
      </p:sp>
      <p:sp>
        <p:nvSpPr>
          <p:cNvPr id="2" name="Titolo 1"/>
          <p:cNvSpPr>
            <a:spLocks noGrp="1"/>
          </p:cNvSpPr>
          <p:nvPr>
            <p:ph type="title"/>
          </p:nvPr>
        </p:nvSpPr>
        <p:spPr/>
        <p:txBody>
          <a:bodyPr>
            <a:normAutofit/>
          </a:bodyPr>
          <a:lstStyle/>
          <a:p>
            <a:pPr algn="ctr"/>
            <a:r>
              <a:rPr lang="it-IT" sz="2800" b="0" spc="-150" dirty="0">
                <a:solidFill>
                  <a:schemeClr val="tx1"/>
                </a:solidFill>
                <a:effectLst/>
                <a:latin typeface="Book Antiqua" pitchFamily="18" charset="0"/>
              </a:rPr>
              <a:t>Altri eventuali rischi presenti durante l’intero ciclo di vita del contratto di PPP:</a:t>
            </a:r>
          </a:p>
        </p:txBody>
      </p:sp>
    </p:spTree>
    <p:extLst>
      <p:ext uri="{BB962C8B-B14F-4D97-AF65-F5344CB8AC3E}">
        <p14:creationId xmlns:p14="http://schemas.microsoft.com/office/powerpoint/2010/main" val="236444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gn="just"/>
            <a:r>
              <a:rPr lang="it-IT" sz="1800" u="sng" dirty="0">
                <a:latin typeface="Book Antiqua" pitchFamily="18" charset="0"/>
              </a:rPr>
              <a:t>Rischio ambientale e/o archeologico</a:t>
            </a:r>
            <a:r>
              <a:rPr lang="it-IT" sz="1800" dirty="0">
                <a:latin typeface="Book Antiqua" pitchFamily="18" charset="0"/>
              </a:rPr>
              <a:t>: condizioni del terreno, bonifiche, ritrovamenti archeologici, con conseguenti ritardi nella realizzazione dell’opera e incremento di costi per il risanamento ambientale o la tutela archeologica;</a:t>
            </a:r>
          </a:p>
          <a:p>
            <a:pPr marL="0" indent="0" algn="just">
              <a:buNone/>
            </a:pPr>
            <a:endParaRPr lang="it-IT" sz="1800" dirty="0">
              <a:latin typeface="Book Antiqua" pitchFamily="18" charset="0"/>
            </a:endParaRPr>
          </a:p>
          <a:p>
            <a:pPr algn="just"/>
            <a:r>
              <a:rPr lang="it-IT" sz="1800" u="sng" dirty="0">
                <a:latin typeface="Book Antiqua" pitchFamily="18" charset="0"/>
              </a:rPr>
              <a:t>Rischio normativo-politico-regolamentare</a:t>
            </a:r>
            <a:r>
              <a:rPr lang="it-IT" sz="1800" dirty="0">
                <a:latin typeface="Book Antiqua" pitchFamily="18" charset="0"/>
              </a:rPr>
              <a:t>: modifiche normative e non prevedibili decisioni politiche con conseguente aumento dei costi per l’adeguamento</a:t>
            </a:r>
            <a:r>
              <a:rPr lang="it-IT" sz="1800" dirty="0" smtClean="0">
                <a:latin typeface="Book Antiqua" pitchFamily="18" charset="0"/>
              </a:rPr>
              <a:t>;.</a:t>
            </a:r>
            <a:endParaRPr lang="it-IT" sz="1800" dirty="0">
              <a:latin typeface="Book Antiqua" pitchFamily="18" charset="0"/>
            </a:endParaRPr>
          </a:p>
          <a:p>
            <a:pPr algn="just"/>
            <a:endParaRPr lang="it-IT" sz="1800" dirty="0">
              <a:latin typeface="Book Antiqua" pitchFamily="18" charset="0"/>
            </a:endParaRPr>
          </a:p>
          <a:p>
            <a:endParaRPr lang="it-IT" dirty="0"/>
          </a:p>
        </p:txBody>
      </p:sp>
      <p:sp>
        <p:nvSpPr>
          <p:cNvPr id="2" name="Titolo 1"/>
          <p:cNvSpPr>
            <a:spLocks noGrp="1"/>
          </p:cNvSpPr>
          <p:nvPr>
            <p:ph type="title"/>
          </p:nvPr>
        </p:nvSpPr>
        <p:spPr/>
        <p:txBody>
          <a:bodyPr/>
          <a:lstStyle/>
          <a:p>
            <a:pPr algn="ctr"/>
            <a:r>
              <a:rPr lang="it-IT" sz="2800" b="0" spc="-150" dirty="0">
                <a:solidFill>
                  <a:schemeClr val="tx1"/>
                </a:solidFill>
                <a:effectLst/>
                <a:latin typeface="Book Antiqua" pitchFamily="18" charset="0"/>
              </a:rPr>
              <a:t>Altri eventuali rischi presenti durante l’intero ciclo di vita del contratto di PPP:</a:t>
            </a:r>
            <a:endParaRPr lang="it-IT" b="0" dirty="0">
              <a:solidFill>
                <a:schemeClr val="tx1"/>
              </a:solidFill>
              <a:effectLst/>
            </a:endParaRPr>
          </a:p>
        </p:txBody>
      </p:sp>
    </p:spTree>
    <p:extLst>
      <p:ext uri="{BB962C8B-B14F-4D97-AF65-F5344CB8AC3E}">
        <p14:creationId xmlns:p14="http://schemas.microsoft.com/office/powerpoint/2010/main" val="383871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201797" y="397204"/>
            <a:ext cx="6186310" cy="646331"/>
          </a:xfrm>
          <a:prstGeom prst="rect">
            <a:avLst/>
          </a:prstGeom>
        </p:spPr>
        <p:txBody>
          <a:bodyPr wrap="none">
            <a:spAutoFit/>
          </a:bodyPr>
          <a:lstStyle/>
          <a:p>
            <a:pPr algn="ctr"/>
            <a:r>
              <a:rPr lang="it-IT" dirty="0" smtClean="0">
                <a:solidFill>
                  <a:schemeClr val="tx1"/>
                </a:solidFill>
                <a:latin typeface="Book Antiqua" pitchFamily="18" charset="0"/>
              </a:rPr>
              <a:t>Il rischio operativo - Art</a:t>
            </a:r>
            <a:r>
              <a:rPr lang="it-IT" dirty="0">
                <a:solidFill>
                  <a:schemeClr val="tx1"/>
                </a:solidFill>
                <a:latin typeface="Book Antiqua" pitchFamily="18" charset="0"/>
              </a:rPr>
              <a:t>. </a:t>
            </a:r>
            <a:r>
              <a:rPr lang="it-IT" dirty="0" smtClean="0">
                <a:solidFill>
                  <a:schemeClr val="tx1"/>
                </a:solidFill>
                <a:latin typeface="Book Antiqua" pitchFamily="18" charset="0"/>
              </a:rPr>
              <a:t>177</a:t>
            </a:r>
            <a:endParaRPr lang="it-IT" dirty="0">
              <a:solidFill>
                <a:schemeClr val="tx1"/>
              </a:solidFill>
            </a:endParaRPr>
          </a:p>
        </p:txBody>
      </p:sp>
      <p:sp>
        <p:nvSpPr>
          <p:cNvPr id="2" name="Rettangolo 1"/>
          <p:cNvSpPr/>
          <p:nvPr/>
        </p:nvSpPr>
        <p:spPr>
          <a:xfrm>
            <a:off x="395536" y="1268760"/>
            <a:ext cx="8064896" cy="923330"/>
          </a:xfrm>
          <a:prstGeom prst="rect">
            <a:avLst/>
          </a:prstGeom>
        </p:spPr>
        <p:txBody>
          <a:bodyPr wrap="square">
            <a:spAutoFit/>
          </a:bodyPr>
          <a:lstStyle/>
          <a:p>
            <a:pPr algn="just"/>
            <a:r>
              <a:rPr lang="it-IT" sz="1800" dirty="0">
                <a:solidFill>
                  <a:schemeClr val="tx1"/>
                </a:solidFill>
                <a:latin typeface="Book Antiqua" pitchFamily="18" charset="0"/>
              </a:rPr>
              <a:t>A</a:t>
            </a:r>
            <a:r>
              <a:rPr lang="it-IT" sz="1800" dirty="0" smtClean="0">
                <a:solidFill>
                  <a:schemeClr val="tx1"/>
                </a:solidFill>
                <a:latin typeface="Book Antiqua" pitchFamily="18" charset="0"/>
              </a:rPr>
              <a:t>l concessionario è trasferito il </a:t>
            </a:r>
            <a:r>
              <a:rPr lang="it-IT" sz="1800" u="sng" dirty="0" smtClean="0">
                <a:solidFill>
                  <a:schemeClr val="tx1"/>
                </a:solidFill>
                <a:latin typeface="Book Antiqua" pitchFamily="18" charset="0"/>
              </a:rPr>
              <a:t>rischio operativo </a:t>
            </a:r>
            <a:r>
              <a:rPr lang="it-IT" sz="1800" dirty="0" smtClean="0">
                <a:solidFill>
                  <a:schemeClr val="tx1"/>
                </a:solidFill>
                <a:latin typeface="Book Antiqua" pitchFamily="18" charset="0"/>
              </a:rPr>
              <a:t>legato </a:t>
            </a:r>
            <a:r>
              <a:rPr lang="it-IT" sz="1800" dirty="0">
                <a:solidFill>
                  <a:schemeClr val="tx1"/>
                </a:solidFill>
                <a:latin typeface="Book Antiqua" pitchFamily="18" charset="0"/>
              </a:rPr>
              <a:t>alla realizzazione dei lavori o alla gestione dei servizi e comprende un rischio dal lato della domanda </a:t>
            </a:r>
            <a:r>
              <a:rPr lang="it-IT" sz="1800" dirty="0" smtClean="0">
                <a:solidFill>
                  <a:schemeClr val="tx1"/>
                </a:solidFill>
                <a:latin typeface="Book Antiqua" pitchFamily="18" charset="0"/>
              </a:rPr>
              <a:t>o dal </a:t>
            </a:r>
            <a:r>
              <a:rPr lang="it-IT" sz="1800" dirty="0">
                <a:solidFill>
                  <a:schemeClr val="tx1"/>
                </a:solidFill>
                <a:latin typeface="Book Antiqua" pitchFamily="18" charset="0"/>
              </a:rPr>
              <a:t>lato dell’offerta o da entrambi.</a:t>
            </a:r>
          </a:p>
        </p:txBody>
      </p:sp>
      <p:sp>
        <p:nvSpPr>
          <p:cNvPr id="3" name="Rettangolo 2"/>
          <p:cNvSpPr/>
          <p:nvPr/>
        </p:nvSpPr>
        <p:spPr>
          <a:xfrm>
            <a:off x="323528" y="2924944"/>
            <a:ext cx="2952328" cy="1754326"/>
          </a:xfrm>
          <a:prstGeom prst="rect">
            <a:avLst/>
          </a:prstGeom>
        </p:spPr>
        <p:txBody>
          <a:bodyPr wrap="square">
            <a:spAutoFit/>
          </a:bodyPr>
          <a:lstStyle/>
          <a:p>
            <a:pPr algn="ctr"/>
            <a:r>
              <a:rPr lang="it-IT" sz="1800" dirty="0">
                <a:solidFill>
                  <a:schemeClr val="tx1"/>
                </a:solidFill>
                <a:latin typeface="Book Antiqua" pitchFamily="18" charset="0"/>
              </a:rPr>
              <a:t>Per rischio dal lato della domanda si intende </a:t>
            </a:r>
            <a:endParaRPr lang="it-IT" sz="1800" dirty="0" smtClean="0">
              <a:solidFill>
                <a:schemeClr val="tx1"/>
              </a:solidFill>
              <a:latin typeface="Book Antiqua" pitchFamily="18" charset="0"/>
            </a:endParaRPr>
          </a:p>
          <a:p>
            <a:pPr algn="ctr"/>
            <a:r>
              <a:rPr lang="it-IT" sz="1800" dirty="0" smtClean="0">
                <a:solidFill>
                  <a:schemeClr val="tx1"/>
                </a:solidFill>
                <a:latin typeface="Book Antiqua" pitchFamily="18" charset="0"/>
              </a:rPr>
              <a:t>il </a:t>
            </a:r>
            <a:r>
              <a:rPr lang="it-IT" sz="1800" dirty="0">
                <a:solidFill>
                  <a:schemeClr val="tx1"/>
                </a:solidFill>
                <a:latin typeface="Book Antiqua" pitchFamily="18" charset="0"/>
              </a:rPr>
              <a:t>rischio associato alla</a:t>
            </a:r>
          </a:p>
          <a:p>
            <a:pPr algn="ctr"/>
            <a:r>
              <a:rPr lang="it-IT" sz="1800" dirty="0">
                <a:solidFill>
                  <a:schemeClr val="tx1"/>
                </a:solidFill>
                <a:latin typeface="Book Antiqua" pitchFamily="18" charset="0"/>
              </a:rPr>
              <a:t>domanda effettiva di lavori o servizi che sono oggetto del contratto.</a:t>
            </a:r>
          </a:p>
        </p:txBody>
      </p:sp>
      <p:sp>
        <p:nvSpPr>
          <p:cNvPr id="4" name="Rettangolo 3"/>
          <p:cNvSpPr/>
          <p:nvPr/>
        </p:nvSpPr>
        <p:spPr>
          <a:xfrm>
            <a:off x="5292080" y="2786444"/>
            <a:ext cx="3185284" cy="2862322"/>
          </a:xfrm>
          <a:prstGeom prst="rect">
            <a:avLst/>
          </a:prstGeom>
        </p:spPr>
        <p:txBody>
          <a:bodyPr wrap="square">
            <a:spAutoFit/>
          </a:bodyPr>
          <a:lstStyle/>
          <a:p>
            <a:pPr algn="ctr"/>
            <a:r>
              <a:rPr lang="it-IT" sz="1800" dirty="0" smtClean="0">
                <a:solidFill>
                  <a:schemeClr val="tx1"/>
                </a:solidFill>
                <a:latin typeface="Book Antiqua" pitchFamily="18" charset="0"/>
              </a:rPr>
              <a:t>Per </a:t>
            </a:r>
            <a:r>
              <a:rPr lang="it-IT" sz="1800" dirty="0">
                <a:solidFill>
                  <a:schemeClr val="tx1"/>
                </a:solidFill>
                <a:latin typeface="Book Antiqua" pitchFamily="18" charset="0"/>
              </a:rPr>
              <a:t>rischio dal lato dell’offerta si intende</a:t>
            </a:r>
          </a:p>
          <a:p>
            <a:pPr algn="ctr"/>
            <a:r>
              <a:rPr lang="it-IT" sz="1800" dirty="0">
                <a:solidFill>
                  <a:schemeClr val="tx1"/>
                </a:solidFill>
                <a:latin typeface="Book Antiqua" pitchFamily="18" charset="0"/>
              </a:rPr>
              <a:t>il rischio associato all’offerta dei lavori o servizi che sono oggetto del contratto, in particolare il rischio che la</a:t>
            </a:r>
          </a:p>
          <a:p>
            <a:pPr algn="ctr"/>
            <a:r>
              <a:rPr lang="it-IT" sz="1800" dirty="0">
                <a:solidFill>
                  <a:schemeClr val="tx1"/>
                </a:solidFill>
                <a:latin typeface="Book Antiqua" pitchFamily="18" charset="0"/>
              </a:rPr>
              <a:t>fornitura di servizi non corrisponda al livello qualitativo e quantitativo dedotto in </a:t>
            </a:r>
            <a:r>
              <a:rPr lang="it-IT" sz="1800" dirty="0" smtClean="0">
                <a:solidFill>
                  <a:schemeClr val="tx1"/>
                </a:solidFill>
                <a:latin typeface="Book Antiqua" pitchFamily="18" charset="0"/>
              </a:rPr>
              <a:t>contratto.</a:t>
            </a:r>
            <a:endParaRPr lang="it-IT" sz="1800" dirty="0">
              <a:solidFill>
                <a:schemeClr val="tx1"/>
              </a:solidFill>
              <a:latin typeface="Book Antiqua" pitchFamily="18" charset="0"/>
            </a:endParaRPr>
          </a:p>
        </p:txBody>
      </p:sp>
    </p:spTree>
    <p:extLst>
      <p:ext uri="{BB962C8B-B14F-4D97-AF65-F5344CB8AC3E}">
        <p14:creationId xmlns:p14="http://schemas.microsoft.com/office/powerpoint/2010/main" val="1258301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40133" y="397204"/>
            <a:ext cx="7109640" cy="646331"/>
          </a:xfrm>
          <a:prstGeom prst="rect">
            <a:avLst/>
          </a:prstGeom>
        </p:spPr>
        <p:txBody>
          <a:bodyPr wrap="none">
            <a:spAutoFit/>
          </a:bodyPr>
          <a:lstStyle/>
          <a:p>
            <a:pPr algn="ctr"/>
            <a:r>
              <a:rPr lang="it-IT" dirty="0" smtClean="0">
                <a:solidFill>
                  <a:schemeClr val="tx1"/>
                </a:solidFill>
                <a:latin typeface="Book Antiqua" pitchFamily="18" charset="0"/>
              </a:rPr>
              <a:t>Il rischio operativo - Art</a:t>
            </a:r>
            <a:r>
              <a:rPr lang="it-IT" dirty="0">
                <a:solidFill>
                  <a:schemeClr val="tx1"/>
                </a:solidFill>
                <a:latin typeface="Book Antiqua" pitchFamily="18" charset="0"/>
              </a:rPr>
              <a:t>. </a:t>
            </a:r>
            <a:r>
              <a:rPr lang="it-IT" dirty="0" smtClean="0">
                <a:solidFill>
                  <a:schemeClr val="tx1"/>
                </a:solidFill>
                <a:latin typeface="Book Antiqua" pitchFamily="18" charset="0"/>
              </a:rPr>
              <a:t>177 co 2</a:t>
            </a:r>
            <a:endParaRPr lang="it-IT" dirty="0">
              <a:solidFill>
                <a:schemeClr val="tx1"/>
              </a:solidFill>
            </a:endParaRPr>
          </a:p>
        </p:txBody>
      </p:sp>
      <p:sp>
        <p:nvSpPr>
          <p:cNvPr id="4" name="Rettangolo 3"/>
          <p:cNvSpPr/>
          <p:nvPr/>
        </p:nvSpPr>
        <p:spPr>
          <a:xfrm>
            <a:off x="1475656" y="5134700"/>
            <a:ext cx="7344816" cy="923330"/>
          </a:xfrm>
          <a:prstGeom prst="rect">
            <a:avLst/>
          </a:prstGeom>
        </p:spPr>
        <p:txBody>
          <a:bodyPr wrap="square">
            <a:spAutoFit/>
          </a:bodyPr>
          <a:lstStyle/>
          <a:p>
            <a:pPr algn="ctr"/>
            <a:r>
              <a:rPr lang="it-IT" sz="1800" dirty="0" smtClean="0">
                <a:solidFill>
                  <a:schemeClr val="tx1"/>
                </a:solidFill>
                <a:latin typeface="Book Antiqua" pitchFamily="18" charset="0"/>
              </a:rPr>
              <a:t>Ai </a:t>
            </a:r>
            <a:r>
              <a:rPr lang="it-IT" sz="1800" dirty="0">
                <a:solidFill>
                  <a:schemeClr val="tx1"/>
                </a:solidFill>
                <a:latin typeface="Book Antiqua" pitchFamily="18" charset="0"/>
              </a:rPr>
              <a:t>fini della </a:t>
            </a:r>
            <a:r>
              <a:rPr lang="it-IT" sz="1800" u="sng" dirty="0">
                <a:solidFill>
                  <a:schemeClr val="tx1"/>
                </a:solidFill>
                <a:latin typeface="Book Antiqua" pitchFamily="18" charset="0"/>
              </a:rPr>
              <a:t>valutazione del rischio </a:t>
            </a:r>
            <a:r>
              <a:rPr lang="it-IT" sz="1800" dirty="0">
                <a:solidFill>
                  <a:schemeClr val="tx1"/>
                </a:solidFill>
                <a:latin typeface="Book Antiqua" pitchFamily="18" charset="0"/>
              </a:rPr>
              <a:t>operativo deve essere preso </a:t>
            </a:r>
            <a:r>
              <a:rPr lang="it-IT" sz="1800" dirty="0" smtClean="0">
                <a:solidFill>
                  <a:schemeClr val="tx1"/>
                </a:solidFill>
                <a:latin typeface="Book Antiqua" pitchFamily="18" charset="0"/>
              </a:rPr>
              <a:t>in considerazione </a:t>
            </a:r>
            <a:r>
              <a:rPr lang="it-IT" sz="1800" u="sng" dirty="0">
                <a:solidFill>
                  <a:schemeClr val="tx1"/>
                </a:solidFill>
                <a:latin typeface="Book Antiqua" pitchFamily="18" charset="0"/>
              </a:rPr>
              <a:t>il valore attuale netto dell’insieme degli investimenti, dei costi e dei ricavi del concessionario</a:t>
            </a:r>
            <a:r>
              <a:rPr lang="it-IT" sz="1800" dirty="0">
                <a:solidFill>
                  <a:schemeClr val="tx1"/>
                </a:solidFill>
                <a:latin typeface="Book Antiqua" pitchFamily="18" charset="0"/>
              </a:rPr>
              <a:t>.</a:t>
            </a:r>
          </a:p>
        </p:txBody>
      </p:sp>
      <p:sp>
        <p:nvSpPr>
          <p:cNvPr id="2" name="Rettangolo 1"/>
          <p:cNvSpPr/>
          <p:nvPr/>
        </p:nvSpPr>
        <p:spPr>
          <a:xfrm>
            <a:off x="467545" y="2007587"/>
            <a:ext cx="3528392" cy="22135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800" dirty="0">
                <a:solidFill>
                  <a:schemeClr val="tx1"/>
                </a:solidFill>
                <a:latin typeface="Book Antiqua" pitchFamily="18" charset="0"/>
              </a:rPr>
              <a:t>in condizioni operative normali, </a:t>
            </a:r>
            <a:r>
              <a:rPr lang="it-IT" sz="1800" u="sng" dirty="0">
                <a:solidFill>
                  <a:schemeClr val="tx1"/>
                </a:solidFill>
                <a:latin typeface="Book Antiqua" pitchFamily="18" charset="0"/>
              </a:rPr>
              <a:t>non</a:t>
            </a:r>
            <a:r>
              <a:rPr lang="it-IT" sz="1800" dirty="0">
                <a:solidFill>
                  <a:schemeClr val="tx1"/>
                </a:solidFill>
                <a:latin typeface="Book Antiqua" pitchFamily="18" charset="0"/>
              </a:rPr>
              <a:t> è garantito il recupero degli investimenti effettuati o dei costi sostenuti per la gestione dei lavori o dei servizi oggetto della concessione. </a:t>
            </a:r>
          </a:p>
        </p:txBody>
      </p:sp>
      <p:sp>
        <p:nvSpPr>
          <p:cNvPr id="3" name="Rettangolo 2"/>
          <p:cNvSpPr/>
          <p:nvPr/>
        </p:nvSpPr>
        <p:spPr>
          <a:xfrm>
            <a:off x="107504" y="1194314"/>
            <a:ext cx="4572000" cy="646331"/>
          </a:xfrm>
          <a:prstGeom prst="rect">
            <a:avLst/>
          </a:prstGeom>
        </p:spPr>
        <p:txBody>
          <a:bodyPr>
            <a:spAutoFit/>
          </a:bodyPr>
          <a:lstStyle/>
          <a:p>
            <a:pPr lvl="0" algn="ctr"/>
            <a:r>
              <a:rPr lang="it-IT" sz="1800" dirty="0">
                <a:solidFill>
                  <a:schemeClr val="tx1"/>
                </a:solidFill>
                <a:latin typeface="Book Antiqua" pitchFamily="18" charset="0"/>
              </a:rPr>
              <a:t>Il concessionario assume il rischio operativo quando:</a:t>
            </a:r>
          </a:p>
        </p:txBody>
      </p:sp>
      <p:cxnSp>
        <p:nvCxnSpPr>
          <p:cNvPr id="6" name="Connettore 2 5"/>
          <p:cNvCxnSpPr/>
          <p:nvPr/>
        </p:nvCxnSpPr>
        <p:spPr>
          <a:xfrm>
            <a:off x="4056387" y="2780928"/>
            <a:ext cx="22114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6267803" y="1780970"/>
            <a:ext cx="2664296" cy="26667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800" dirty="0">
                <a:solidFill>
                  <a:schemeClr val="tx1"/>
                </a:solidFill>
                <a:latin typeface="Book Antiqua" pitchFamily="18" charset="0"/>
              </a:rPr>
              <a:t>deve comportare una effettiva esposizione alle fluttuazioni del mercato tale per cui ogni potenziale perdita stimata subita dal concessionario non sia puramente nominale o trascurabile. </a:t>
            </a:r>
          </a:p>
        </p:txBody>
      </p:sp>
      <p:sp>
        <p:nvSpPr>
          <p:cNvPr id="8" name="Rettangolo 7"/>
          <p:cNvSpPr/>
          <p:nvPr/>
        </p:nvSpPr>
        <p:spPr>
          <a:xfrm>
            <a:off x="4056905" y="2204516"/>
            <a:ext cx="2286000" cy="646331"/>
          </a:xfrm>
          <a:prstGeom prst="rect">
            <a:avLst/>
          </a:prstGeom>
        </p:spPr>
        <p:txBody>
          <a:bodyPr>
            <a:spAutoFit/>
          </a:bodyPr>
          <a:lstStyle/>
          <a:p>
            <a:pPr algn="ctr"/>
            <a:r>
              <a:rPr lang="it-IT" sz="1800" dirty="0">
                <a:solidFill>
                  <a:schemeClr val="tx1"/>
                </a:solidFill>
                <a:latin typeface="Book Antiqua" pitchFamily="18" charset="0"/>
              </a:rPr>
              <a:t>La parte del rischio trasferita </a:t>
            </a:r>
            <a:endParaRPr lang="it-IT" dirty="0">
              <a:solidFill>
                <a:schemeClr val="tx1"/>
              </a:solidFill>
            </a:endParaRPr>
          </a:p>
        </p:txBody>
      </p:sp>
    </p:spTree>
    <p:extLst>
      <p:ext uri="{BB962C8B-B14F-4D97-AF65-F5344CB8AC3E}">
        <p14:creationId xmlns:p14="http://schemas.microsoft.com/office/powerpoint/2010/main" val="2512295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40133" y="397204"/>
            <a:ext cx="7109640" cy="646331"/>
          </a:xfrm>
          <a:prstGeom prst="rect">
            <a:avLst/>
          </a:prstGeom>
        </p:spPr>
        <p:txBody>
          <a:bodyPr wrap="none">
            <a:spAutoFit/>
          </a:bodyPr>
          <a:lstStyle/>
          <a:p>
            <a:pPr algn="ctr"/>
            <a:r>
              <a:rPr lang="it-IT" dirty="0" smtClean="0">
                <a:solidFill>
                  <a:schemeClr val="tx1"/>
                </a:solidFill>
                <a:latin typeface="Book Antiqua" pitchFamily="18" charset="0"/>
              </a:rPr>
              <a:t>Il rischio operativo - Art</a:t>
            </a:r>
            <a:r>
              <a:rPr lang="it-IT" dirty="0">
                <a:solidFill>
                  <a:schemeClr val="tx1"/>
                </a:solidFill>
                <a:latin typeface="Book Antiqua" pitchFamily="18" charset="0"/>
              </a:rPr>
              <a:t>. </a:t>
            </a:r>
            <a:r>
              <a:rPr lang="it-IT" dirty="0" smtClean="0">
                <a:solidFill>
                  <a:schemeClr val="tx1"/>
                </a:solidFill>
                <a:latin typeface="Book Antiqua" pitchFamily="18" charset="0"/>
              </a:rPr>
              <a:t>177 co 3</a:t>
            </a:r>
            <a:endParaRPr lang="it-IT" dirty="0">
              <a:solidFill>
                <a:schemeClr val="tx1"/>
              </a:solidFill>
            </a:endParaRPr>
          </a:p>
        </p:txBody>
      </p:sp>
      <p:sp>
        <p:nvSpPr>
          <p:cNvPr id="4" name="Rettangolo 3"/>
          <p:cNvSpPr/>
          <p:nvPr/>
        </p:nvSpPr>
        <p:spPr>
          <a:xfrm>
            <a:off x="251520" y="1612330"/>
            <a:ext cx="8640959" cy="3046988"/>
          </a:xfrm>
          <a:prstGeom prst="rect">
            <a:avLst/>
          </a:prstGeom>
        </p:spPr>
        <p:txBody>
          <a:bodyPr wrap="square">
            <a:spAutoFit/>
          </a:bodyPr>
          <a:lstStyle/>
          <a:p>
            <a:pPr algn="ctr"/>
            <a:r>
              <a:rPr lang="it-IT" sz="2000" dirty="0">
                <a:solidFill>
                  <a:schemeClr val="tx1"/>
                </a:solidFill>
                <a:latin typeface="Book Antiqua" pitchFamily="18" charset="0"/>
              </a:rPr>
              <a:t>Il rischio operativo, rilevante ai fini della qualificazione dell’operazione economica come concessione, </a:t>
            </a:r>
            <a:r>
              <a:rPr lang="it-IT" sz="2000" dirty="0" smtClean="0">
                <a:solidFill>
                  <a:schemeClr val="tx1"/>
                </a:solidFill>
                <a:latin typeface="Book Antiqua" pitchFamily="18" charset="0"/>
              </a:rPr>
              <a:t>è quello </a:t>
            </a:r>
            <a:r>
              <a:rPr lang="it-IT" sz="2000" dirty="0">
                <a:solidFill>
                  <a:schemeClr val="tx1"/>
                </a:solidFill>
                <a:latin typeface="Book Antiqua" pitchFamily="18" charset="0"/>
              </a:rPr>
              <a:t>che deriva da fattori eccezionali non prevedibili e non imputabili alle parti</a:t>
            </a:r>
            <a:r>
              <a:rPr lang="it-IT" sz="2400" dirty="0">
                <a:solidFill>
                  <a:schemeClr val="tx1"/>
                </a:solidFill>
                <a:latin typeface="Book Antiqua" pitchFamily="18" charset="0"/>
              </a:rPr>
              <a:t>. </a:t>
            </a:r>
            <a:endParaRPr lang="it-IT" sz="2400" dirty="0" smtClean="0">
              <a:solidFill>
                <a:schemeClr val="tx1"/>
              </a:solidFill>
              <a:latin typeface="Book Antiqua" pitchFamily="18" charset="0"/>
            </a:endParaRPr>
          </a:p>
          <a:p>
            <a:pPr algn="ctr"/>
            <a:endParaRPr lang="it-IT" sz="2400" dirty="0">
              <a:solidFill>
                <a:schemeClr val="tx1"/>
              </a:solidFill>
              <a:latin typeface="Book Antiqua" pitchFamily="18" charset="0"/>
            </a:endParaRPr>
          </a:p>
          <a:p>
            <a:pPr algn="ctr"/>
            <a:endParaRPr lang="it-IT" sz="2400" dirty="0">
              <a:solidFill>
                <a:schemeClr val="tx1"/>
              </a:solidFill>
              <a:latin typeface="Book Antiqua" pitchFamily="18" charset="0"/>
            </a:endParaRPr>
          </a:p>
          <a:p>
            <a:pPr algn="just"/>
            <a:r>
              <a:rPr lang="it-IT" sz="2000" dirty="0" smtClean="0">
                <a:solidFill>
                  <a:schemeClr val="tx1"/>
                </a:solidFill>
                <a:latin typeface="Book Antiqua" pitchFamily="18" charset="0"/>
              </a:rPr>
              <a:t>Non </a:t>
            </a:r>
            <a:r>
              <a:rPr lang="it-IT" sz="2000" dirty="0">
                <a:solidFill>
                  <a:schemeClr val="tx1"/>
                </a:solidFill>
                <a:latin typeface="Book Antiqua" pitchFamily="18" charset="0"/>
              </a:rPr>
              <a:t>rilevano rischi </a:t>
            </a:r>
            <a:r>
              <a:rPr lang="it-IT" sz="2000" dirty="0" smtClean="0">
                <a:solidFill>
                  <a:schemeClr val="tx1"/>
                </a:solidFill>
                <a:latin typeface="Book Antiqua" pitchFamily="18" charset="0"/>
              </a:rPr>
              <a:t>connessi a:</a:t>
            </a:r>
          </a:p>
          <a:p>
            <a:pPr marL="285750" indent="-285750" algn="just">
              <a:buFont typeface="Arial" pitchFamily="34" charset="0"/>
              <a:buChar char="•"/>
            </a:pPr>
            <a:r>
              <a:rPr lang="it-IT" sz="2000" dirty="0" smtClean="0">
                <a:solidFill>
                  <a:schemeClr val="tx1"/>
                </a:solidFill>
                <a:latin typeface="Book Antiqua" pitchFamily="18" charset="0"/>
              </a:rPr>
              <a:t>cattiva gestione;</a:t>
            </a:r>
          </a:p>
          <a:p>
            <a:pPr marL="285750" indent="-285750" algn="just">
              <a:buFont typeface="Arial" pitchFamily="34" charset="0"/>
              <a:buChar char="•"/>
            </a:pPr>
            <a:r>
              <a:rPr lang="it-IT" sz="2000" dirty="0" smtClean="0">
                <a:solidFill>
                  <a:schemeClr val="tx1"/>
                </a:solidFill>
                <a:latin typeface="Book Antiqua" pitchFamily="18" charset="0"/>
              </a:rPr>
              <a:t>inadempimenti </a:t>
            </a:r>
            <a:r>
              <a:rPr lang="it-IT" sz="2000" dirty="0">
                <a:solidFill>
                  <a:schemeClr val="tx1"/>
                </a:solidFill>
                <a:latin typeface="Book Antiqua" pitchFamily="18" charset="0"/>
              </a:rPr>
              <a:t>contrattuali dell’operatore </a:t>
            </a:r>
            <a:r>
              <a:rPr lang="it-IT" sz="2000" dirty="0" smtClean="0">
                <a:solidFill>
                  <a:schemeClr val="tx1"/>
                </a:solidFill>
                <a:latin typeface="Book Antiqua" pitchFamily="18" charset="0"/>
              </a:rPr>
              <a:t>economico;</a:t>
            </a:r>
          </a:p>
          <a:p>
            <a:pPr marL="285750" indent="-285750" algn="just">
              <a:buFont typeface="Arial" pitchFamily="34" charset="0"/>
              <a:buChar char="•"/>
            </a:pPr>
            <a:r>
              <a:rPr lang="it-IT" sz="2000" dirty="0" smtClean="0">
                <a:solidFill>
                  <a:schemeClr val="tx1"/>
                </a:solidFill>
                <a:latin typeface="Book Antiqua" pitchFamily="18" charset="0"/>
              </a:rPr>
              <a:t>cause </a:t>
            </a:r>
            <a:r>
              <a:rPr lang="it-IT" sz="2000" dirty="0">
                <a:solidFill>
                  <a:schemeClr val="tx1"/>
                </a:solidFill>
                <a:latin typeface="Book Antiqua" pitchFamily="18" charset="0"/>
              </a:rPr>
              <a:t>di forza maggiore.</a:t>
            </a:r>
          </a:p>
        </p:txBody>
      </p:sp>
    </p:spTree>
    <p:extLst>
      <p:ext uri="{BB962C8B-B14F-4D97-AF65-F5344CB8AC3E}">
        <p14:creationId xmlns:p14="http://schemas.microsoft.com/office/powerpoint/2010/main" val="361758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40133" y="397204"/>
            <a:ext cx="7109640" cy="646331"/>
          </a:xfrm>
          <a:prstGeom prst="rect">
            <a:avLst/>
          </a:prstGeom>
        </p:spPr>
        <p:txBody>
          <a:bodyPr wrap="none">
            <a:spAutoFit/>
          </a:bodyPr>
          <a:lstStyle/>
          <a:p>
            <a:pPr algn="ctr"/>
            <a:r>
              <a:rPr lang="it-IT" dirty="0" smtClean="0">
                <a:solidFill>
                  <a:schemeClr val="tx1"/>
                </a:solidFill>
                <a:latin typeface="Book Antiqua" pitchFamily="18" charset="0"/>
              </a:rPr>
              <a:t>Il rischio operativo - Art</a:t>
            </a:r>
            <a:r>
              <a:rPr lang="it-IT" dirty="0">
                <a:solidFill>
                  <a:schemeClr val="tx1"/>
                </a:solidFill>
                <a:latin typeface="Book Antiqua" pitchFamily="18" charset="0"/>
              </a:rPr>
              <a:t>. </a:t>
            </a:r>
            <a:r>
              <a:rPr lang="it-IT" dirty="0" smtClean="0">
                <a:solidFill>
                  <a:schemeClr val="tx1"/>
                </a:solidFill>
                <a:latin typeface="Book Antiqua" pitchFamily="18" charset="0"/>
              </a:rPr>
              <a:t>177 co 4</a:t>
            </a:r>
            <a:endParaRPr lang="it-IT" dirty="0">
              <a:solidFill>
                <a:schemeClr val="tx1"/>
              </a:solidFill>
            </a:endParaRPr>
          </a:p>
        </p:txBody>
      </p:sp>
      <p:sp>
        <p:nvSpPr>
          <p:cNvPr id="4" name="Rettangolo 3"/>
          <p:cNvSpPr/>
          <p:nvPr/>
        </p:nvSpPr>
        <p:spPr>
          <a:xfrm>
            <a:off x="539552" y="1043535"/>
            <a:ext cx="8208912" cy="4801314"/>
          </a:xfrm>
          <a:prstGeom prst="rect">
            <a:avLst/>
          </a:prstGeom>
        </p:spPr>
        <p:txBody>
          <a:bodyPr wrap="square">
            <a:spAutoFit/>
          </a:bodyPr>
          <a:lstStyle/>
          <a:p>
            <a:pPr algn="just"/>
            <a:r>
              <a:rPr lang="it-IT" sz="1800" dirty="0" smtClean="0">
                <a:solidFill>
                  <a:schemeClr val="tx1"/>
                </a:solidFill>
                <a:latin typeface="Book Antiqua" pitchFamily="18" charset="0"/>
              </a:rPr>
              <a:t>I </a:t>
            </a:r>
            <a:r>
              <a:rPr lang="it-IT" sz="1800" dirty="0">
                <a:solidFill>
                  <a:schemeClr val="tx1"/>
                </a:solidFill>
                <a:latin typeface="Book Antiqua" pitchFamily="18" charset="0"/>
              </a:rPr>
              <a:t>contratti remunerati dall’ente concedente </a:t>
            </a:r>
            <a:r>
              <a:rPr lang="it-IT" sz="1800" u="sng" dirty="0">
                <a:solidFill>
                  <a:schemeClr val="tx1"/>
                </a:solidFill>
                <a:latin typeface="Book Antiqua" pitchFamily="18" charset="0"/>
              </a:rPr>
              <a:t>senza alcun corrispettivo </a:t>
            </a:r>
            <a:r>
              <a:rPr lang="it-IT" sz="1800" dirty="0">
                <a:solidFill>
                  <a:schemeClr val="tx1"/>
                </a:solidFill>
                <a:latin typeface="Book Antiqua" pitchFamily="18" charset="0"/>
              </a:rPr>
              <a:t>in denaro a titolo di prezzo </a:t>
            </a:r>
            <a:r>
              <a:rPr lang="it-IT" sz="1800" u="sng" dirty="0" smtClean="0">
                <a:solidFill>
                  <a:schemeClr val="tx1"/>
                </a:solidFill>
                <a:latin typeface="Book Antiqua" pitchFamily="18" charset="0"/>
              </a:rPr>
              <a:t>si configurano </a:t>
            </a:r>
            <a:r>
              <a:rPr lang="it-IT" sz="1800" u="sng" dirty="0">
                <a:solidFill>
                  <a:schemeClr val="tx1"/>
                </a:solidFill>
                <a:latin typeface="Book Antiqua" pitchFamily="18" charset="0"/>
              </a:rPr>
              <a:t>come concessioni se </a:t>
            </a:r>
            <a:r>
              <a:rPr lang="it-IT" sz="1800" u="sng" dirty="0" smtClean="0">
                <a:solidFill>
                  <a:schemeClr val="tx1"/>
                </a:solidFill>
                <a:latin typeface="Book Antiqua" pitchFamily="18" charset="0"/>
              </a:rPr>
              <a:t>il </a:t>
            </a:r>
            <a:r>
              <a:rPr lang="it-IT" sz="1800" u="sng" dirty="0">
                <a:solidFill>
                  <a:schemeClr val="tx1"/>
                </a:solidFill>
                <a:latin typeface="Book Antiqua" pitchFamily="18" charset="0"/>
              </a:rPr>
              <a:t>recupero degli investimenti effettuati e dei costi sostenuti </a:t>
            </a:r>
            <a:r>
              <a:rPr lang="it-IT" sz="1800" u="sng" dirty="0" smtClean="0">
                <a:solidFill>
                  <a:schemeClr val="tx1"/>
                </a:solidFill>
                <a:latin typeface="Book Antiqua" pitchFamily="18" charset="0"/>
              </a:rPr>
              <a:t>dall’operatore dipende </a:t>
            </a:r>
            <a:r>
              <a:rPr lang="it-IT" sz="1800" u="sng" dirty="0">
                <a:solidFill>
                  <a:schemeClr val="tx1"/>
                </a:solidFill>
                <a:latin typeface="Book Antiqua" pitchFamily="18" charset="0"/>
              </a:rPr>
              <a:t>esclusivamente dalla domanda del servizio o del bene, oppure dalla loro fornitura</a:t>
            </a:r>
            <a:r>
              <a:rPr lang="it-IT" sz="1800" dirty="0">
                <a:solidFill>
                  <a:schemeClr val="tx1"/>
                </a:solidFill>
                <a:latin typeface="Book Antiqua" pitchFamily="18" charset="0"/>
              </a:rPr>
              <a:t>. </a:t>
            </a:r>
            <a:endParaRPr lang="it-IT" sz="1800" dirty="0" smtClean="0">
              <a:solidFill>
                <a:schemeClr val="tx1"/>
              </a:solidFill>
              <a:latin typeface="Book Antiqua" pitchFamily="18" charset="0"/>
            </a:endParaRPr>
          </a:p>
          <a:p>
            <a:pPr algn="just"/>
            <a:endParaRPr lang="it-IT" sz="1800" dirty="0" smtClean="0">
              <a:solidFill>
                <a:schemeClr val="tx1"/>
              </a:solidFill>
              <a:latin typeface="Book Antiqua" pitchFamily="18" charset="0"/>
            </a:endParaRPr>
          </a:p>
          <a:p>
            <a:pPr algn="just"/>
            <a:r>
              <a:rPr lang="it-IT" sz="1800" dirty="0" smtClean="0">
                <a:solidFill>
                  <a:schemeClr val="tx1"/>
                </a:solidFill>
                <a:latin typeface="Book Antiqua" pitchFamily="18" charset="0"/>
              </a:rPr>
              <a:t>Nelle operazioni economiche </a:t>
            </a:r>
            <a:r>
              <a:rPr lang="it-IT" sz="1800" u="sng" dirty="0">
                <a:solidFill>
                  <a:schemeClr val="tx1"/>
                </a:solidFill>
                <a:latin typeface="Book Antiqua" pitchFamily="18" charset="0"/>
              </a:rPr>
              <a:t>comprendenti un rischio soltanto sul lato dell’offerta</a:t>
            </a:r>
            <a:r>
              <a:rPr lang="it-IT" sz="1800" dirty="0">
                <a:solidFill>
                  <a:schemeClr val="tx1"/>
                </a:solidFill>
                <a:latin typeface="Book Antiqua" pitchFamily="18" charset="0"/>
              </a:rPr>
              <a:t> il contratto prevede che il corrispettivo </a:t>
            </a:r>
            <a:r>
              <a:rPr lang="it-IT" sz="1800" dirty="0" smtClean="0">
                <a:solidFill>
                  <a:schemeClr val="tx1"/>
                </a:solidFill>
                <a:latin typeface="Book Antiqua" pitchFamily="18" charset="0"/>
              </a:rPr>
              <a:t>venga erogato </a:t>
            </a:r>
            <a:r>
              <a:rPr lang="it-IT" sz="1800" dirty="0">
                <a:solidFill>
                  <a:schemeClr val="tx1"/>
                </a:solidFill>
                <a:latin typeface="Book Antiqua" pitchFamily="18" charset="0"/>
              </a:rPr>
              <a:t>solo </a:t>
            </a:r>
            <a:r>
              <a:rPr lang="it-IT" sz="1800" u="sng" dirty="0">
                <a:solidFill>
                  <a:schemeClr val="tx1"/>
                </a:solidFill>
                <a:latin typeface="Book Antiqua" pitchFamily="18" charset="0"/>
              </a:rPr>
              <a:t>a fronte della disponibilità dell’opera</a:t>
            </a:r>
            <a:r>
              <a:rPr lang="it-IT" sz="1800" dirty="0">
                <a:solidFill>
                  <a:schemeClr val="tx1"/>
                </a:solidFill>
                <a:latin typeface="Book Antiqua" pitchFamily="18" charset="0"/>
              </a:rPr>
              <a:t>, nonché </a:t>
            </a:r>
            <a:r>
              <a:rPr lang="it-IT" sz="1800" u="sng" dirty="0">
                <a:solidFill>
                  <a:schemeClr val="tx1"/>
                </a:solidFill>
                <a:latin typeface="Book Antiqua" pitchFamily="18" charset="0"/>
              </a:rPr>
              <a:t>un sistema di penali che riduca </a:t>
            </a:r>
            <a:r>
              <a:rPr lang="it-IT" sz="1800" u="sng" dirty="0" smtClean="0">
                <a:solidFill>
                  <a:schemeClr val="tx1"/>
                </a:solidFill>
                <a:latin typeface="Book Antiqua" pitchFamily="18" charset="0"/>
              </a:rPr>
              <a:t>proporzionalmente o </a:t>
            </a:r>
            <a:r>
              <a:rPr lang="it-IT" sz="1800" u="sng" dirty="0">
                <a:solidFill>
                  <a:schemeClr val="tx1"/>
                </a:solidFill>
                <a:latin typeface="Book Antiqua" pitchFamily="18" charset="0"/>
              </a:rPr>
              <a:t>annulli il corrispettivo dovuto all’operatore economico nei periodi di ridotta o mancata </a:t>
            </a:r>
            <a:r>
              <a:rPr lang="it-IT" sz="1800" u="sng" dirty="0" smtClean="0">
                <a:solidFill>
                  <a:schemeClr val="tx1"/>
                </a:solidFill>
                <a:latin typeface="Book Antiqua" pitchFamily="18" charset="0"/>
              </a:rPr>
              <a:t>disponibilità dell’opera</a:t>
            </a:r>
            <a:r>
              <a:rPr lang="it-IT" sz="1800" dirty="0">
                <a:solidFill>
                  <a:schemeClr val="tx1"/>
                </a:solidFill>
                <a:latin typeface="Book Antiqua" pitchFamily="18" charset="0"/>
              </a:rPr>
              <a:t>, di </a:t>
            </a:r>
            <a:r>
              <a:rPr lang="it-IT" sz="1800" u="sng" dirty="0">
                <a:solidFill>
                  <a:schemeClr val="tx1"/>
                </a:solidFill>
                <a:latin typeface="Book Antiqua" pitchFamily="18" charset="0"/>
              </a:rPr>
              <a:t>ridotta o mancata prestazione dei servizi</a:t>
            </a:r>
            <a:r>
              <a:rPr lang="it-IT" sz="1800" dirty="0">
                <a:solidFill>
                  <a:schemeClr val="tx1"/>
                </a:solidFill>
                <a:latin typeface="Book Antiqua" pitchFamily="18" charset="0"/>
              </a:rPr>
              <a:t>, oppure </a:t>
            </a:r>
            <a:r>
              <a:rPr lang="it-IT" sz="1800" u="sng" dirty="0">
                <a:solidFill>
                  <a:schemeClr val="tx1"/>
                </a:solidFill>
                <a:latin typeface="Book Antiqua" pitchFamily="18" charset="0"/>
              </a:rPr>
              <a:t>in caso di mancato raggiungimento dei </a:t>
            </a:r>
            <a:r>
              <a:rPr lang="it-IT" sz="1800" u="sng" dirty="0" smtClean="0">
                <a:solidFill>
                  <a:schemeClr val="tx1"/>
                </a:solidFill>
                <a:latin typeface="Book Antiqua" pitchFamily="18" charset="0"/>
              </a:rPr>
              <a:t>livelli qualitativi </a:t>
            </a:r>
            <a:r>
              <a:rPr lang="it-IT" sz="1800" u="sng" dirty="0">
                <a:solidFill>
                  <a:schemeClr val="tx1"/>
                </a:solidFill>
                <a:latin typeface="Book Antiqua" pitchFamily="18" charset="0"/>
              </a:rPr>
              <a:t>e quantitativi della prestazione assunta dal concessionario</a:t>
            </a:r>
            <a:r>
              <a:rPr lang="it-IT" sz="1800" dirty="0" smtClean="0">
                <a:solidFill>
                  <a:schemeClr val="tx1"/>
                </a:solidFill>
                <a:latin typeface="Book Antiqua" pitchFamily="18" charset="0"/>
              </a:rPr>
              <a:t>.</a:t>
            </a:r>
          </a:p>
          <a:p>
            <a:pPr algn="just"/>
            <a:endParaRPr lang="it-IT" sz="1800" dirty="0" smtClean="0">
              <a:solidFill>
                <a:schemeClr val="tx1"/>
              </a:solidFill>
              <a:latin typeface="Book Antiqua" pitchFamily="18" charset="0"/>
            </a:endParaRPr>
          </a:p>
          <a:p>
            <a:pPr algn="just"/>
            <a:r>
              <a:rPr lang="it-IT" sz="1800" dirty="0" smtClean="0">
                <a:solidFill>
                  <a:schemeClr val="tx1"/>
                </a:solidFill>
                <a:latin typeface="Book Antiqua" pitchFamily="18" charset="0"/>
              </a:rPr>
              <a:t>Le </a:t>
            </a:r>
            <a:r>
              <a:rPr lang="it-IT" sz="1800" dirty="0">
                <a:solidFill>
                  <a:schemeClr val="tx1"/>
                </a:solidFill>
                <a:latin typeface="Book Antiqua" pitchFamily="18" charset="0"/>
              </a:rPr>
              <a:t>variazioni del corrispettivo </a:t>
            </a:r>
            <a:r>
              <a:rPr lang="it-IT" sz="1800" dirty="0" smtClean="0">
                <a:solidFill>
                  <a:schemeClr val="tx1"/>
                </a:solidFill>
                <a:latin typeface="Book Antiqua" pitchFamily="18" charset="0"/>
              </a:rPr>
              <a:t>devono, in </a:t>
            </a:r>
            <a:r>
              <a:rPr lang="it-IT" sz="1800" dirty="0">
                <a:solidFill>
                  <a:schemeClr val="tx1"/>
                </a:solidFill>
                <a:latin typeface="Book Antiqua" pitchFamily="18" charset="0"/>
              </a:rPr>
              <a:t>ogni caso, essere in grado di incidere significativamente sul valore attuale netto </a:t>
            </a:r>
            <a:r>
              <a:rPr lang="it-IT" sz="1800" dirty="0" smtClean="0">
                <a:solidFill>
                  <a:schemeClr val="tx1"/>
                </a:solidFill>
                <a:latin typeface="Book Antiqua" pitchFamily="18" charset="0"/>
              </a:rPr>
              <a:t>dell’insieme dell’investimento</a:t>
            </a:r>
            <a:r>
              <a:rPr lang="it-IT" sz="1800" dirty="0">
                <a:solidFill>
                  <a:schemeClr val="tx1"/>
                </a:solidFill>
                <a:latin typeface="Book Antiqua" pitchFamily="18" charset="0"/>
              </a:rPr>
              <a:t>, dei costi e dei ricavi.</a:t>
            </a:r>
          </a:p>
        </p:txBody>
      </p:sp>
    </p:spTree>
    <p:extLst>
      <p:ext uri="{BB962C8B-B14F-4D97-AF65-F5344CB8AC3E}">
        <p14:creationId xmlns:p14="http://schemas.microsoft.com/office/powerpoint/2010/main" val="2962814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40133" y="397204"/>
            <a:ext cx="7109640" cy="646331"/>
          </a:xfrm>
          <a:prstGeom prst="rect">
            <a:avLst/>
          </a:prstGeom>
        </p:spPr>
        <p:txBody>
          <a:bodyPr wrap="none">
            <a:spAutoFit/>
          </a:bodyPr>
          <a:lstStyle/>
          <a:p>
            <a:pPr algn="ctr"/>
            <a:r>
              <a:rPr lang="it-IT" dirty="0" smtClean="0">
                <a:solidFill>
                  <a:schemeClr val="tx1"/>
                </a:solidFill>
                <a:latin typeface="Book Antiqua" pitchFamily="18" charset="0"/>
              </a:rPr>
              <a:t>Il rischio operativo - Art</a:t>
            </a:r>
            <a:r>
              <a:rPr lang="it-IT" dirty="0">
                <a:solidFill>
                  <a:schemeClr val="tx1"/>
                </a:solidFill>
                <a:latin typeface="Book Antiqua" pitchFamily="18" charset="0"/>
              </a:rPr>
              <a:t>. </a:t>
            </a:r>
            <a:r>
              <a:rPr lang="it-IT" dirty="0" smtClean="0">
                <a:solidFill>
                  <a:schemeClr val="tx1"/>
                </a:solidFill>
                <a:latin typeface="Book Antiqua" pitchFamily="18" charset="0"/>
              </a:rPr>
              <a:t>177 co 5</a:t>
            </a:r>
            <a:endParaRPr lang="it-IT" dirty="0">
              <a:solidFill>
                <a:schemeClr val="tx1"/>
              </a:solidFill>
            </a:endParaRPr>
          </a:p>
        </p:txBody>
      </p:sp>
      <p:sp>
        <p:nvSpPr>
          <p:cNvPr id="2" name="Rettangolo 1"/>
          <p:cNvSpPr/>
          <p:nvPr/>
        </p:nvSpPr>
        <p:spPr>
          <a:xfrm>
            <a:off x="107504" y="2468795"/>
            <a:ext cx="4572000" cy="1200329"/>
          </a:xfrm>
          <a:prstGeom prst="rect">
            <a:avLst/>
          </a:prstGeom>
        </p:spPr>
        <p:txBody>
          <a:bodyPr>
            <a:spAutoFit/>
          </a:bodyPr>
          <a:lstStyle/>
          <a:p>
            <a:pPr algn="ctr"/>
            <a:r>
              <a:rPr lang="it-IT" sz="1800" dirty="0" smtClean="0">
                <a:solidFill>
                  <a:schemeClr val="tx1"/>
                </a:solidFill>
                <a:latin typeface="Book Antiqua" pitchFamily="18" charset="0"/>
              </a:rPr>
              <a:t>L’assetto </a:t>
            </a:r>
            <a:r>
              <a:rPr lang="it-IT" sz="1800" dirty="0">
                <a:solidFill>
                  <a:schemeClr val="tx1"/>
                </a:solidFill>
                <a:latin typeface="Book Antiqua" pitchFamily="18" charset="0"/>
              </a:rPr>
              <a:t>di interessi dedotto nel contratto di concessione deve garantire la conservazione </a:t>
            </a:r>
            <a:r>
              <a:rPr lang="it-IT" sz="1800" dirty="0" smtClean="0">
                <a:solidFill>
                  <a:schemeClr val="tx1"/>
                </a:solidFill>
                <a:latin typeface="Book Antiqua" pitchFamily="18" charset="0"/>
              </a:rPr>
              <a:t>dell’equilibrio economico-finanziario.</a:t>
            </a:r>
          </a:p>
        </p:txBody>
      </p:sp>
      <p:sp>
        <p:nvSpPr>
          <p:cNvPr id="11" name="Rettangolo 10"/>
          <p:cNvSpPr/>
          <p:nvPr/>
        </p:nvSpPr>
        <p:spPr>
          <a:xfrm>
            <a:off x="5148064" y="1383448"/>
            <a:ext cx="3276872" cy="16855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800" dirty="0">
                <a:solidFill>
                  <a:schemeClr val="tx1"/>
                </a:solidFill>
                <a:latin typeface="Book Antiqua" pitchFamily="18" charset="0"/>
              </a:rPr>
              <a:t>Per </a:t>
            </a:r>
            <a:r>
              <a:rPr lang="it-IT" sz="1800" dirty="0" smtClean="0">
                <a:solidFill>
                  <a:schemeClr val="tx1"/>
                </a:solidFill>
                <a:latin typeface="Book Antiqua" pitchFamily="18" charset="0"/>
              </a:rPr>
              <a:t>equilibrio economico-finanziario si intende la </a:t>
            </a:r>
            <a:r>
              <a:rPr lang="it-IT" sz="1800" dirty="0">
                <a:solidFill>
                  <a:schemeClr val="tx1"/>
                </a:solidFill>
                <a:latin typeface="Book Antiqua" pitchFamily="18" charset="0"/>
              </a:rPr>
              <a:t>contemporanea presenza delle condizioni di convenienza economica e sostenibilità finanziaria</a:t>
            </a:r>
          </a:p>
        </p:txBody>
      </p:sp>
      <p:sp>
        <p:nvSpPr>
          <p:cNvPr id="12" name="Rettangolo 11"/>
          <p:cNvSpPr/>
          <p:nvPr/>
        </p:nvSpPr>
        <p:spPr>
          <a:xfrm>
            <a:off x="5148064" y="3547561"/>
            <a:ext cx="3295734" cy="29523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it-IT" sz="1800" dirty="0">
                <a:solidFill>
                  <a:schemeClr val="tx1"/>
                </a:solidFill>
                <a:latin typeface="Book Antiqua" pitchFamily="18" charset="0"/>
              </a:rPr>
              <a:t>sussiste quando </a:t>
            </a:r>
            <a:r>
              <a:rPr lang="it-IT" sz="1800" u="sng" dirty="0">
                <a:solidFill>
                  <a:schemeClr val="tx1"/>
                </a:solidFill>
                <a:latin typeface="Book Antiqua" pitchFamily="18" charset="0"/>
              </a:rPr>
              <a:t>i ricavi </a:t>
            </a:r>
            <a:r>
              <a:rPr lang="it-IT" sz="1800" dirty="0">
                <a:solidFill>
                  <a:schemeClr val="tx1"/>
                </a:solidFill>
                <a:latin typeface="Book Antiqua" pitchFamily="18" charset="0"/>
              </a:rPr>
              <a:t>attesi del</a:t>
            </a:r>
          </a:p>
          <a:p>
            <a:pPr lvl="0" algn="ctr"/>
            <a:r>
              <a:rPr lang="it-IT" sz="1800" dirty="0">
                <a:solidFill>
                  <a:schemeClr val="tx1"/>
                </a:solidFill>
                <a:latin typeface="Book Antiqua" pitchFamily="18" charset="0"/>
              </a:rPr>
              <a:t>progetto </a:t>
            </a:r>
            <a:r>
              <a:rPr lang="it-IT" sz="1800" u="sng" dirty="0">
                <a:solidFill>
                  <a:schemeClr val="tx1"/>
                </a:solidFill>
                <a:latin typeface="Book Antiqua" pitchFamily="18" charset="0"/>
              </a:rPr>
              <a:t>sono in grado di coprire i costi operativi e i costi di investimento</a:t>
            </a:r>
            <a:r>
              <a:rPr lang="it-IT" sz="1800" dirty="0">
                <a:solidFill>
                  <a:schemeClr val="tx1"/>
                </a:solidFill>
                <a:latin typeface="Book Antiqua" pitchFamily="18" charset="0"/>
              </a:rPr>
              <a:t>, </a:t>
            </a:r>
            <a:r>
              <a:rPr lang="it-IT" sz="1800" u="sng" dirty="0">
                <a:solidFill>
                  <a:schemeClr val="tx1"/>
                </a:solidFill>
                <a:latin typeface="Book Antiqua" pitchFamily="18" charset="0"/>
              </a:rPr>
              <a:t>di remunerare e rimborsare il capitale</a:t>
            </a:r>
          </a:p>
          <a:p>
            <a:pPr lvl="0" algn="ctr"/>
            <a:r>
              <a:rPr lang="it-IT" sz="1800" u="sng" dirty="0">
                <a:solidFill>
                  <a:schemeClr val="tx1"/>
                </a:solidFill>
                <a:latin typeface="Book Antiqua" pitchFamily="18" charset="0"/>
              </a:rPr>
              <a:t>di debito</a:t>
            </a:r>
            <a:r>
              <a:rPr lang="it-IT" sz="1800" dirty="0">
                <a:solidFill>
                  <a:schemeClr val="tx1"/>
                </a:solidFill>
                <a:latin typeface="Book Antiqua" pitchFamily="18" charset="0"/>
              </a:rPr>
              <a:t> e </a:t>
            </a:r>
            <a:r>
              <a:rPr lang="it-IT" sz="1800" u="sng" dirty="0">
                <a:solidFill>
                  <a:schemeClr val="tx1"/>
                </a:solidFill>
                <a:latin typeface="Book Antiqua" pitchFamily="18" charset="0"/>
              </a:rPr>
              <a:t>di remunerare il capitale di rischio</a:t>
            </a:r>
            <a:r>
              <a:rPr lang="it-IT" sz="1800" dirty="0">
                <a:solidFill>
                  <a:schemeClr val="tx1"/>
                </a:solidFill>
                <a:latin typeface="Book Antiqua" pitchFamily="18" charset="0"/>
              </a:rPr>
              <a:t>.</a:t>
            </a:r>
          </a:p>
        </p:txBody>
      </p:sp>
      <p:cxnSp>
        <p:nvCxnSpPr>
          <p:cNvPr id="14" name="Connettore 4 13"/>
          <p:cNvCxnSpPr>
            <a:stCxn id="2" idx="0"/>
          </p:cNvCxnSpPr>
          <p:nvPr/>
        </p:nvCxnSpPr>
        <p:spPr>
          <a:xfrm rot="5400000" flipH="1" flipV="1">
            <a:off x="3314783" y="851538"/>
            <a:ext cx="695978" cy="25385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4 17"/>
          <p:cNvCxnSpPr>
            <a:stCxn id="2" idx="2"/>
          </p:cNvCxnSpPr>
          <p:nvPr/>
        </p:nvCxnSpPr>
        <p:spPr>
          <a:xfrm rot="16200000" flipH="1">
            <a:off x="2882734" y="3179894"/>
            <a:ext cx="1560076" cy="25385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155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40133" y="397204"/>
            <a:ext cx="7109640" cy="646331"/>
          </a:xfrm>
          <a:prstGeom prst="rect">
            <a:avLst/>
          </a:prstGeom>
        </p:spPr>
        <p:txBody>
          <a:bodyPr wrap="none">
            <a:spAutoFit/>
          </a:bodyPr>
          <a:lstStyle/>
          <a:p>
            <a:pPr algn="ctr"/>
            <a:r>
              <a:rPr lang="it-IT" dirty="0" smtClean="0">
                <a:solidFill>
                  <a:schemeClr val="tx1"/>
                </a:solidFill>
                <a:latin typeface="Book Antiqua" pitchFamily="18" charset="0"/>
              </a:rPr>
              <a:t>Il rischio operativo - Art</a:t>
            </a:r>
            <a:r>
              <a:rPr lang="it-IT" dirty="0">
                <a:solidFill>
                  <a:schemeClr val="tx1"/>
                </a:solidFill>
                <a:latin typeface="Book Antiqua" pitchFamily="18" charset="0"/>
              </a:rPr>
              <a:t>. </a:t>
            </a:r>
            <a:r>
              <a:rPr lang="it-IT" dirty="0" smtClean="0">
                <a:solidFill>
                  <a:schemeClr val="tx1"/>
                </a:solidFill>
                <a:latin typeface="Book Antiqua" pitchFamily="18" charset="0"/>
              </a:rPr>
              <a:t>177 co 6</a:t>
            </a:r>
            <a:endParaRPr lang="it-IT" dirty="0">
              <a:solidFill>
                <a:schemeClr val="tx1"/>
              </a:solidFill>
            </a:endParaRPr>
          </a:p>
        </p:txBody>
      </p:sp>
      <p:sp>
        <p:nvSpPr>
          <p:cNvPr id="4" name="Rettangolo 3"/>
          <p:cNvSpPr/>
          <p:nvPr/>
        </p:nvSpPr>
        <p:spPr>
          <a:xfrm>
            <a:off x="251520" y="1268760"/>
            <a:ext cx="8424936" cy="4524315"/>
          </a:xfrm>
          <a:prstGeom prst="rect">
            <a:avLst/>
          </a:prstGeom>
        </p:spPr>
        <p:txBody>
          <a:bodyPr wrap="square">
            <a:spAutoFit/>
          </a:bodyPr>
          <a:lstStyle/>
          <a:p>
            <a:pPr algn="just"/>
            <a:r>
              <a:rPr lang="it-IT" sz="1800" dirty="0">
                <a:solidFill>
                  <a:schemeClr val="tx1"/>
                </a:solidFill>
                <a:latin typeface="Book Antiqua" pitchFamily="18" charset="0"/>
              </a:rPr>
              <a:t>Se l’operazione economica non può da sola conseguire l’equilibrio economico- finanziario, è ammesso un intervento pubblico di sostegno. </a:t>
            </a:r>
          </a:p>
          <a:p>
            <a:pPr algn="just"/>
            <a:r>
              <a:rPr lang="it-IT" sz="1800" dirty="0">
                <a:solidFill>
                  <a:schemeClr val="tx1"/>
                </a:solidFill>
                <a:latin typeface="Book Antiqua" pitchFamily="18" charset="0"/>
              </a:rPr>
              <a:t>L’intervento pubblico può consistere in un </a:t>
            </a:r>
          </a:p>
          <a:p>
            <a:pPr algn="just"/>
            <a:r>
              <a:rPr lang="it-IT" sz="1800" dirty="0">
                <a:solidFill>
                  <a:schemeClr val="tx1"/>
                </a:solidFill>
                <a:latin typeface="Book Antiqua" pitchFamily="18" charset="0"/>
              </a:rPr>
              <a:t>-    contributo finanziario</a:t>
            </a:r>
          </a:p>
          <a:p>
            <a:pPr marL="285750" indent="-285750">
              <a:buFontTx/>
              <a:buChar char="-"/>
            </a:pPr>
            <a:r>
              <a:rPr lang="it-IT" sz="1800" dirty="0">
                <a:solidFill>
                  <a:schemeClr val="tx1"/>
                </a:solidFill>
                <a:latin typeface="Book Antiqua" pitchFamily="18" charset="0"/>
              </a:rPr>
              <a:t>prestazione di garanzie </a:t>
            </a:r>
          </a:p>
          <a:p>
            <a:pPr marL="285750" indent="-285750">
              <a:buFontTx/>
              <a:buChar char="-"/>
            </a:pPr>
            <a:r>
              <a:rPr lang="it-IT" sz="1800" dirty="0">
                <a:solidFill>
                  <a:schemeClr val="tx1"/>
                </a:solidFill>
                <a:latin typeface="Book Antiqua" pitchFamily="18" charset="0"/>
              </a:rPr>
              <a:t>cessione in proprietà di beni immobili o di altri diritti. </a:t>
            </a:r>
          </a:p>
          <a:p>
            <a:endParaRPr lang="it-IT" sz="1800" dirty="0">
              <a:solidFill>
                <a:schemeClr val="tx1"/>
              </a:solidFill>
              <a:latin typeface="Book Antiqua" pitchFamily="18" charset="0"/>
            </a:endParaRPr>
          </a:p>
          <a:p>
            <a:pPr algn="just"/>
            <a:r>
              <a:rPr lang="it-IT" sz="1800" dirty="0">
                <a:solidFill>
                  <a:schemeClr val="tx1"/>
                </a:solidFill>
                <a:latin typeface="Book Antiqua" pitchFamily="18" charset="0"/>
              </a:rPr>
              <a:t>Se l’ente concedente, attraverso clausole contrattuali o altri atti di regolazione settoriale, sollevi l’operatore economico da qualsiasi perdita potenziale, garantendogli un ricavo minimo pari o superiore agli investimenti effettuati e ai costi che l’operatore economico deve sostenere in relazione all’esecuzione del contratto, si applicano le disposizioni sugli appalti.</a:t>
            </a:r>
          </a:p>
          <a:p>
            <a:pPr algn="just"/>
            <a:endParaRPr lang="it-IT" sz="1800" dirty="0">
              <a:solidFill>
                <a:schemeClr val="tx1"/>
              </a:solidFill>
              <a:latin typeface="Book Antiqua" pitchFamily="18" charset="0"/>
            </a:endParaRPr>
          </a:p>
          <a:p>
            <a:pPr algn="just"/>
            <a:r>
              <a:rPr lang="it-IT" sz="1800" dirty="0">
                <a:solidFill>
                  <a:schemeClr val="tx1"/>
                </a:solidFill>
                <a:latin typeface="Book Antiqua" pitchFamily="18" charset="0"/>
              </a:rPr>
              <a:t>La previsione di un indennizzo in caso di cessazione anticipata della concessione per motivi imputabili all’ente concedente, oppure per cause di forza maggiore, non esclude che il contratto si configuri come concessione.</a:t>
            </a:r>
          </a:p>
        </p:txBody>
      </p:sp>
    </p:spTree>
    <p:extLst>
      <p:ext uri="{BB962C8B-B14F-4D97-AF65-F5344CB8AC3E}">
        <p14:creationId xmlns:p14="http://schemas.microsoft.com/office/powerpoint/2010/main" val="770205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529954"/>
            <a:ext cx="338437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459642" y="2276872"/>
            <a:ext cx="1871634" cy="93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539552" y="692696"/>
            <a:ext cx="8229600" cy="1143000"/>
          </a:xfrm>
        </p:spPr>
        <p:txBody>
          <a:bodyPr>
            <a:noAutofit/>
          </a:bodyPr>
          <a:lstStyle/>
          <a:p>
            <a:pPr algn="ctr"/>
            <a:r>
              <a:rPr lang="it-IT" sz="2800" b="0" spc="-150" dirty="0">
                <a:solidFill>
                  <a:schemeClr val="tx1"/>
                </a:solidFill>
                <a:effectLst/>
                <a:latin typeface="Book Antiqua" pitchFamily="18" charset="0"/>
              </a:rPr>
              <a:t>In un’operazione di PPP coesistono in tutto o in parte:</a:t>
            </a:r>
            <a:br>
              <a:rPr lang="it-IT" sz="2800" b="0" spc="-150" dirty="0">
                <a:solidFill>
                  <a:schemeClr val="tx1"/>
                </a:solidFill>
                <a:effectLst/>
                <a:latin typeface="Book Antiqua" pitchFamily="18" charset="0"/>
              </a:rPr>
            </a:br>
            <a:endParaRPr lang="it-IT" sz="2800" b="0" spc="-150" dirty="0">
              <a:solidFill>
                <a:schemeClr val="tx1"/>
              </a:solidFill>
              <a:effectLst/>
              <a:latin typeface="Book Antiqua" pitchFamily="18" charset="0"/>
            </a:endParaRPr>
          </a:p>
        </p:txBody>
      </p:sp>
      <p:pic>
        <p:nvPicPr>
          <p:cNvPr id="4101" name="Picture 5"/>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119" y="3572834"/>
            <a:ext cx="1584177" cy="79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5283917"/>
            <a:ext cx="1656185" cy="76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7667" y="5283917"/>
            <a:ext cx="1528199" cy="76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5696" y="3516802"/>
            <a:ext cx="1623946" cy="81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92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5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5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3"/>
                                        </p:tgtEl>
                                        <p:attrNameLst>
                                          <p:attrName>style.visibility</p:attrName>
                                        </p:attrNameLst>
                                      </p:cBhvr>
                                      <p:to>
                                        <p:strVal val="visible"/>
                                      </p:to>
                                    </p:set>
                                    <p:animEffect transition="in" filter="fade">
                                      <p:cBhvr>
                                        <p:cTn id="22" dur="500"/>
                                        <p:tgtEl>
                                          <p:spTgt spid="4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fade">
                                      <p:cBhvr>
                                        <p:cTn id="27" dur="500"/>
                                        <p:tgtEl>
                                          <p:spTgt spid="41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40133" y="397204"/>
            <a:ext cx="7109640" cy="646331"/>
          </a:xfrm>
          <a:prstGeom prst="rect">
            <a:avLst/>
          </a:prstGeom>
        </p:spPr>
        <p:txBody>
          <a:bodyPr wrap="none">
            <a:spAutoFit/>
          </a:bodyPr>
          <a:lstStyle/>
          <a:p>
            <a:pPr algn="ctr"/>
            <a:r>
              <a:rPr lang="it-IT" dirty="0" smtClean="0">
                <a:solidFill>
                  <a:schemeClr val="tx1"/>
                </a:solidFill>
                <a:latin typeface="Book Antiqua" pitchFamily="18" charset="0"/>
              </a:rPr>
              <a:t>Il rischio operativo - Art</a:t>
            </a:r>
            <a:r>
              <a:rPr lang="it-IT" dirty="0">
                <a:solidFill>
                  <a:schemeClr val="tx1"/>
                </a:solidFill>
                <a:latin typeface="Book Antiqua" pitchFamily="18" charset="0"/>
              </a:rPr>
              <a:t>. </a:t>
            </a:r>
            <a:r>
              <a:rPr lang="it-IT" dirty="0" smtClean="0">
                <a:solidFill>
                  <a:schemeClr val="tx1"/>
                </a:solidFill>
                <a:latin typeface="Book Antiqua" pitchFamily="18" charset="0"/>
              </a:rPr>
              <a:t>177 co 7</a:t>
            </a:r>
            <a:endParaRPr lang="it-IT" dirty="0">
              <a:solidFill>
                <a:schemeClr val="tx1"/>
              </a:solidFill>
            </a:endParaRPr>
          </a:p>
        </p:txBody>
      </p:sp>
      <p:sp>
        <p:nvSpPr>
          <p:cNvPr id="4" name="Rettangolo 3"/>
          <p:cNvSpPr/>
          <p:nvPr/>
        </p:nvSpPr>
        <p:spPr>
          <a:xfrm>
            <a:off x="467544" y="2469089"/>
            <a:ext cx="8424936" cy="1754326"/>
          </a:xfrm>
          <a:prstGeom prst="rect">
            <a:avLst/>
          </a:prstGeom>
        </p:spPr>
        <p:txBody>
          <a:bodyPr wrap="square">
            <a:spAutoFit/>
          </a:bodyPr>
          <a:lstStyle/>
          <a:p>
            <a:pPr algn="just"/>
            <a:r>
              <a:rPr lang="it-IT" sz="1800" dirty="0">
                <a:solidFill>
                  <a:schemeClr val="tx1"/>
                </a:solidFill>
                <a:latin typeface="Book Antiqua" pitchFamily="18" charset="0"/>
              </a:rPr>
              <a:t>Ai soli fini di contabilità pubblica si applicano i contenuti delle decisioni Eurostat. </a:t>
            </a:r>
            <a:endParaRPr lang="it-IT" sz="1800" dirty="0" smtClean="0">
              <a:solidFill>
                <a:schemeClr val="tx1"/>
              </a:solidFill>
              <a:latin typeface="Book Antiqua" pitchFamily="18" charset="0"/>
            </a:endParaRPr>
          </a:p>
          <a:p>
            <a:pPr algn="just"/>
            <a:endParaRPr lang="it-IT" sz="1800" dirty="0" smtClean="0">
              <a:solidFill>
                <a:schemeClr val="tx1"/>
              </a:solidFill>
              <a:latin typeface="Book Antiqua" pitchFamily="18" charset="0"/>
            </a:endParaRPr>
          </a:p>
          <a:p>
            <a:pPr algn="just"/>
            <a:r>
              <a:rPr lang="it-IT" sz="1800" dirty="0" smtClean="0">
                <a:solidFill>
                  <a:schemeClr val="tx1"/>
                </a:solidFill>
                <a:latin typeface="Book Antiqua" pitchFamily="18" charset="0"/>
              </a:rPr>
              <a:t>In </a:t>
            </a:r>
            <a:r>
              <a:rPr lang="it-IT" sz="1800" dirty="0">
                <a:solidFill>
                  <a:schemeClr val="tx1"/>
                </a:solidFill>
                <a:latin typeface="Book Antiqua" pitchFamily="18" charset="0"/>
              </a:rPr>
              <a:t>ogni caso, l’eventuale riconoscimento di un contributo pubblico, in misura superiore alla percentuale indicata nelle decisioni Eurostat e</a:t>
            </a:r>
            <a:r>
              <a:rPr lang="it-IT" sz="1800" dirty="0" smtClean="0">
                <a:solidFill>
                  <a:schemeClr val="tx1"/>
                </a:solidFill>
                <a:latin typeface="Book Antiqua" pitchFamily="18" charset="0"/>
              </a:rPr>
              <a:t> </a:t>
            </a:r>
            <a:r>
              <a:rPr lang="it-IT" sz="1800" dirty="0">
                <a:solidFill>
                  <a:schemeClr val="tx1"/>
                </a:solidFill>
                <a:latin typeface="Book Antiqua" pitchFamily="18" charset="0"/>
              </a:rPr>
              <a:t>calcolato secondo le modalità ivi previste, non ne consente la contabilizzazione fuori bilancio.</a:t>
            </a:r>
          </a:p>
        </p:txBody>
      </p:sp>
    </p:spTree>
    <p:extLst>
      <p:ext uri="{BB962C8B-B14F-4D97-AF65-F5344CB8AC3E}">
        <p14:creationId xmlns:p14="http://schemas.microsoft.com/office/powerpoint/2010/main" val="2604420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28CF50-C88D-4558-B2C1-9DBF583AA021}"/>
              </a:ext>
            </a:extLst>
          </p:cNvPr>
          <p:cNvSpPr>
            <a:spLocks noGrp="1"/>
          </p:cNvSpPr>
          <p:nvPr>
            <p:ph type="title"/>
          </p:nvPr>
        </p:nvSpPr>
        <p:spPr>
          <a:xfrm>
            <a:off x="395536" y="0"/>
            <a:ext cx="8229600" cy="1143000"/>
          </a:xfrm>
        </p:spPr>
        <p:txBody>
          <a:bodyPr>
            <a:normAutofit/>
          </a:bodyPr>
          <a:lstStyle/>
          <a:p>
            <a:pPr algn="ctr"/>
            <a:r>
              <a:rPr lang="it-IT" sz="3600" b="0" dirty="0">
                <a:solidFill>
                  <a:schemeClr val="tx1"/>
                </a:solidFill>
                <a:effectLst/>
                <a:latin typeface="Book Antiqua" pitchFamily="18" charset="0"/>
                <a:ea typeface="+mn-ea"/>
                <a:cs typeface="+mn-cs"/>
              </a:rPr>
              <a:t>Matrice dei rischi:</a:t>
            </a:r>
          </a:p>
        </p:txBody>
      </p:sp>
      <p:sp>
        <p:nvSpPr>
          <p:cNvPr id="3" name="Segnaposto contenuto 2">
            <a:extLst>
              <a:ext uri="{FF2B5EF4-FFF2-40B4-BE49-F238E27FC236}">
                <a16:creationId xmlns:a16="http://schemas.microsoft.com/office/drawing/2014/main" xmlns="" id="{4FFD445A-B963-4148-918C-F67190B4FAB4}"/>
              </a:ext>
            </a:extLst>
          </p:cNvPr>
          <p:cNvSpPr>
            <a:spLocks noGrp="1"/>
          </p:cNvSpPr>
          <p:nvPr>
            <p:ph idx="1"/>
          </p:nvPr>
        </p:nvSpPr>
        <p:spPr>
          <a:xfrm>
            <a:off x="107504" y="836712"/>
            <a:ext cx="8856984" cy="5373216"/>
          </a:xfrm>
        </p:spPr>
        <p:txBody>
          <a:bodyPr>
            <a:noAutofit/>
          </a:bodyPr>
          <a:lstStyle/>
          <a:p>
            <a:pPr algn="just" fontAlgn="base">
              <a:spcBef>
                <a:spcPct val="0"/>
              </a:spcBef>
              <a:spcAft>
                <a:spcPct val="0"/>
              </a:spcAft>
            </a:pPr>
            <a:r>
              <a:rPr lang="it-IT" sz="1750" dirty="0">
                <a:latin typeface="Book Antiqua" pitchFamily="18" charset="0"/>
              </a:rPr>
              <a:t>Documento elaborato dal RUP o da altro soggetto individuato in conformità al regolamento organizzativo della PA e definito caso per caso sulla base delle caratteristiche specifiche della prestazione oggetto del contratto, mediante una valutazione ex ante dell’allocazione dei rischi;</a:t>
            </a:r>
          </a:p>
          <a:p>
            <a:pPr algn="just" fontAlgn="base">
              <a:spcBef>
                <a:spcPct val="0"/>
              </a:spcBef>
              <a:spcAft>
                <a:spcPct val="0"/>
              </a:spcAft>
            </a:pPr>
            <a:endParaRPr lang="it-IT" sz="1750" dirty="0">
              <a:latin typeface="Book Antiqua" pitchFamily="18" charset="0"/>
            </a:endParaRPr>
          </a:p>
          <a:p>
            <a:pPr algn="just" fontAlgn="base">
              <a:spcBef>
                <a:spcPct val="0"/>
              </a:spcBef>
              <a:spcAft>
                <a:spcPct val="0"/>
              </a:spcAft>
            </a:pPr>
            <a:r>
              <a:rPr lang="it-IT" sz="1750" dirty="0">
                <a:latin typeface="Book Antiqua" pitchFamily="18" charset="0"/>
              </a:rPr>
              <a:t>La matrice dei rischi è utilizzata per verificare la convenienza del ricorso al PPP rispetto ad un appalto tradizionale e per la corretta indizione della fase procedimentale; più dettagliata sarà la matrice dei rischi che andrà allegata alla Convenzione, minori si riveleranno le possibilità di trascurare alcune potenziali criticità dell’operazione ed eventuali controversie;</a:t>
            </a:r>
          </a:p>
          <a:p>
            <a:pPr algn="just" fontAlgn="base">
              <a:spcBef>
                <a:spcPct val="0"/>
              </a:spcBef>
              <a:spcAft>
                <a:spcPct val="0"/>
              </a:spcAft>
            </a:pPr>
            <a:endParaRPr lang="it-IT" sz="1750" dirty="0">
              <a:latin typeface="Book Antiqua" pitchFamily="18" charset="0"/>
            </a:endParaRPr>
          </a:p>
          <a:p>
            <a:pPr algn="just" fontAlgn="base">
              <a:spcBef>
                <a:spcPct val="0"/>
              </a:spcBef>
              <a:spcAft>
                <a:spcPct val="0"/>
              </a:spcAft>
            </a:pPr>
            <a:r>
              <a:rPr lang="it-IT" sz="1750" dirty="0">
                <a:latin typeface="Book Antiqua" pitchFamily="18" charset="0"/>
              </a:rPr>
              <a:t>Il trasferimento del rischio in capo al Concessionario comporta l'allocazione a quest'ultimo dei rischi di costruzione, di disponibilità o, nei casi di attività redditizia verso l'esterno, di domanda;</a:t>
            </a:r>
          </a:p>
          <a:p>
            <a:pPr algn="just" fontAlgn="base">
              <a:spcBef>
                <a:spcPct val="0"/>
              </a:spcBef>
              <a:spcAft>
                <a:spcPct val="0"/>
              </a:spcAft>
            </a:pPr>
            <a:endParaRPr lang="it-IT" sz="1750" dirty="0">
              <a:latin typeface="Book Antiqua" pitchFamily="18" charset="0"/>
            </a:endParaRPr>
          </a:p>
          <a:p>
            <a:pPr algn="just" fontAlgn="base">
              <a:spcBef>
                <a:spcPct val="0"/>
              </a:spcBef>
              <a:spcAft>
                <a:spcPct val="0"/>
              </a:spcAft>
            </a:pPr>
            <a:r>
              <a:rPr lang="it-IT" sz="1750" dirty="0">
                <a:latin typeface="Book Antiqua" pitchFamily="18" charset="0"/>
              </a:rPr>
              <a:t>Il recupero degli investimenti effettuati e dei costi sostenuti dal Concessionario per eseguire il lavoro o fornire il servizio dipende dall'effettiva fornitura del servizio o utilizzabilità dell'opera, o dal volume dei servizi erogati in corrispondenza della domanda e, in ogni caso, dal rispetto dei livelli di qualità contrattualizzati;</a:t>
            </a:r>
          </a:p>
        </p:txBody>
      </p:sp>
    </p:spTree>
    <p:extLst>
      <p:ext uri="{BB962C8B-B14F-4D97-AF65-F5344CB8AC3E}">
        <p14:creationId xmlns:p14="http://schemas.microsoft.com/office/powerpoint/2010/main" val="299524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2D22CA5-7DAC-4ABF-9866-D3D704FA07F6}"/>
              </a:ext>
            </a:extLst>
          </p:cNvPr>
          <p:cNvSpPr>
            <a:spLocks noGrp="1"/>
          </p:cNvSpPr>
          <p:nvPr>
            <p:ph type="title"/>
          </p:nvPr>
        </p:nvSpPr>
        <p:spPr>
          <a:xfrm>
            <a:off x="457200" y="881723"/>
            <a:ext cx="8229600" cy="564672"/>
          </a:xfrm>
        </p:spPr>
        <p:txBody>
          <a:bodyPr>
            <a:noAutofit/>
          </a:bodyPr>
          <a:lstStyle/>
          <a:p>
            <a:pPr algn="ctr"/>
            <a:r>
              <a:rPr lang="it-IT" sz="3600" b="0" dirty="0">
                <a:solidFill>
                  <a:schemeClr val="tx1"/>
                </a:solidFill>
                <a:effectLst/>
                <a:latin typeface="Book Antiqua" pitchFamily="18" charset="0"/>
                <a:ea typeface="+mn-ea"/>
                <a:cs typeface="+mn-cs"/>
              </a:rPr>
              <a:t>Contenuti essenziali della Matrice dei Rischi: </a:t>
            </a:r>
          </a:p>
        </p:txBody>
      </p:sp>
      <p:sp>
        <p:nvSpPr>
          <p:cNvPr id="3" name="Segnaposto contenuto 2">
            <a:extLst>
              <a:ext uri="{FF2B5EF4-FFF2-40B4-BE49-F238E27FC236}">
                <a16:creationId xmlns:a16="http://schemas.microsoft.com/office/drawing/2014/main" xmlns="" id="{9C0AC4E4-EC5F-4B20-87B8-AE12F409449E}"/>
              </a:ext>
            </a:extLst>
          </p:cNvPr>
          <p:cNvSpPr>
            <a:spLocks noGrp="1"/>
          </p:cNvSpPr>
          <p:nvPr>
            <p:ph idx="1"/>
          </p:nvPr>
        </p:nvSpPr>
        <p:spPr>
          <a:xfrm>
            <a:off x="457200" y="1772816"/>
            <a:ext cx="8229600" cy="4551784"/>
          </a:xfrm>
        </p:spPr>
        <p:txBody>
          <a:bodyPr>
            <a:normAutofit/>
          </a:bodyPr>
          <a:lstStyle/>
          <a:p>
            <a:pPr algn="just"/>
            <a:r>
              <a:rPr lang="it-IT" sz="1750" dirty="0">
                <a:latin typeface="Book Antiqua" pitchFamily="18" charset="0"/>
              </a:rPr>
              <a:t>Identificazione del rischio: l’individuazione di tutti quegli eventi che potrebbero influire sull’affidamento nella fase di progettazione, di costruzione dell’infrastruttura o di gestione del servizio;</a:t>
            </a:r>
          </a:p>
          <a:p>
            <a:pPr algn="just"/>
            <a:endParaRPr lang="it-IT" sz="1750" dirty="0">
              <a:latin typeface="Book Antiqua" pitchFamily="18" charset="0"/>
            </a:endParaRPr>
          </a:p>
          <a:p>
            <a:pPr algn="just"/>
            <a:r>
              <a:rPr lang="it-IT" sz="1750" dirty="0">
                <a:latin typeface="Book Antiqua" pitchFamily="18" charset="0"/>
              </a:rPr>
              <a:t>Risk </a:t>
            </a:r>
            <a:r>
              <a:rPr lang="it-IT" sz="1750" dirty="0" err="1">
                <a:latin typeface="Book Antiqua" pitchFamily="18" charset="0"/>
              </a:rPr>
              <a:t>assestment</a:t>
            </a:r>
            <a:r>
              <a:rPr lang="it-IT" sz="1750" dirty="0">
                <a:latin typeface="Book Antiqua" pitchFamily="18" charset="0"/>
              </a:rPr>
              <a:t>: la valutazione della probabilità del verificarsi di un evento associato ad un rischio e dei costi che ne possono derivare;</a:t>
            </a:r>
          </a:p>
          <a:p>
            <a:pPr marL="0" indent="0" algn="just">
              <a:buNone/>
            </a:pPr>
            <a:endParaRPr lang="it-IT" sz="1750" dirty="0">
              <a:latin typeface="Book Antiqua" pitchFamily="18" charset="0"/>
            </a:endParaRPr>
          </a:p>
          <a:p>
            <a:pPr algn="just"/>
            <a:r>
              <a:rPr lang="it-IT" sz="1750" dirty="0">
                <a:latin typeface="Book Antiqua" pitchFamily="18" charset="0"/>
              </a:rPr>
              <a:t>Risk management: individuazione dei meccanismi che permettono di minimizzare gli effetti derivanti da un evento;</a:t>
            </a:r>
          </a:p>
          <a:p>
            <a:pPr marL="0" indent="0" algn="just">
              <a:buNone/>
            </a:pPr>
            <a:endParaRPr lang="it-IT" sz="1750" dirty="0">
              <a:latin typeface="Book Antiqua" pitchFamily="18" charset="0"/>
            </a:endParaRPr>
          </a:p>
          <a:p>
            <a:pPr algn="just"/>
            <a:r>
              <a:rPr lang="it-IT" sz="1750" dirty="0">
                <a:latin typeface="Book Antiqua" pitchFamily="18" charset="0"/>
              </a:rPr>
              <a:t>allocazione del rischio al soggetto pubblico e/o privato;</a:t>
            </a:r>
          </a:p>
          <a:p>
            <a:pPr marL="0" indent="0" algn="just">
              <a:buNone/>
            </a:pPr>
            <a:endParaRPr lang="it-IT" sz="1750" dirty="0">
              <a:latin typeface="Book Antiqua" pitchFamily="18" charset="0"/>
            </a:endParaRPr>
          </a:p>
          <a:p>
            <a:pPr algn="just"/>
            <a:r>
              <a:rPr lang="it-IT" sz="1750" dirty="0">
                <a:latin typeface="Book Antiqua" pitchFamily="18" charset="0"/>
              </a:rPr>
              <a:t>corrispondenza tra rischio e trattamento dello stesso all’interno del contratto di PPP, effettuata mediante l’individuazione dell’articolo.</a:t>
            </a:r>
          </a:p>
          <a:p>
            <a:endParaRPr lang="it-IT" sz="1800" dirty="0">
              <a:latin typeface="Arial" pitchFamily="34" charset="0"/>
              <a:cs typeface="Arial" pitchFamily="34" charset="0"/>
            </a:endParaRPr>
          </a:p>
        </p:txBody>
      </p:sp>
    </p:spTree>
    <p:extLst>
      <p:ext uri="{BB962C8B-B14F-4D97-AF65-F5344CB8AC3E}">
        <p14:creationId xmlns:p14="http://schemas.microsoft.com/office/powerpoint/2010/main" val="231279105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E6F83C-CD12-4E4E-AE3D-1FA0C0FB68E8}"/>
              </a:ext>
            </a:extLst>
          </p:cNvPr>
          <p:cNvPicPr>
            <a:picLocks noChangeAspect="1"/>
          </p:cNvPicPr>
          <p:nvPr/>
        </p:nvPicPr>
        <p:blipFill>
          <a:blip r:embed="rId2" cstate="print"/>
          <a:stretch>
            <a:fillRect/>
          </a:stretch>
        </p:blipFill>
        <p:spPr>
          <a:xfrm>
            <a:off x="182880" y="641578"/>
            <a:ext cx="8717933" cy="5883766"/>
          </a:xfrm>
          <a:prstGeom prst="rect">
            <a:avLst/>
          </a:prstGeom>
        </p:spPr>
      </p:pic>
      <p:sp>
        <p:nvSpPr>
          <p:cNvPr id="8" name="Rectangle 1"/>
          <p:cNvSpPr>
            <a:spLocks noChangeArrowheads="1"/>
          </p:cNvSpPr>
          <p:nvPr/>
        </p:nvSpPr>
        <p:spPr bwMode="auto">
          <a:xfrm>
            <a:off x="-100187" y="223486"/>
            <a:ext cx="9001000" cy="51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fontAlgn="base">
              <a:lnSpc>
                <a:spcPts val="3100"/>
              </a:lnSpc>
              <a:spcBef>
                <a:spcPct val="0"/>
              </a:spcBef>
              <a:spcAft>
                <a:spcPct val="0"/>
              </a:spcAft>
              <a:buClrTx/>
              <a:buSzTx/>
              <a:tabLst/>
            </a:pPr>
            <a:r>
              <a:rPr lang="it-IT" altLang="it-IT" dirty="0">
                <a:solidFill>
                  <a:schemeClr val="tx1"/>
                </a:solidFill>
                <a:latin typeface="Book Antiqua" pitchFamily="18" charset="0"/>
              </a:rPr>
              <a:t>Esempio di matrice dei rischi</a:t>
            </a:r>
          </a:p>
        </p:txBody>
      </p:sp>
    </p:spTree>
    <p:extLst>
      <p:ext uri="{BB962C8B-B14F-4D97-AF65-F5344CB8AC3E}">
        <p14:creationId xmlns:p14="http://schemas.microsoft.com/office/powerpoint/2010/main" val="96318163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30451" y="1481138"/>
            <a:ext cx="768309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467544" y="692696"/>
            <a:ext cx="8229600" cy="1143000"/>
          </a:xfrm>
        </p:spPr>
        <p:txBody>
          <a:bodyPr>
            <a:normAutofit/>
          </a:bodyPr>
          <a:lstStyle/>
          <a:p>
            <a:pPr algn="just"/>
            <a:r>
              <a:rPr lang="it-IT" sz="2800" b="0" dirty="0">
                <a:solidFill>
                  <a:schemeClr val="tx1"/>
                </a:solidFill>
                <a:effectLst/>
                <a:latin typeface="Book Antiqua" pitchFamily="18" charset="0"/>
              </a:rPr>
              <a:t>Tipologia di opere oggetto dei contratti di PPP:</a:t>
            </a:r>
            <a:r>
              <a:rPr lang="it-IT" sz="2800" b="0" spc="-150" dirty="0">
                <a:solidFill>
                  <a:schemeClr val="tx1"/>
                </a:solidFill>
                <a:effectLst/>
                <a:latin typeface="Book Antiqua" pitchFamily="18" charset="0"/>
              </a:rPr>
              <a:t/>
            </a:r>
            <a:br>
              <a:rPr lang="it-IT" sz="2800" b="0" spc="-150" dirty="0">
                <a:solidFill>
                  <a:schemeClr val="tx1"/>
                </a:solidFill>
                <a:effectLst/>
                <a:latin typeface="Book Antiqua" pitchFamily="18" charset="0"/>
              </a:rPr>
            </a:br>
            <a:endParaRPr lang="it-IT" sz="2800" b="0" spc="-150" dirty="0">
              <a:solidFill>
                <a:schemeClr val="tx1"/>
              </a:solidFill>
              <a:effectLst/>
              <a:latin typeface="Book Antiqua"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86" y="2096319"/>
            <a:ext cx="609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543994"/>
            <a:ext cx="6159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4869160"/>
            <a:ext cx="6159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3284984"/>
            <a:ext cx="6159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886" y="4260635"/>
            <a:ext cx="6159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7" y="5517232"/>
            <a:ext cx="622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42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gn="just"/>
            <a:r>
              <a:rPr lang="it-IT" sz="1900" dirty="0">
                <a:latin typeface="Book Antiqua" pitchFamily="18" charset="0"/>
              </a:rPr>
              <a:t>La P.A. affida all’operatore economico privato la realizzazione dell’opera e il diritto di sfruttarla economicamente mediante la gestione del servizio: </a:t>
            </a:r>
          </a:p>
          <a:p>
            <a:pPr marL="0" indent="0" algn="just">
              <a:buNone/>
            </a:pPr>
            <a:endParaRPr lang="it-IT" sz="1900" dirty="0">
              <a:latin typeface="Book Antiqua" pitchFamily="18" charset="0"/>
            </a:endParaRPr>
          </a:p>
          <a:p>
            <a:pPr algn="just">
              <a:buFont typeface="Symbol" pitchFamily="18" charset="2"/>
              <a:buChar char="-"/>
            </a:pPr>
            <a:r>
              <a:rPr lang="it-IT" sz="1900" dirty="0">
                <a:latin typeface="Book Antiqua" pitchFamily="18" charset="0"/>
              </a:rPr>
              <a:t>Il recupero dell’investimento avviene mediante i ricavi derivanti dagli utenti che usufruiscono del servizio/bene (rapporto contrattuale trilaterale: P.A., privato, utenti); </a:t>
            </a:r>
          </a:p>
          <a:p>
            <a:pPr marL="0" indent="0" algn="just">
              <a:buNone/>
            </a:pPr>
            <a:endParaRPr lang="it-IT" sz="1900" dirty="0">
              <a:latin typeface="Book Antiqua" pitchFamily="18" charset="0"/>
            </a:endParaRPr>
          </a:p>
          <a:p>
            <a:pPr algn="just">
              <a:buFont typeface="Symbol" pitchFamily="18" charset="2"/>
              <a:buChar char="-"/>
            </a:pPr>
            <a:r>
              <a:rPr lang="it-IT" sz="1900" dirty="0">
                <a:latin typeface="Book Antiqua" pitchFamily="18" charset="0"/>
              </a:rPr>
              <a:t>Il rischio di gestione risente dell’andamento della domanda (c.d. rischio di domanda); </a:t>
            </a:r>
          </a:p>
          <a:p>
            <a:pPr marL="0" indent="0" algn="just">
              <a:buNone/>
            </a:pPr>
            <a:endParaRPr lang="it-IT" sz="1900" dirty="0">
              <a:latin typeface="Book Antiqua" pitchFamily="18" charset="0"/>
            </a:endParaRPr>
          </a:p>
          <a:p>
            <a:pPr algn="just"/>
            <a:r>
              <a:rPr lang="it-IT" sz="1900" dirty="0">
                <a:latin typeface="Book Antiqua" pitchFamily="18" charset="0"/>
              </a:rPr>
              <a:t>Esempi di opere calde (autostrade, impianti sportivi, parcheggi, termovalorizzatori, cimiteri, fotovoltaico, etc.)</a:t>
            </a:r>
          </a:p>
          <a:p>
            <a:endParaRPr lang="it-IT" dirty="0"/>
          </a:p>
        </p:txBody>
      </p:sp>
      <p:sp>
        <p:nvSpPr>
          <p:cNvPr id="2" name="Titolo 1"/>
          <p:cNvSpPr>
            <a:spLocks noGrp="1"/>
          </p:cNvSpPr>
          <p:nvPr>
            <p:ph type="title"/>
          </p:nvPr>
        </p:nvSpPr>
        <p:spPr>
          <a:xfrm>
            <a:off x="467544" y="332656"/>
            <a:ext cx="8229600" cy="1143000"/>
          </a:xfrm>
        </p:spPr>
        <p:txBody>
          <a:bodyPr>
            <a:normAutofit/>
          </a:bodyPr>
          <a:lstStyle/>
          <a:p>
            <a:r>
              <a:rPr lang="it-IT" sz="2800" b="0" dirty="0">
                <a:solidFill>
                  <a:schemeClr val="tx1"/>
                </a:solidFill>
                <a:effectLst/>
                <a:latin typeface="Book Antiqua" pitchFamily="18" charset="0"/>
              </a:rPr>
              <a:t>Opere a tariffazione sull’utenza: OPERE </a:t>
            </a:r>
            <a:r>
              <a:rPr lang="it-IT" sz="2800" b="0" dirty="0" smtClean="0">
                <a:solidFill>
                  <a:schemeClr val="tx1"/>
                </a:solidFill>
                <a:effectLst/>
                <a:latin typeface="Book Antiqua" pitchFamily="18" charset="0"/>
              </a:rPr>
              <a:t>CALDE </a:t>
            </a:r>
            <a:endParaRPr lang="it-IT" sz="2800" b="0" dirty="0">
              <a:solidFill>
                <a:schemeClr val="tx1"/>
              </a:solidFill>
              <a:effectLst/>
              <a:latin typeface="Book Antiqua" pitchFamily="18" charset="0"/>
            </a:endParaRPr>
          </a:p>
        </p:txBody>
      </p:sp>
    </p:spTree>
    <p:extLst>
      <p:ext uri="{BB962C8B-B14F-4D97-AF65-F5344CB8AC3E}">
        <p14:creationId xmlns:p14="http://schemas.microsoft.com/office/powerpoint/2010/main" val="240542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700808"/>
            <a:ext cx="8229600" cy="4389120"/>
          </a:xfrm>
        </p:spPr>
        <p:txBody>
          <a:bodyPr>
            <a:normAutofit/>
          </a:bodyPr>
          <a:lstStyle/>
          <a:p>
            <a:pPr algn="just"/>
            <a:r>
              <a:rPr lang="it-IT" sz="1800" dirty="0">
                <a:latin typeface="Book Antiqua" pitchFamily="18" charset="0"/>
              </a:rPr>
              <a:t>Il </a:t>
            </a:r>
            <a:r>
              <a:rPr lang="it-IT" sz="1800" u="sng" dirty="0">
                <a:latin typeface="Book Antiqua" pitchFamily="18" charset="0"/>
              </a:rPr>
              <a:t>recupero dell’investimento </a:t>
            </a:r>
            <a:r>
              <a:rPr lang="it-IT" sz="1800" dirty="0">
                <a:latin typeface="Book Antiqua" pitchFamily="18" charset="0"/>
              </a:rPr>
              <a:t>avviene in parte mediante i ricavi derivanti dall’utenza che usufruisce del servizio/bene, in parte attraverso contributi della P.A.</a:t>
            </a:r>
          </a:p>
          <a:p>
            <a:pPr marL="0" indent="0" algn="just">
              <a:buNone/>
            </a:pPr>
            <a:endParaRPr lang="it-IT" sz="1800" dirty="0">
              <a:latin typeface="Book Antiqua" pitchFamily="18" charset="0"/>
            </a:endParaRPr>
          </a:p>
          <a:p>
            <a:pPr algn="just"/>
            <a:r>
              <a:rPr lang="it-IT" sz="1800" dirty="0">
                <a:latin typeface="Book Antiqua" pitchFamily="18" charset="0"/>
              </a:rPr>
              <a:t>Il rischio di gestione risente dell’andamento della domanda (c.d. rischio di domanda); </a:t>
            </a:r>
          </a:p>
          <a:p>
            <a:pPr marL="0" indent="0" algn="just">
              <a:buNone/>
            </a:pPr>
            <a:endParaRPr lang="it-IT" sz="1800" dirty="0">
              <a:latin typeface="Book Antiqua" pitchFamily="18" charset="0"/>
            </a:endParaRPr>
          </a:p>
          <a:p>
            <a:pPr algn="just"/>
            <a:r>
              <a:rPr lang="it-IT" sz="1800" dirty="0">
                <a:latin typeface="Book Antiqua" pitchFamily="18" charset="0"/>
              </a:rPr>
              <a:t>Si tratta di opere che, pur avendo la capacità di generare reddito, non producono ricavi di utenza in misura tale da ripagare interamente le risorse impiegate per la loro realizzazione, rendendo così necessario un contributo pubblico per l’esecuzione. </a:t>
            </a:r>
          </a:p>
          <a:p>
            <a:pPr marL="0" indent="0" algn="just">
              <a:buNone/>
            </a:pPr>
            <a:endParaRPr lang="it-IT" sz="1800" dirty="0">
              <a:latin typeface="Book Antiqua" pitchFamily="18" charset="0"/>
            </a:endParaRPr>
          </a:p>
          <a:p>
            <a:pPr algn="just"/>
            <a:r>
              <a:rPr lang="it-IT" sz="1800" dirty="0">
                <a:latin typeface="Book Antiqua" pitchFamily="18" charset="0"/>
              </a:rPr>
              <a:t>Esempio di opere tiepide (adeguamento, manutenzione e gestione di impianti)</a:t>
            </a:r>
            <a:endParaRPr lang="it-IT" dirty="0"/>
          </a:p>
        </p:txBody>
      </p:sp>
      <p:sp>
        <p:nvSpPr>
          <p:cNvPr id="2" name="Titolo 1"/>
          <p:cNvSpPr>
            <a:spLocks noGrp="1"/>
          </p:cNvSpPr>
          <p:nvPr>
            <p:ph type="title"/>
          </p:nvPr>
        </p:nvSpPr>
        <p:spPr>
          <a:xfrm>
            <a:off x="467544" y="476672"/>
            <a:ext cx="8229600" cy="1143000"/>
          </a:xfrm>
        </p:spPr>
        <p:txBody>
          <a:bodyPr>
            <a:normAutofit/>
          </a:bodyPr>
          <a:lstStyle/>
          <a:p>
            <a:pPr algn="just"/>
            <a:r>
              <a:rPr lang="it-IT" sz="2800" b="0" dirty="0">
                <a:solidFill>
                  <a:schemeClr val="tx1"/>
                </a:solidFill>
                <a:effectLst/>
                <a:latin typeface="Book Antiqua" pitchFamily="18" charset="0"/>
              </a:rPr>
              <a:t>Opere a tariffazione sull’utenza: OPERE TIEPIDE</a:t>
            </a:r>
          </a:p>
        </p:txBody>
      </p:sp>
    </p:spTree>
    <p:extLst>
      <p:ext uri="{BB962C8B-B14F-4D97-AF65-F5344CB8AC3E}">
        <p14:creationId xmlns:p14="http://schemas.microsoft.com/office/powerpoint/2010/main" val="270906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628800"/>
            <a:ext cx="8229600" cy="4389120"/>
          </a:xfrm>
        </p:spPr>
        <p:txBody>
          <a:bodyPr>
            <a:normAutofit/>
          </a:bodyPr>
          <a:lstStyle/>
          <a:p>
            <a:pPr algn="just"/>
            <a:r>
              <a:rPr lang="it-IT" sz="1800" dirty="0">
                <a:latin typeface="Book Antiqua" pitchFamily="18" charset="0"/>
              </a:rPr>
              <a:t>La P.A.  affida al privato la realizzazione dell’opera ed usufruisce direttamente del servizio, a fronte del pagamento di un canone:  </a:t>
            </a:r>
          </a:p>
          <a:p>
            <a:pPr marL="0" indent="0" algn="just">
              <a:buNone/>
            </a:pPr>
            <a:endParaRPr lang="it-IT" sz="1800" dirty="0">
              <a:latin typeface="Book Antiqua" pitchFamily="18" charset="0"/>
            </a:endParaRPr>
          </a:p>
          <a:p>
            <a:pPr algn="just">
              <a:buFont typeface="Symbol" pitchFamily="18" charset="2"/>
              <a:buChar char="-"/>
            </a:pPr>
            <a:r>
              <a:rPr lang="it-IT" sz="1800" dirty="0">
                <a:latin typeface="Book Antiqua" pitchFamily="18" charset="0"/>
              </a:rPr>
              <a:t>La P.A. è l’acquirente principale, per cui il recupero dell’investimento per l’operatore economico privato deriva dai ricavi percepiti dalla pubblica amministrazione;</a:t>
            </a:r>
          </a:p>
          <a:p>
            <a:pPr marL="0" indent="0" algn="just">
              <a:buNone/>
            </a:pPr>
            <a:endParaRPr lang="it-IT" sz="1800" dirty="0">
              <a:latin typeface="Book Antiqua" pitchFamily="18" charset="0"/>
            </a:endParaRPr>
          </a:p>
          <a:p>
            <a:pPr algn="just">
              <a:buFont typeface="Symbol" pitchFamily="18" charset="2"/>
              <a:buChar char="-"/>
            </a:pPr>
            <a:r>
              <a:rPr lang="it-IT" sz="1800" dirty="0">
                <a:latin typeface="Book Antiqua" pitchFamily="18" charset="0"/>
              </a:rPr>
              <a:t>Il rischio di gestione è direttamente connesso alla variazione del canone/contributo in conto gestione;</a:t>
            </a:r>
          </a:p>
          <a:p>
            <a:pPr marL="0" indent="0" algn="just">
              <a:buNone/>
            </a:pPr>
            <a:endParaRPr lang="it-IT" sz="1800" dirty="0">
              <a:latin typeface="Book Antiqua" pitchFamily="18" charset="0"/>
            </a:endParaRPr>
          </a:p>
          <a:p>
            <a:pPr algn="just"/>
            <a:r>
              <a:rPr lang="it-IT" sz="1800" dirty="0">
                <a:latin typeface="Book Antiqua" pitchFamily="18" charset="0"/>
              </a:rPr>
              <a:t>Esempi di opere fredde (scuole, ospedali, carceri, riqualificazione energetica edifici, etc.)</a:t>
            </a:r>
          </a:p>
          <a:p>
            <a:endParaRPr lang="it-IT" dirty="0"/>
          </a:p>
        </p:txBody>
      </p:sp>
      <p:sp>
        <p:nvSpPr>
          <p:cNvPr id="2" name="Titolo 1"/>
          <p:cNvSpPr>
            <a:spLocks noGrp="1"/>
          </p:cNvSpPr>
          <p:nvPr>
            <p:ph type="title"/>
          </p:nvPr>
        </p:nvSpPr>
        <p:spPr>
          <a:xfrm>
            <a:off x="539552" y="260648"/>
            <a:ext cx="8229600" cy="1143000"/>
          </a:xfrm>
        </p:spPr>
        <p:txBody>
          <a:bodyPr>
            <a:normAutofit/>
          </a:bodyPr>
          <a:lstStyle/>
          <a:p>
            <a:pPr algn="ctr"/>
            <a:r>
              <a:rPr lang="it-IT" sz="2800" b="0" dirty="0">
                <a:solidFill>
                  <a:schemeClr val="tx1"/>
                </a:solidFill>
                <a:effectLst/>
                <a:latin typeface="Book Antiqua" pitchFamily="18" charset="0"/>
              </a:rPr>
              <a:t>Opere a tariffazione sulla P.A.: OPERE FREDDE</a:t>
            </a:r>
          </a:p>
        </p:txBody>
      </p:sp>
    </p:spTree>
    <p:extLst>
      <p:ext uri="{BB962C8B-B14F-4D97-AF65-F5344CB8AC3E}">
        <p14:creationId xmlns:p14="http://schemas.microsoft.com/office/powerpoint/2010/main" val="283702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2564904"/>
            <a:ext cx="8229600" cy="4389120"/>
          </a:xfrm>
        </p:spPr>
        <p:txBody>
          <a:bodyPr>
            <a:normAutofit/>
          </a:bodyPr>
          <a:lstStyle/>
          <a:p>
            <a:pPr marL="109728" indent="0" algn="ctr">
              <a:buNone/>
            </a:pPr>
            <a:r>
              <a:rPr lang="it-IT" sz="2800" dirty="0">
                <a:latin typeface="Book Antiqua" pitchFamily="18" charset="0"/>
                <a:ea typeface="+mj-ea"/>
                <a:cs typeface="+mj-cs"/>
              </a:rPr>
              <a:t>Procedimento di affidamento contratto di concessione ad iniziativa pubblica</a:t>
            </a:r>
          </a:p>
        </p:txBody>
      </p:sp>
    </p:spTree>
    <p:extLst>
      <p:ext uri="{BB962C8B-B14F-4D97-AF65-F5344CB8AC3E}">
        <p14:creationId xmlns:p14="http://schemas.microsoft.com/office/powerpoint/2010/main" val="93779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sz="2000" dirty="0">
                <a:latin typeface="Book Antiqua" pitchFamily="18" charset="0"/>
              </a:rPr>
              <a:t>Il codice stabilisce il livello progettuale per le concessioni di lavori e servizi che hanno ad oggetto anche la realizzazione di lavori pubblici.</a:t>
            </a:r>
          </a:p>
          <a:p>
            <a:pPr algn="just"/>
            <a:r>
              <a:rPr lang="it-IT" sz="2000" dirty="0">
                <a:latin typeface="Book Antiqua" pitchFamily="18" charset="0"/>
              </a:rPr>
              <a:t>Si parte infatti dal primo livello progettuale quale il progetto di </a:t>
            </a:r>
            <a:r>
              <a:rPr lang="it-IT" sz="2000" dirty="0" smtClean="0">
                <a:latin typeface="Book Antiqua" pitchFamily="18" charset="0"/>
              </a:rPr>
              <a:t>fattibilità </a:t>
            </a:r>
            <a:r>
              <a:rPr lang="it-IT" sz="2000" dirty="0">
                <a:latin typeface="Book Antiqua" pitchFamily="18" charset="0"/>
              </a:rPr>
              <a:t>tecnica ed economica.</a:t>
            </a:r>
          </a:p>
          <a:p>
            <a:pPr algn="just"/>
            <a:r>
              <a:rPr lang="it-IT" sz="2000" dirty="0">
                <a:latin typeface="Book Antiqua" pitchFamily="18" charset="0"/>
              </a:rPr>
              <a:t>Il fatto che la norma parli di aggiudicatario che si occupa della redazione del livello progettuale successivo ci fa capire che la gara dovrà essere fatta solo sulle eventuali migliorie e varianti all’elaborato progettuale posto a base di gara</a:t>
            </a:r>
          </a:p>
        </p:txBody>
      </p:sp>
      <p:sp>
        <p:nvSpPr>
          <p:cNvPr id="3" name="Titolo 2"/>
          <p:cNvSpPr>
            <a:spLocks noGrp="1"/>
          </p:cNvSpPr>
          <p:nvPr>
            <p:ph type="title"/>
          </p:nvPr>
        </p:nvSpPr>
        <p:spPr>
          <a:xfrm>
            <a:off x="467544" y="476672"/>
            <a:ext cx="8229600" cy="1143000"/>
          </a:xfrm>
        </p:spPr>
        <p:txBody>
          <a:bodyPr>
            <a:normAutofit fontScale="90000"/>
          </a:bodyPr>
          <a:lstStyle/>
          <a:p>
            <a:pPr algn="ctr"/>
            <a:r>
              <a:rPr lang="it-IT" sz="3100" b="0" dirty="0">
                <a:solidFill>
                  <a:schemeClr val="tx1"/>
                </a:solidFill>
                <a:effectLst/>
                <a:latin typeface="Book Antiqua" pitchFamily="18" charset="0"/>
                <a:cs typeface="Arial" pitchFamily="34" charset="0"/>
              </a:rPr>
              <a:t>Procedimento di affidamento contratto di concessione ad iniziativa pubblica</a:t>
            </a:r>
            <a:br>
              <a:rPr lang="it-IT" sz="3100" b="0" dirty="0">
                <a:solidFill>
                  <a:schemeClr val="tx1"/>
                </a:solidFill>
                <a:effectLst/>
                <a:latin typeface="Book Antiqua" pitchFamily="18" charset="0"/>
                <a:cs typeface="Arial" pitchFamily="34" charset="0"/>
              </a:rPr>
            </a:br>
            <a:endParaRPr lang="it-IT" b="0" dirty="0">
              <a:solidFill>
                <a:schemeClr val="tx1"/>
              </a:solidFill>
              <a:effectLst/>
              <a:latin typeface="Book Antiqua" pitchFamily="18" charset="0"/>
              <a:cs typeface="Arial" pitchFamily="34" charset="0"/>
            </a:endParaRPr>
          </a:p>
        </p:txBody>
      </p:sp>
    </p:spTree>
    <p:extLst>
      <p:ext uri="{BB962C8B-B14F-4D97-AF65-F5344CB8AC3E}">
        <p14:creationId xmlns:p14="http://schemas.microsoft.com/office/powerpoint/2010/main" val="3282312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692696"/>
            <a:ext cx="8229600" cy="4389120"/>
          </a:xfrm>
        </p:spPr>
        <p:txBody>
          <a:bodyPr>
            <a:noAutofit/>
          </a:bodyPr>
          <a:lstStyle/>
          <a:p>
            <a:pPr algn="just"/>
            <a:endParaRPr lang="it-IT" sz="1600" u="sng" dirty="0">
              <a:latin typeface="Book Antiqua" pitchFamily="18" charset="0"/>
            </a:endParaRPr>
          </a:p>
          <a:p>
            <a:pPr algn="just"/>
            <a:r>
              <a:rPr lang="it-IT" sz="1600" dirty="0">
                <a:latin typeface="Book Antiqua" pitchFamily="18" charset="0"/>
              </a:rPr>
              <a:t>E’ uno strumento di </a:t>
            </a:r>
            <a:r>
              <a:rPr lang="it-IT" sz="1600" u="sng" dirty="0">
                <a:latin typeface="Book Antiqua" pitchFamily="18" charset="0"/>
              </a:rPr>
              <a:t>cooperazione tra pubblico e privato </a:t>
            </a:r>
            <a:r>
              <a:rPr lang="it-IT" sz="1600" dirty="0">
                <a:latin typeface="Book Antiqua" pitchFamily="18" charset="0"/>
              </a:rPr>
              <a:t>su una iniziativa progettuale (opere e gestione di servizi) </a:t>
            </a:r>
          </a:p>
          <a:p>
            <a:pPr algn="just"/>
            <a:endParaRPr lang="it-IT" sz="1600" dirty="0">
              <a:latin typeface="Book Antiqua" pitchFamily="18" charset="0"/>
            </a:endParaRPr>
          </a:p>
          <a:p>
            <a:pPr algn="just"/>
            <a:r>
              <a:rPr lang="it-IT" sz="1600" u="sng" dirty="0">
                <a:latin typeface="Book Antiqua" pitchFamily="18" charset="0"/>
              </a:rPr>
              <a:t>Tipo</a:t>
            </a:r>
            <a:r>
              <a:rPr lang="it-IT" sz="1600" dirty="0">
                <a:latin typeface="Book Antiqua" pitchFamily="18" charset="0"/>
              </a:rPr>
              <a:t>: operazione </a:t>
            </a:r>
            <a:r>
              <a:rPr lang="it-IT" sz="1600" dirty="0" smtClean="0">
                <a:latin typeface="Book Antiqua" pitchFamily="18" charset="0"/>
              </a:rPr>
              <a:t>economica per raggiungere </a:t>
            </a:r>
            <a:r>
              <a:rPr lang="it-IT" sz="1600" dirty="0">
                <a:latin typeface="Book Antiqua" pitchFamily="18" charset="0"/>
              </a:rPr>
              <a:t>un risultato di interesse pubblico</a:t>
            </a:r>
          </a:p>
          <a:p>
            <a:pPr marL="0" indent="0" algn="just">
              <a:buNone/>
            </a:pPr>
            <a:endParaRPr lang="it-IT" sz="1600" dirty="0">
              <a:latin typeface="Book Antiqua" pitchFamily="18" charset="0"/>
            </a:endParaRPr>
          </a:p>
          <a:p>
            <a:pPr algn="just"/>
            <a:r>
              <a:rPr lang="it-IT" sz="1600" u="sng" dirty="0">
                <a:latin typeface="Book Antiqua" pitchFamily="18" charset="0"/>
              </a:rPr>
              <a:t>Forma</a:t>
            </a:r>
            <a:r>
              <a:rPr lang="it-IT" sz="1600" dirty="0">
                <a:latin typeface="Book Antiqua" pitchFamily="18" charset="0"/>
              </a:rPr>
              <a:t>: </a:t>
            </a:r>
            <a:r>
              <a:rPr lang="it-IT" sz="1600" dirty="0" smtClean="0">
                <a:latin typeface="Book Antiqua" pitchFamily="18" charset="0"/>
              </a:rPr>
              <a:t>contratto stipulato </a:t>
            </a:r>
            <a:r>
              <a:rPr lang="it-IT" sz="1600" dirty="0">
                <a:latin typeface="Book Antiqua" pitchFamily="18" charset="0"/>
              </a:rPr>
              <a:t>per iscritto;</a:t>
            </a:r>
          </a:p>
          <a:p>
            <a:pPr marL="0" indent="0">
              <a:buNone/>
            </a:pPr>
            <a:endParaRPr lang="it-IT" sz="1600" dirty="0">
              <a:latin typeface="Book Antiqua" pitchFamily="18" charset="0"/>
            </a:endParaRPr>
          </a:p>
          <a:p>
            <a:pPr algn="just"/>
            <a:r>
              <a:rPr lang="it-IT" sz="1600" u="sng" dirty="0">
                <a:latin typeface="Book Antiqua" pitchFamily="18" charset="0"/>
              </a:rPr>
              <a:t>Oggetto</a:t>
            </a:r>
            <a:r>
              <a:rPr lang="it-IT" sz="1600" dirty="0">
                <a:latin typeface="Book Antiqua" pitchFamily="18" charset="0"/>
              </a:rPr>
              <a:t>: una o più stazioni appaltanti conferiscono a uno o più operatori economici per un periodo determinato in funzione della durata dell'ammortamento dell'investimento o delle modalità di finanziamento fissate, un complesso di attività consistenti nella realizzazione, trasformazione, manutenzione e gestione operativa di un'opera in cambio della sua disponibilità, o del suo sfruttamento economico, o della fornitura di un servizio connessa all'utilizzo dell'opera stessa; </a:t>
            </a:r>
          </a:p>
          <a:p>
            <a:pPr marL="0" indent="0" algn="just">
              <a:buNone/>
            </a:pPr>
            <a:endParaRPr lang="it-IT" sz="1600" dirty="0">
              <a:latin typeface="Book Antiqua" pitchFamily="18" charset="0"/>
            </a:endParaRPr>
          </a:p>
          <a:p>
            <a:pPr algn="just"/>
            <a:r>
              <a:rPr lang="it-IT" sz="1600" u="sng" dirty="0">
                <a:latin typeface="Book Antiqua" pitchFamily="18" charset="0"/>
              </a:rPr>
              <a:t>Caratteristica fondamentale</a:t>
            </a:r>
            <a:r>
              <a:rPr lang="it-IT" sz="1600" dirty="0">
                <a:latin typeface="Book Antiqua" pitchFamily="18" charset="0"/>
              </a:rPr>
              <a:t>: ripartizione dei rischi tra soggetto pubblico e privato secondo modalità individuate nel contratto (rischio di costruzione, rischio di disponibilità e rischio di domanda, nei casi di attività redditizia verso l'esterno</a:t>
            </a:r>
            <a:r>
              <a:rPr lang="it-IT" sz="1600" dirty="0" smtClean="0">
                <a:latin typeface="Book Antiqua" pitchFamily="18" charset="0"/>
              </a:rPr>
              <a:t>);</a:t>
            </a:r>
          </a:p>
          <a:p>
            <a:pPr algn="just"/>
            <a:r>
              <a:rPr lang="it-IT" sz="1600" dirty="0">
                <a:latin typeface="Book Antiqua" pitchFamily="18" charset="0"/>
              </a:rPr>
              <a:t>si applicano, per i soli profili di tutela della finanza pubblica, i contenuti delle decisioni Eurostat</a:t>
            </a:r>
          </a:p>
          <a:p>
            <a:pPr marL="0" indent="0" algn="just">
              <a:buNone/>
            </a:pPr>
            <a:endParaRPr lang="it-IT" sz="1600" dirty="0">
              <a:latin typeface="Book Antiqua" pitchFamily="18" charset="0"/>
            </a:endParaRPr>
          </a:p>
        </p:txBody>
      </p:sp>
      <p:sp>
        <p:nvSpPr>
          <p:cNvPr id="2" name="Titolo 1"/>
          <p:cNvSpPr>
            <a:spLocks noGrp="1"/>
          </p:cNvSpPr>
          <p:nvPr>
            <p:ph type="title"/>
          </p:nvPr>
        </p:nvSpPr>
        <p:spPr>
          <a:xfrm>
            <a:off x="467544" y="188640"/>
            <a:ext cx="8229600" cy="1143000"/>
          </a:xfrm>
        </p:spPr>
        <p:txBody>
          <a:bodyPr>
            <a:noAutofit/>
          </a:bodyPr>
          <a:lstStyle/>
          <a:p>
            <a:pPr algn="ctr"/>
            <a:r>
              <a:rPr lang="it-IT" sz="2800" b="0" dirty="0">
                <a:solidFill>
                  <a:schemeClr val="tx1"/>
                </a:solidFill>
                <a:effectLst/>
                <a:latin typeface="Book Antiqua" pitchFamily="18" charset="0"/>
              </a:rPr>
              <a:t>Principali caratteristiche:</a:t>
            </a:r>
          </a:p>
        </p:txBody>
      </p:sp>
    </p:spTree>
    <p:extLst>
      <p:ext uri="{BB962C8B-B14F-4D97-AF65-F5344CB8AC3E}">
        <p14:creationId xmlns:p14="http://schemas.microsoft.com/office/powerpoint/2010/main" val="139279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sz="2400" dirty="0" smtClean="0">
                <a:latin typeface="Book Antiqua" pitchFamily="18" charset="0"/>
              </a:rPr>
              <a:t>Gli Enti concedenti </a:t>
            </a:r>
            <a:r>
              <a:rPr lang="it-IT" sz="2400" smtClean="0">
                <a:latin typeface="Book Antiqua" pitchFamily="18" charset="0"/>
              </a:rPr>
              <a:t>che intendono </a:t>
            </a:r>
            <a:r>
              <a:rPr lang="it-IT" sz="2400" dirty="0" smtClean="0">
                <a:latin typeface="Book Antiqua" pitchFamily="18" charset="0"/>
              </a:rPr>
              <a:t>aggiudicare una concessione rendono nota tale intenzione per mezzo di un </a:t>
            </a:r>
            <a:r>
              <a:rPr lang="it-IT" sz="2400" u="sng" dirty="0" smtClean="0">
                <a:latin typeface="Book Antiqua" pitchFamily="18" charset="0"/>
              </a:rPr>
              <a:t>bando di </a:t>
            </a:r>
            <a:r>
              <a:rPr lang="it-IT" sz="2400" u="sng" dirty="0">
                <a:latin typeface="Book Antiqua" pitchFamily="18" charset="0"/>
              </a:rPr>
              <a:t>concessione</a:t>
            </a:r>
            <a:r>
              <a:rPr lang="it-IT" sz="2400" dirty="0">
                <a:latin typeface="Book Antiqua" pitchFamily="18" charset="0"/>
              </a:rPr>
              <a:t>. </a:t>
            </a:r>
            <a:endParaRPr lang="it-IT" sz="2400" dirty="0" smtClean="0">
              <a:latin typeface="Book Antiqua" pitchFamily="18" charset="0"/>
            </a:endParaRPr>
          </a:p>
          <a:p>
            <a:pPr algn="just"/>
            <a:endParaRPr lang="it-IT" sz="2400" dirty="0">
              <a:latin typeface="Book Antiqua" pitchFamily="18" charset="0"/>
            </a:endParaRPr>
          </a:p>
        </p:txBody>
      </p:sp>
      <p:sp>
        <p:nvSpPr>
          <p:cNvPr id="3" name="Titolo 2"/>
          <p:cNvSpPr>
            <a:spLocks noGrp="1"/>
          </p:cNvSpPr>
          <p:nvPr>
            <p:ph type="title"/>
          </p:nvPr>
        </p:nvSpPr>
        <p:spPr/>
        <p:txBody>
          <a:bodyPr>
            <a:normAutofit/>
          </a:bodyPr>
          <a:lstStyle/>
          <a:p>
            <a:pPr algn="ctr"/>
            <a:r>
              <a:rPr lang="it-IT" sz="3100" b="0" dirty="0" smtClean="0">
                <a:solidFill>
                  <a:schemeClr val="tx1"/>
                </a:solidFill>
                <a:effectLst/>
                <a:latin typeface="Book Antiqua" pitchFamily="18" charset="0"/>
                <a:cs typeface="Arial" pitchFamily="34" charset="0"/>
              </a:rPr>
              <a:t>Art. 182: Bando</a:t>
            </a:r>
            <a:endParaRPr lang="it-IT" b="0" dirty="0">
              <a:solidFill>
                <a:schemeClr val="tx1"/>
              </a:solidFill>
              <a:effectLst/>
              <a:latin typeface="Book Antiqua" pitchFamily="18" charset="0"/>
              <a:cs typeface="Arial" pitchFamily="34" charset="0"/>
            </a:endParaRPr>
          </a:p>
        </p:txBody>
      </p:sp>
      <p:sp>
        <p:nvSpPr>
          <p:cNvPr id="4" name="Rettangolo 3"/>
          <p:cNvSpPr/>
          <p:nvPr/>
        </p:nvSpPr>
        <p:spPr>
          <a:xfrm>
            <a:off x="535550" y="3528295"/>
            <a:ext cx="3456384" cy="22322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dirty="0">
                <a:solidFill>
                  <a:schemeClr val="tx1"/>
                </a:solidFill>
                <a:latin typeface="Book Antiqua" pitchFamily="18" charset="0"/>
              </a:rPr>
              <a:t>Contiene le informazioni indicate nell'allegato IV.1 e, ove opportuno, ogni altra informazione ritenuta utile dall’ente concedente</a:t>
            </a:r>
          </a:p>
        </p:txBody>
      </p:sp>
      <p:cxnSp>
        <p:nvCxnSpPr>
          <p:cNvPr id="6" name="Connettore 2 5"/>
          <p:cNvCxnSpPr/>
          <p:nvPr/>
        </p:nvCxnSpPr>
        <p:spPr>
          <a:xfrm>
            <a:off x="3991934" y="2610193"/>
            <a:ext cx="1516170" cy="1538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5508104" y="3140968"/>
            <a:ext cx="2592288" cy="26642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dirty="0">
                <a:solidFill>
                  <a:schemeClr val="tx1"/>
                </a:solidFill>
                <a:latin typeface="Book Antiqua" pitchFamily="18" charset="0"/>
              </a:rPr>
              <a:t>indica i requisiti tecnici e funzionali che definiscono le caratteristiche richieste per i lavori o i servizi</a:t>
            </a:r>
          </a:p>
          <a:p>
            <a:pPr algn="ctr"/>
            <a:r>
              <a:rPr lang="it-IT" sz="2000" dirty="0">
                <a:solidFill>
                  <a:schemeClr val="tx1"/>
                </a:solidFill>
                <a:latin typeface="Book Antiqua" pitchFamily="18" charset="0"/>
              </a:rPr>
              <a:t>oggetto della concessione</a:t>
            </a:r>
          </a:p>
        </p:txBody>
      </p:sp>
      <p:cxnSp>
        <p:nvCxnSpPr>
          <p:cNvPr id="9" name="Connettore 2 8"/>
          <p:cNvCxnSpPr/>
          <p:nvPr/>
        </p:nvCxnSpPr>
        <p:spPr>
          <a:xfrm flipH="1">
            <a:off x="3203848" y="2587548"/>
            <a:ext cx="788086" cy="940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316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sz="2400" dirty="0">
                <a:latin typeface="Book Antiqua" pitchFamily="18" charset="0"/>
              </a:rPr>
              <a:t>Gli enti </a:t>
            </a:r>
            <a:r>
              <a:rPr lang="it-IT" sz="2400" dirty="0" smtClean="0">
                <a:latin typeface="Book Antiqua" pitchFamily="18" charset="0"/>
              </a:rPr>
              <a:t>concedenti:</a:t>
            </a:r>
          </a:p>
          <a:p>
            <a:pPr marL="566928" indent="-457200" algn="just">
              <a:buFont typeface="+mj-lt"/>
              <a:buAutoNum type="alphaLcParenR"/>
            </a:pPr>
            <a:r>
              <a:rPr lang="it-IT" sz="2000" dirty="0" smtClean="0">
                <a:latin typeface="Book Antiqua" pitchFamily="18" charset="0"/>
              </a:rPr>
              <a:t>precisano </a:t>
            </a:r>
            <a:r>
              <a:rPr lang="it-IT" sz="2000" dirty="0">
                <a:latin typeface="Book Antiqua" pitchFamily="18" charset="0"/>
              </a:rPr>
              <a:t>nel contratto di concessione che i beni pubblici o a destinazione pubblica eventualmente </a:t>
            </a:r>
            <a:r>
              <a:rPr lang="it-IT" sz="2000" dirty="0" smtClean="0">
                <a:latin typeface="Book Antiqua" pitchFamily="18" charset="0"/>
              </a:rPr>
              <a:t>assegnati al </a:t>
            </a:r>
            <a:r>
              <a:rPr lang="it-IT" sz="2000" dirty="0">
                <a:latin typeface="Book Antiqua" pitchFamily="18" charset="0"/>
              </a:rPr>
              <a:t>concessionario per la gestione del servizio non possono essere utilizzati per lo svolgimento di </a:t>
            </a:r>
            <a:r>
              <a:rPr lang="it-IT" sz="2000" dirty="0" smtClean="0">
                <a:latin typeface="Book Antiqua" pitchFamily="18" charset="0"/>
              </a:rPr>
              <a:t>attività economiche </a:t>
            </a:r>
            <a:r>
              <a:rPr lang="it-IT" sz="2000" dirty="0">
                <a:latin typeface="Book Antiqua" pitchFamily="18" charset="0"/>
              </a:rPr>
              <a:t>che non siano espressamente oggetto della procedura di </a:t>
            </a:r>
            <a:r>
              <a:rPr lang="it-IT" sz="2000" dirty="0" smtClean="0">
                <a:latin typeface="Book Antiqua" pitchFamily="18" charset="0"/>
              </a:rPr>
              <a:t>affidamento;</a:t>
            </a:r>
          </a:p>
          <a:p>
            <a:pPr marL="566928" indent="-457200" algn="just">
              <a:buFont typeface="+mj-lt"/>
              <a:buAutoNum type="alphaLcParenR"/>
            </a:pPr>
            <a:endParaRPr lang="it-IT" sz="2000" dirty="0" smtClean="0">
              <a:latin typeface="Book Antiqua" pitchFamily="18" charset="0"/>
            </a:endParaRPr>
          </a:p>
          <a:p>
            <a:pPr marL="566928" indent="-457200" algn="just">
              <a:buFont typeface="+mj-lt"/>
              <a:buAutoNum type="alphaLcParenR"/>
            </a:pPr>
            <a:r>
              <a:rPr lang="it-IT" sz="2000" dirty="0" smtClean="0">
                <a:latin typeface="Book Antiqua" pitchFamily="18" charset="0"/>
              </a:rPr>
              <a:t>possono </a:t>
            </a:r>
            <a:r>
              <a:rPr lang="it-IT" sz="2000" dirty="0">
                <a:latin typeface="Book Antiqua" pitchFamily="18" charset="0"/>
              </a:rPr>
              <a:t>prevedere che, per l’esecuzione di una quota dei servizi accessori affidati con la </a:t>
            </a:r>
            <a:r>
              <a:rPr lang="it-IT" sz="2000" dirty="0" smtClean="0">
                <a:latin typeface="Book Antiqua" pitchFamily="18" charset="0"/>
              </a:rPr>
              <a:t>medesima procedura </a:t>
            </a:r>
            <a:r>
              <a:rPr lang="it-IT" sz="2000" dirty="0">
                <a:latin typeface="Book Antiqua" pitchFamily="18" charset="0"/>
              </a:rPr>
              <a:t>di gara, il concessionario si avvale di operatori economici </a:t>
            </a:r>
            <a:r>
              <a:rPr lang="it-IT" sz="2000" dirty="0" smtClean="0">
                <a:latin typeface="Book Antiqua" pitchFamily="18" charset="0"/>
              </a:rPr>
              <a:t>terzi.</a:t>
            </a:r>
            <a:endParaRPr lang="it-IT" sz="2000" dirty="0">
              <a:latin typeface="Book Antiqua" pitchFamily="18" charset="0"/>
            </a:endParaRPr>
          </a:p>
        </p:txBody>
      </p:sp>
      <p:sp>
        <p:nvSpPr>
          <p:cNvPr id="3" name="Titolo 2"/>
          <p:cNvSpPr>
            <a:spLocks noGrp="1"/>
          </p:cNvSpPr>
          <p:nvPr>
            <p:ph type="title"/>
          </p:nvPr>
        </p:nvSpPr>
        <p:spPr/>
        <p:txBody>
          <a:bodyPr>
            <a:normAutofit/>
          </a:bodyPr>
          <a:lstStyle/>
          <a:p>
            <a:pPr algn="ctr"/>
            <a:r>
              <a:rPr lang="it-IT" sz="3100" b="0" dirty="0" smtClean="0">
                <a:solidFill>
                  <a:schemeClr val="tx1"/>
                </a:solidFill>
                <a:effectLst/>
                <a:latin typeface="Book Antiqua" pitchFamily="18" charset="0"/>
                <a:cs typeface="Arial" pitchFamily="34" charset="0"/>
              </a:rPr>
              <a:t>Art. 182: Bando</a:t>
            </a:r>
            <a:endParaRPr lang="it-IT" b="0" dirty="0">
              <a:solidFill>
                <a:schemeClr val="tx1"/>
              </a:solidFill>
              <a:effectLst/>
              <a:latin typeface="Book Antiqua" pitchFamily="18" charset="0"/>
              <a:cs typeface="Arial" pitchFamily="34" charset="0"/>
            </a:endParaRPr>
          </a:p>
        </p:txBody>
      </p:sp>
    </p:spTree>
    <p:extLst>
      <p:ext uri="{BB962C8B-B14F-4D97-AF65-F5344CB8AC3E}">
        <p14:creationId xmlns:p14="http://schemas.microsoft.com/office/powerpoint/2010/main" val="2307084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340768"/>
            <a:ext cx="8229600" cy="4525963"/>
          </a:xfrm>
        </p:spPr>
        <p:txBody>
          <a:bodyPr>
            <a:normAutofit/>
          </a:bodyPr>
          <a:lstStyle/>
          <a:p>
            <a:endParaRPr lang="it-IT" dirty="0"/>
          </a:p>
          <a:p>
            <a:pPr algn="just"/>
            <a:r>
              <a:rPr lang="it-IT" sz="2000" dirty="0">
                <a:latin typeface="Book Antiqua" pitchFamily="18" charset="0"/>
              </a:rPr>
              <a:t>L’art.182 comma 5 del Codice fa esplicito riferimento allo schema di contratto e il piano economico-finanziario.</a:t>
            </a:r>
          </a:p>
          <a:p>
            <a:pPr algn="just"/>
            <a:r>
              <a:rPr lang="it-IT" sz="2000" dirty="0">
                <a:latin typeface="Book Antiqua" pitchFamily="18" charset="0"/>
              </a:rPr>
              <a:t>Da questo discende che se l’affidamento della concessione è effettuata dalla stazione appaltante ad iniziativa pubblica gli elaborati da porre a base di gara sono i seguenti:</a:t>
            </a:r>
          </a:p>
          <a:p>
            <a:pPr marL="624078" indent="-514350" algn="just">
              <a:buFont typeface="+mj-lt"/>
              <a:buAutoNum type="arabicPeriod"/>
            </a:pPr>
            <a:r>
              <a:rPr lang="it-IT" sz="2000" dirty="0">
                <a:latin typeface="Book Antiqua" pitchFamily="18" charset="0"/>
              </a:rPr>
              <a:t>Progetto di fattibilità tecnica ed economica;</a:t>
            </a:r>
          </a:p>
          <a:p>
            <a:pPr marL="624078" indent="-514350" algn="just">
              <a:buFont typeface="+mj-lt"/>
              <a:buAutoNum type="arabicPeriod"/>
            </a:pPr>
            <a:r>
              <a:rPr lang="it-IT" sz="2000" dirty="0">
                <a:latin typeface="Book Antiqua" pitchFamily="18" charset="0"/>
              </a:rPr>
              <a:t>Schema di contratto di concessione;</a:t>
            </a:r>
          </a:p>
          <a:p>
            <a:pPr marL="624078" indent="-514350" algn="just">
              <a:buFont typeface="+mj-lt"/>
              <a:buAutoNum type="arabicPeriod"/>
            </a:pPr>
            <a:r>
              <a:rPr lang="it-IT" sz="2000" dirty="0">
                <a:latin typeface="Book Antiqua" pitchFamily="18" charset="0"/>
              </a:rPr>
              <a:t>Piano economico e finanziario.</a:t>
            </a:r>
          </a:p>
          <a:p>
            <a:endParaRPr lang="it-IT" sz="2000" dirty="0">
              <a:latin typeface="Book Antiqua" pitchFamily="18" charset="0"/>
            </a:endParaRPr>
          </a:p>
        </p:txBody>
      </p:sp>
      <p:sp>
        <p:nvSpPr>
          <p:cNvPr id="3" name="Titolo 2"/>
          <p:cNvSpPr>
            <a:spLocks noGrp="1"/>
          </p:cNvSpPr>
          <p:nvPr>
            <p:ph type="title"/>
          </p:nvPr>
        </p:nvSpPr>
        <p:spPr/>
        <p:txBody>
          <a:bodyPr>
            <a:noAutofit/>
          </a:bodyPr>
          <a:lstStyle/>
          <a:p>
            <a:pPr algn="ctr"/>
            <a:r>
              <a:rPr lang="it-IT" sz="3100" b="0" dirty="0">
                <a:solidFill>
                  <a:schemeClr val="tx1"/>
                </a:solidFill>
                <a:effectLst/>
                <a:latin typeface="Book Antiqua" pitchFamily="18" charset="0"/>
                <a:cs typeface="Arial" pitchFamily="34" charset="0"/>
              </a:rPr>
              <a:t>Art. 182: Bando</a:t>
            </a:r>
          </a:p>
        </p:txBody>
      </p:sp>
    </p:spTree>
    <p:extLst>
      <p:ext uri="{BB962C8B-B14F-4D97-AF65-F5344CB8AC3E}">
        <p14:creationId xmlns:p14="http://schemas.microsoft.com/office/powerpoint/2010/main" val="34919440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sz="2000" dirty="0">
                <a:latin typeface="Book Antiqua" pitchFamily="18" charset="0"/>
              </a:rPr>
              <a:t>In deroga </a:t>
            </a:r>
            <a:r>
              <a:rPr lang="it-IT" sz="1800" dirty="0">
                <a:latin typeface="Book Antiqua" pitchFamily="18" charset="0"/>
              </a:rPr>
              <a:t>al comma 1</a:t>
            </a:r>
            <a:r>
              <a:rPr lang="it-IT" sz="2000" dirty="0">
                <a:latin typeface="Book Antiqua" pitchFamily="18" charset="0"/>
              </a:rPr>
              <a:t>, agli enti concedenti non è richiesto di pubblicare un bando di concessione quando </a:t>
            </a:r>
            <a:r>
              <a:rPr lang="it-IT" sz="2000" dirty="0" smtClean="0">
                <a:latin typeface="Book Antiqua" pitchFamily="18" charset="0"/>
              </a:rPr>
              <a:t>i lavori </a:t>
            </a:r>
            <a:r>
              <a:rPr lang="it-IT" sz="2000" dirty="0">
                <a:latin typeface="Book Antiqua" pitchFamily="18" charset="0"/>
              </a:rPr>
              <a:t>o i servizi possono essere forniti soltanto da un determinato operatore economico per una delle </a:t>
            </a:r>
            <a:r>
              <a:rPr lang="it-IT" sz="2000" dirty="0" smtClean="0">
                <a:latin typeface="Book Antiqua" pitchFamily="18" charset="0"/>
              </a:rPr>
              <a:t>seguenti ragioni:</a:t>
            </a:r>
          </a:p>
          <a:p>
            <a:pPr marL="566928" indent="-457200" algn="just">
              <a:buFont typeface="+mj-lt"/>
              <a:buAutoNum type="alphaLcParenR"/>
            </a:pPr>
            <a:r>
              <a:rPr lang="it-IT" sz="1800" dirty="0" smtClean="0">
                <a:latin typeface="Book Antiqua" pitchFamily="18" charset="0"/>
              </a:rPr>
              <a:t>l'oggetto </a:t>
            </a:r>
            <a:r>
              <a:rPr lang="it-IT" sz="1800" dirty="0">
                <a:latin typeface="Book Antiqua" pitchFamily="18" charset="0"/>
              </a:rPr>
              <a:t>della concessione è la creazione o l'acquisizione di un'opera d'arte o di una </a:t>
            </a:r>
            <a:r>
              <a:rPr lang="it-IT" sz="1800" dirty="0" smtClean="0">
                <a:latin typeface="Book Antiqua" pitchFamily="18" charset="0"/>
              </a:rPr>
              <a:t>rappresentazione artistica unica;</a:t>
            </a:r>
          </a:p>
          <a:p>
            <a:pPr marL="566928" indent="-457200" algn="just">
              <a:buFont typeface="+mj-lt"/>
              <a:buAutoNum type="alphaLcParenR"/>
            </a:pPr>
            <a:r>
              <a:rPr lang="it-IT" sz="1800" dirty="0" smtClean="0">
                <a:latin typeface="Book Antiqua" pitchFamily="18" charset="0"/>
              </a:rPr>
              <a:t>l’assenza </a:t>
            </a:r>
            <a:r>
              <a:rPr lang="it-IT" sz="1800" dirty="0">
                <a:latin typeface="Book Antiqua" pitchFamily="18" charset="0"/>
              </a:rPr>
              <a:t>di concorrenza per motivi </a:t>
            </a:r>
            <a:r>
              <a:rPr lang="it-IT" sz="1800" dirty="0" smtClean="0">
                <a:latin typeface="Book Antiqua" pitchFamily="18" charset="0"/>
              </a:rPr>
              <a:t>tecnici;</a:t>
            </a:r>
          </a:p>
          <a:p>
            <a:pPr marL="566928" indent="-457200" algn="just">
              <a:buFont typeface="+mj-lt"/>
              <a:buAutoNum type="alphaLcParenR"/>
            </a:pPr>
            <a:r>
              <a:rPr lang="it-IT" sz="1800" dirty="0" smtClean="0">
                <a:latin typeface="Book Antiqua" pitchFamily="18" charset="0"/>
              </a:rPr>
              <a:t>l’esistenza </a:t>
            </a:r>
            <a:r>
              <a:rPr lang="it-IT" sz="1800" dirty="0">
                <a:latin typeface="Book Antiqua" pitchFamily="18" charset="0"/>
              </a:rPr>
              <a:t>di un diritto </a:t>
            </a:r>
            <a:r>
              <a:rPr lang="it-IT" sz="1800" dirty="0" smtClean="0">
                <a:latin typeface="Book Antiqua" pitchFamily="18" charset="0"/>
              </a:rPr>
              <a:t>esclusivo;</a:t>
            </a:r>
          </a:p>
          <a:p>
            <a:pPr marL="566928" indent="-457200" algn="just">
              <a:buFont typeface="+mj-lt"/>
              <a:buAutoNum type="alphaLcParenR"/>
            </a:pPr>
            <a:r>
              <a:rPr lang="it-IT" sz="1800" dirty="0" smtClean="0">
                <a:latin typeface="Book Antiqua" pitchFamily="18" charset="0"/>
              </a:rPr>
              <a:t>la </a:t>
            </a:r>
            <a:r>
              <a:rPr lang="it-IT" sz="1800" dirty="0">
                <a:latin typeface="Book Antiqua" pitchFamily="18" charset="0"/>
              </a:rPr>
              <a:t>tutela dei diritti di proprietà intellettuale e di diritti esclusivi diversi da quelli definiti all'articolo 5, </a:t>
            </a:r>
            <a:r>
              <a:rPr lang="it-IT" sz="1800" dirty="0" smtClean="0">
                <a:latin typeface="Book Antiqua" pitchFamily="18" charset="0"/>
              </a:rPr>
              <a:t>punto 10</a:t>
            </a:r>
            <a:r>
              <a:rPr lang="it-IT" sz="1800" dirty="0">
                <a:latin typeface="Book Antiqua" pitchFamily="18" charset="0"/>
              </a:rPr>
              <a:t>, della direttiva 2014/23/UE.</a:t>
            </a:r>
          </a:p>
        </p:txBody>
      </p:sp>
      <p:sp>
        <p:nvSpPr>
          <p:cNvPr id="3" name="Titolo 2"/>
          <p:cNvSpPr>
            <a:spLocks noGrp="1"/>
          </p:cNvSpPr>
          <p:nvPr>
            <p:ph type="title"/>
          </p:nvPr>
        </p:nvSpPr>
        <p:spPr/>
        <p:txBody>
          <a:bodyPr>
            <a:normAutofit/>
          </a:bodyPr>
          <a:lstStyle/>
          <a:p>
            <a:pPr algn="ctr"/>
            <a:r>
              <a:rPr lang="it-IT" sz="3100" b="0" dirty="0" smtClean="0">
                <a:solidFill>
                  <a:schemeClr val="tx1"/>
                </a:solidFill>
                <a:effectLst/>
                <a:latin typeface="Book Antiqua" pitchFamily="18" charset="0"/>
                <a:cs typeface="Arial" pitchFamily="34" charset="0"/>
              </a:rPr>
              <a:t>Art. 182: Bando</a:t>
            </a:r>
            <a:endParaRPr lang="it-IT" b="0" dirty="0">
              <a:solidFill>
                <a:schemeClr val="tx1"/>
              </a:solidFill>
              <a:effectLst/>
              <a:latin typeface="Book Antiqua" pitchFamily="18" charset="0"/>
              <a:cs typeface="Arial" pitchFamily="34" charset="0"/>
            </a:endParaRPr>
          </a:p>
        </p:txBody>
      </p:sp>
      <p:sp>
        <p:nvSpPr>
          <p:cNvPr id="5" name="Rettangolo 4"/>
          <p:cNvSpPr/>
          <p:nvPr/>
        </p:nvSpPr>
        <p:spPr>
          <a:xfrm>
            <a:off x="4211960" y="4797152"/>
            <a:ext cx="4680520" cy="18722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800" dirty="0" smtClean="0">
                <a:solidFill>
                  <a:schemeClr val="tx1"/>
                </a:solidFill>
                <a:latin typeface="Book Antiqua" pitchFamily="18" charset="0"/>
              </a:rPr>
              <a:t>Queste eccezioni si </a:t>
            </a:r>
            <a:r>
              <a:rPr lang="it-IT" sz="1800" dirty="0">
                <a:solidFill>
                  <a:schemeClr val="tx1"/>
                </a:solidFill>
                <a:latin typeface="Book Antiqua" pitchFamily="18" charset="0"/>
              </a:rPr>
              <a:t>applicano unicamente qualora non esistano alternative</a:t>
            </a:r>
          </a:p>
          <a:p>
            <a:pPr algn="ctr"/>
            <a:r>
              <a:rPr lang="it-IT" sz="1800" dirty="0">
                <a:solidFill>
                  <a:schemeClr val="tx1"/>
                </a:solidFill>
                <a:latin typeface="Book Antiqua" pitchFamily="18" charset="0"/>
              </a:rPr>
              <a:t>ragionevoli e l'assenza di concorrenza non sia il risultato di una limitazione artificiosa dei parametri per</a:t>
            </a:r>
          </a:p>
          <a:p>
            <a:pPr algn="ctr"/>
            <a:r>
              <a:rPr lang="it-IT" sz="1800" dirty="0">
                <a:solidFill>
                  <a:schemeClr val="tx1"/>
                </a:solidFill>
                <a:latin typeface="Book Antiqua" pitchFamily="18" charset="0"/>
              </a:rPr>
              <a:t>l'aggiudicazione della concessione.</a:t>
            </a:r>
          </a:p>
        </p:txBody>
      </p:sp>
    </p:spTree>
    <p:extLst>
      <p:ext uri="{BB962C8B-B14F-4D97-AF65-F5344CB8AC3E}">
        <p14:creationId xmlns:p14="http://schemas.microsoft.com/office/powerpoint/2010/main" val="3779694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sz="2000" dirty="0">
                <a:latin typeface="Book Antiqua" pitchFamily="18" charset="0"/>
              </a:rPr>
              <a:t>All’ente concedente </a:t>
            </a:r>
            <a:r>
              <a:rPr lang="it-IT" sz="2000" u="sng" dirty="0">
                <a:latin typeface="Book Antiqua" pitchFamily="18" charset="0"/>
              </a:rPr>
              <a:t>non</a:t>
            </a:r>
            <a:r>
              <a:rPr lang="it-IT" sz="2000" dirty="0">
                <a:latin typeface="Book Antiqua" pitchFamily="18" charset="0"/>
              </a:rPr>
              <a:t> è richiesto di pubblicare un nuovo bando di concessione </a:t>
            </a:r>
            <a:r>
              <a:rPr lang="it-IT" sz="2000" dirty="0" smtClean="0">
                <a:latin typeface="Book Antiqua" pitchFamily="18" charset="0"/>
              </a:rPr>
              <a:t>qualora:</a:t>
            </a:r>
          </a:p>
          <a:p>
            <a:pPr algn="just">
              <a:buFont typeface="Wingdings" pitchFamily="2" charset="2"/>
              <a:buChar char="§"/>
            </a:pPr>
            <a:r>
              <a:rPr lang="it-IT" sz="2000" dirty="0" smtClean="0">
                <a:latin typeface="Book Antiqua" pitchFamily="18" charset="0"/>
              </a:rPr>
              <a:t>non </a:t>
            </a:r>
            <a:r>
              <a:rPr lang="it-IT" sz="2000" dirty="0">
                <a:latin typeface="Book Antiqua" pitchFamily="18" charset="0"/>
              </a:rPr>
              <a:t>sia </a:t>
            </a:r>
            <a:r>
              <a:rPr lang="it-IT" sz="2000" dirty="0" smtClean="0">
                <a:latin typeface="Book Antiqua" pitchFamily="18" charset="0"/>
              </a:rPr>
              <a:t>stata presentata </a:t>
            </a:r>
            <a:r>
              <a:rPr lang="it-IT" sz="2000" dirty="0">
                <a:latin typeface="Book Antiqua" pitchFamily="18" charset="0"/>
              </a:rPr>
              <a:t>alcuna offerta o alcuna </a:t>
            </a:r>
            <a:r>
              <a:rPr lang="it-IT" sz="2000" u="sng" dirty="0">
                <a:latin typeface="Book Antiqua" pitchFamily="18" charset="0"/>
              </a:rPr>
              <a:t>offerta </a:t>
            </a:r>
            <a:r>
              <a:rPr lang="it-IT" sz="2000" u="sng" dirty="0" smtClean="0">
                <a:latin typeface="Book Antiqua" pitchFamily="18" charset="0"/>
              </a:rPr>
              <a:t>appropriata</a:t>
            </a:r>
            <a:r>
              <a:rPr lang="it-IT" sz="2000" dirty="0" smtClean="0">
                <a:latin typeface="Book Antiqua" pitchFamily="18" charset="0"/>
              </a:rPr>
              <a:t>;</a:t>
            </a:r>
          </a:p>
          <a:p>
            <a:pPr algn="just">
              <a:buFont typeface="Wingdings" pitchFamily="2" charset="2"/>
              <a:buChar char="§"/>
            </a:pPr>
            <a:r>
              <a:rPr lang="it-IT" sz="2000" dirty="0" smtClean="0">
                <a:latin typeface="Book Antiqua" pitchFamily="18" charset="0"/>
              </a:rPr>
              <a:t>o </a:t>
            </a:r>
            <a:r>
              <a:rPr lang="it-IT" sz="2000" dirty="0">
                <a:latin typeface="Book Antiqua" pitchFamily="18" charset="0"/>
              </a:rPr>
              <a:t>non sia stata depositata alcuna candidatura o </a:t>
            </a:r>
            <a:r>
              <a:rPr lang="it-IT" sz="2000" dirty="0" smtClean="0">
                <a:latin typeface="Book Antiqua" pitchFamily="18" charset="0"/>
              </a:rPr>
              <a:t>alcuna candidatura </a:t>
            </a:r>
            <a:r>
              <a:rPr lang="it-IT" sz="2000" dirty="0">
                <a:latin typeface="Book Antiqua" pitchFamily="18" charset="0"/>
              </a:rPr>
              <a:t>appropriata in risposta a una precedente procedura di concessione, purché le condizioni </a:t>
            </a:r>
            <a:r>
              <a:rPr lang="it-IT" sz="2000" dirty="0" smtClean="0">
                <a:latin typeface="Book Antiqua" pitchFamily="18" charset="0"/>
              </a:rPr>
              <a:t>iniziali del </a:t>
            </a:r>
            <a:r>
              <a:rPr lang="it-IT" sz="2000" dirty="0">
                <a:latin typeface="Book Antiqua" pitchFamily="18" charset="0"/>
              </a:rPr>
              <a:t>contratto di concessione non siano sostanzialmente modificate; in tal caso va presentata una </a:t>
            </a:r>
            <a:r>
              <a:rPr lang="it-IT" sz="2000" dirty="0" smtClean="0">
                <a:latin typeface="Book Antiqua" pitchFamily="18" charset="0"/>
              </a:rPr>
              <a:t>relazione all’Autorità </a:t>
            </a:r>
            <a:r>
              <a:rPr lang="it-IT" sz="2000" dirty="0">
                <a:latin typeface="Book Antiqua" pitchFamily="18" charset="0"/>
              </a:rPr>
              <a:t>di regolazione del settore.</a:t>
            </a:r>
            <a:endParaRPr lang="it-IT" sz="1800" dirty="0">
              <a:latin typeface="Book Antiqua" pitchFamily="18" charset="0"/>
            </a:endParaRPr>
          </a:p>
        </p:txBody>
      </p:sp>
      <p:sp>
        <p:nvSpPr>
          <p:cNvPr id="3" name="Titolo 2"/>
          <p:cNvSpPr>
            <a:spLocks noGrp="1"/>
          </p:cNvSpPr>
          <p:nvPr>
            <p:ph type="title"/>
          </p:nvPr>
        </p:nvSpPr>
        <p:spPr/>
        <p:txBody>
          <a:bodyPr>
            <a:normAutofit/>
          </a:bodyPr>
          <a:lstStyle/>
          <a:p>
            <a:pPr algn="ctr"/>
            <a:r>
              <a:rPr lang="it-IT" sz="3100" b="0" dirty="0" smtClean="0">
                <a:solidFill>
                  <a:schemeClr val="tx1"/>
                </a:solidFill>
                <a:effectLst/>
                <a:latin typeface="Book Antiqua" pitchFamily="18" charset="0"/>
                <a:cs typeface="Arial" pitchFamily="34" charset="0"/>
              </a:rPr>
              <a:t>Art. 182: Bando </a:t>
            </a:r>
            <a:endParaRPr lang="it-IT" b="0" dirty="0">
              <a:solidFill>
                <a:schemeClr val="tx1"/>
              </a:solidFill>
              <a:effectLst/>
              <a:latin typeface="Book Antiqua" pitchFamily="18" charset="0"/>
              <a:cs typeface="Arial" pitchFamily="34" charset="0"/>
            </a:endParaRPr>
          </a:p>
        </p:txBody>
      </p:sp>
      <p:sp>
        <p:nvSpPr>
          <p:cNvPr id="18" name="Arco 17"/>
          <p:cNvSpPr/>
          <p:nvPr/>
        </p:nvSpPr>
        <p:spPr>
          <a:xfrm>
            <a:off x="7668344" y="2492896"/>
            <a:ext cx="1368152" cy="2088232"/>
          </a:xfrm>
          <a:prstGeom prst="arc">
            <a:avLst>
              <a:gd name="adj1" fmla="val 16200000"/>
              <a:gd name="adj2" fmla="val 57810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Rettangolo 18"/>
          <p:cNvSpPr/>
          <p:nvPr/>
        </p:nvSpPr>
        <p:spPr>
          <a:xfrm>
            <a:off x="4608004" y="4293096"/>
            <a:ext cx="3744416" cy="23762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dirty="0">
                <a:solidFill>
                  <a:schemeClr val="tx1"/>
                </a:solidFill>
                <a:latin typeface="Book Antiqua" pitchFamily="18" charset="0"/>
              </a:rPr>
              <a:t>Un'offerta è ritenuta non appropriata se non presenta alcuna pertinenza con la concessione ed è quindi</a:t>
            </a:r>
          </a:p>
          <a:p>
            <a:pPr algn="ctr"/>
            <a:r>
              <a:rPr lang="it-IT" sz="1600" dirty="0">
                <a:solidFill>
                  <a:schemeClr val="tx1"/>
                </a:solidFill>
                <a:latin typeface="Book Antiqua" pitchFamily="18" charset="0"/>
              </a:rPr>
              <a:t>manifestamente inadeguata, a meno di modifiche sostanziali, a rispondere alle esigenze e ai requisiti dell’ente</a:t>
            </a:r>
          </a:p>
          <a:p>
            <a:pPr algn="ctr"/>
            <a:r>
              <a:rPr lang="it-IT" sz="1600" dirty="0">
                <a:solidFill>
                  <a:schemeClr val="tx1"/>
                </a:solidFill>
                <a:latin typeface="Book Antiqua" pitchFamily="18" charset="0"/>
              </a:rPr>
              <a:t>concedente specificati nei documenti di </a:t>
            </a:r>
            <a:r>
              <a:rPr lang="it-IT" sz="1600" dirty="0" smtClean="0">
                <a:solidFill>
                  <a:schemeClr val="tx1"/>
                </a:solidFill>
                <a:latin typeface="Book Antiqua" pitchFamily="18" charset="0"/>
              </a:rPr>
              <a:t>gara</a:t>
            </a:r>
            <a:endParaRPr lang="it-IT" dirty="0">
              <a:solidFill>
                <a:schemeClr val="tx1"/>
              </a:solidFill>
            </a:endParaRPr>
          </a:p>
        </p:txBody>
      </p:sp>
    </p:spTree>
    <p:extLst>
      <p:ext uri="{BB962C8B-B14F-4D97-AF65-F5344CB8AC3E}">
        <p14:creationId xmlns:p14="http://schemas.microsoft.com/office/powerpoint/2010/main" val="1208365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628800"/>
            <a:ext cx="8229600" cy="4525963"/>
          </a:xfrm>
        </p:spPr>
        <p:txBody>
          <a:bodyPr>
            <a:normAutofit/>
          </a:bodyPr>
          <a:lstStyle/>
          <a:p>
            <a:pPr algn="just"/>
            <a:r>
              <a:rPr lang="it-IT" sz="2000" dirty="0">
                <a:latin typeface="Book Antiqua" pitchFamily="18" charset="0"/>
              </a:rPr>
              <a:t>Le concessioni sono aggiudicate sulla base dei criteri di </a:t>
            </a:r>
            <a:r>
              <a:rPr lang="it-IT" sz="2000" dirty="0" smtClean="0">
                <a:latin typeface="Book Antiqua" pitchFamily="18" charset="0"/>
              </a:rPr>
              <a:t>aggiudicazione </a:t>
            </a:r>
            <a:r>
              <a:rPr lang="it-IT" sz="2000" dirty="0">
                <a:latin typeface="Book Antiqua" pitchFamily="18" charset="0"/>
              </a:rPr>
              <a:t>stabiliti dall’ente concedente </a:t>
            </a:r>
            <a:r>
              <a:rPr lang="it-IT" sz="2000" dirty="0" smtClean="0">
                <a:latin typeface="Book Antiqua" pitchFamily="18" charset="0"/>
              </a:rPr>
              <a:t>purché siano </a:t>
            </a:r>
            <a:r>
              <a:rPr lang="it-IT" sz="2000" dirty="0">
                <a:latin typeface="Book Antiqua" pitchFamily="18" charset="0"/>
              </a:rPr>
              <a:t>soddisfatte tutte le seguenti condizioni:</a:t>
            </a:r>
          </a:p>
          <a:p>
            <a:pPr marL="566928" indent="-457200" algn="just">
              <a:buFont typeface="+mj-lt"/>
              <a:buAutoNum type="alphaLcParenR"/>
            </a:pPr>
            <a:r>
              <a:rPr lang="it-IT" sz="2000" dirty="0" smtClean="0">
                <a:latin typeface="Book Antiqua" pitchFamily="18" charset="0"/>
              </a:rPr>
              <a:t>l’offerta </a:t>
            </a:r>
            <a:r>
              <a:rPr lang="it-IT" sz="2000" dirty="0">
                <a:latin typeface="Book Antiqua" pitchFamily="18" charset="0"/>
              </a:rPr>
              <a:t>risponde ai requisiti minimi eventualmente prescritti dall’ente </a:t>
            </a:r>
            <a:r>
              <a:rPr lang="it-IT" sz="2000" dirty="0" smtClean="0">
                <a:latin typeface="Book Antiqua" pitchFamily="18" charset="0"/>
              </a:rPr>
              <a:t>concedente;</a:t>
            </a:r>
          </a:p>
          <a:p>
            <a:pPr marL="566928" indent="-457200" algn="just">
              <a:buFont typeface="+mj-lt"/>
              <a:buAutoNum type="alphaLcParenR"/>
            </a:pPr>
            <a:r>
              <a:rPr lang="it-IT" sz="2000" dirty="0" smtClean="0">
                <a:latin typeface="Book Antiqua" pitchFamily="18" charset="0"/>
              </a:rPr>
              <a:t>l’offerente </a:t>
            </a:r>
            <a:r>
              <a:rPr lang="it-IT" sz="2000" dirty="0">
                <a:latin typeface="Book Antiqua" pitchFamily="18" charset="0"/>
              </a:rPr>
              <a:t>ottempera alle condizioni di partecipazione relative alle capacità tecniche e professionali e </a:t>
            </a:r>
            <a:r>
              <a:rPr lang="it-IT" sz="2000" dirty="0" smtClean="0">
                <a:latin typeface="Book Antiqua" pitchFamily="18" charset="0"/>
              </a:rPr>
              <a:t>alla capacità </a:t>
            </a:r>
            <a:r>
              <a:rPr lang="it-IT" sz="2000" dirty="0">
                <a:latin typeface="Book Antiqua" pitchFamily="18" charset="0"/>
              </a:rPr>
              <a:t>finanziaria ed economica richieste nel </a:t>
            </a:r>
            <a:r>
              <a:rPr lang="it-IT" sz="2000" dirty="0" smtClean="0">
                <a:latin typeface="Book Antiqua" pitchFamily="18" charset="0"/>
              </a:rPr>
              <a:t>bando;</a:t>
            </a:r>
          </a:p>
          <a:p>
            <a:pPr marL="566928" indent="-457200" algn="just">
              <a:buFont typeface="+mj-lt"/>
              <a:buAutoNum type="alphaLcParenR"/>
            </a:pPr>
            <a:r>
              <a:rPr lang="it-IT" sz="2000" dirty="0" smtClean="0">
                <a:latin typeface="Book Antiqua" pitchFamily="18" charset="0"/>
              </a:rPr>
              <a:t>l’offerente </a:t>
            </a:r>
            <a:r>
              <a:rPr lang="it-IT" sz="2000" dirty="0">
                <a:latin typeface="Book Antiqua" pitchFamily="18" charset="0"/>
              </a:rPr>
              <a:t>non è escluso dalla partecipazione alla procedura di aggiudicazione ai sensi degli articoli 94, </a:t>
            </a:r>
            <a:r>
              <a:rPr lang="it-IT" sz="2000" dirty="0" smtClean="0">
                <a:latin typeface="Book Antiqua" pitchFamily="18" charset="0"/>
              </a:rPr>
              <a:t>95, con </a:t>
            </a:r>
            <a:r>
              <a:rPr lang="it-IT" sz="2000" dirty="0">
                <a:latin typeface="Book Antiqua" pitchFamily="18" charset="0"/>
              </a:rPr>
              <a:t>riferimento agli accordi internazionali elencati nell’allegato X alla direttiva 2014/23/UE del </a:t>
            </a:r>
            <a:r>
              <a:rPr lang="it-IT" sz="2000" dirty="0" smtClean="0">
                <a:latin typeface="Book Antiqua" pitchFamily="18" charset="0"/>
              </a:rPr>
              <a:t>Parlamento europeo </a:t>
            </a:r>
            <a:r>
              <a:rPr lang="it-IT" sz="2000" dirty="0">
                <a:latin typeface="Book Antiqua" pitchFamily="18" charset="0"/>
              </a:rPr>
              <a:t>e del Consiglio, del 26 febbraio 2014, 96, 97 e 98.</a:t>
            </a: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183: Procedimento</a:t>
            </a:r>
            <a:endParaRPr lang="it-IT" sz="3600" dirty="0">
              <a:solidFill>
                <a:schemeClr val="tx1"/>
              </a:solidFill>
            </a:endParaRPr>
          </a:p>
        </p:txBody>
      </p:sp>
    </p:spTree>
    <p:extLst>
      <p:ext uri="{BB962C8B-B14F-4D97-AF65-F5344CB8AC3E}">
        <p14:creationId xmlns:p14="http://schemas.microsoft.com/office/powerpoint/2010/main" val="2111494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2708920"/>
            <a:ext cx="8229600" cy="4525963"/>
          </a:xfrm>
        </p:spPr>
        <p:txBody>
          <a:bodyPr>
            <a:noAutofit/>
          </a:bodyPr>
          <a:lstStyle/>
          <a:p>
            <a:pPr algn="just"/>
            <a:r>
              <a:rPr lang="it-IT" sz="2000" dirty="0">
                <a:latin typeface="Book Antiqua" pitchFamily="18" charset="0"/>
              </a:rPr>
              <a:t>Gli enti concedenti forniscono, nel bando di concessione, una descrizione della concessione e </a:t>
            </a:r>
            <a:r>
              <a:rPr lang="it-IT" sz="2000" dirty="0" smtClean="0">
                <a:latin typeface="Book Antiqua" pitchFamily="18" charset="0"/>
              </a:rPr>
              <a:t>delle condizioni </a:t>
            </a:r>
            <a:r>
              <a:rPr lang="it-IT" sz="2000" dirty="0">
                <a:latin typeface="Book Antiqua" pitchFamily="18" charset="0"/>
              </a:rPr>
              <a:t>di partecipazione e, nell'invito a presentare offerte o negli altri documenti di gara, una </a:t>
            </a:r>
            <a:r>
              <a:rPr lang="it-IT" sz="2000" dirty="0" smtClean="0">
                <a:latin typeface="Book Antiqua" pitchFamily="18" charset="0"/>
              </a:rPr>
              <a:t>descrizione dei </a:t>
            </a:r>
            <a:r>
              <a:rPr lang="it-IT" sz="2000" dirty="0">
                <a:latin typeface="Book Antiqua" pitchFamily="18" charset="0"/>
              </a:rPr>
              <a:t>criteri di aggiudicazione e, se del caso, dei requisiti minimi da soddisfare</a:t>
            </a:r>
            <a:r>
              <a:rPr lang="it-IT" sz="2000" dirty="0" smtClean="0">
                <a:latin typeface="Book Antiqua" pitchFamily="18" charset="0"/>
              </a:rPr>
              <a:t>.</a:t>
            </a:r>
            <a:endParaRPr lang="it-IT" sz="2000" dirty="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183: Procedimento</a:t>
            </a:r>
            <a:endParaRPr lang="it-IT" sz="3600" dirty="0">
              <a:solidFill>
                <a:schemeClr val="tx1"/>
              </a:solidFill>
            </a:endParaRPr>
          </a:p>
        </p:txBody>
      </p:sp>
    </p:spTree>
    <p:extLst>
      <p:ext uri="{BB962C8B-B14F-4D97-AF65-F5344CB8AC3E}">
        <p14:creationId xmlns:p14="http://schemas.microsoft.com/office/powerpoint/2010/main" val="3790834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772816"/>
            <a:ext cx="8229600" cy="4525963"/>
          </a:xfrm>
        </p:spPr>
        <p:txBody>
          <a:bodyPr>
            <a:noAutofit/>
          </a:bodyPr>
          <a:lstStyle/>
          <a:p>
            <a:pPr algn="just"/>
            <a:r>
              <a:rPr lang="it-IT" sz="2000" dirty="0" smtClean="0">
                <a:latin typeface="Book Antiqua" pitchFamily="18" charset="0"/>
              </a:rPr>
              <a:t>L’ente concedente:</a:t>
            </a:r>
          </a:p>
          <a:p>
            <a:pPr algn="just">
              <a:buFont typeface="Wingdings" pitchFamily="2" charset="2"/>
              <a:buChar char="§"/>
            </a:pPr>
            <a:r>
              <a:rPr lang="it-IT" sz="2000" dirty="0" smtClean="0">
                <a:latin typeface="Book Antiqua" pitchFamily="18" charset="0"/>
              </a:rPr>
              <a:t>può </a:t>
            </a:r>
            <a:r>
              <a:rPr lang="it-IT" sz="2000" dirty="0">
                <a:latin typeface="Book Antiqua" pitchFamily="18" charset="0"/>
              </a:rPr>
              <a:t>limitare il numero di candidati o di offerenti a un livello </a:t>
            </a:r>
            <a:r>
              <a:rPr lang="it-IT" sz="2000" dirty="0" smtClean="0">
                <a:latin typeface="Book Antiqua" pitchFamily="18" charset="0"/>
              </a:rPr>
              <a:t>adeguato </a:t>
            </a:r>
            <a:r>
              <a:rPr lang="it-IT" sz="2000" dirty="0" smtClean="0">
                <a:latin typeface="Book Antiqua" pitchFamily="18" charset="0"/>
                <a:sym typeface="Wingdings" pitchFamily="2" charset="2"/>
              </a:rPr>
              <a:t></a:t>
            </a:r>
            <a:r>
              <a:rPr lang="it-IT" sz="2000" dirty="0" smtClean="0">
                <a:latin typeface="Book Antiqua" pitchFamily="18" charset="0"/>
              </a:rPr>
              <a:t> </a:t>
            </a:r>
            <a:r>
              <a:rPr lang="it-IT" sz="2000" dirty="0">
                <a:latin typeface="Book Antiqua" pitchFamily="18" charset="0"/>
              </a:rPr>
              <a:t>purché ciò </a:t>
            </a:r>
            <a:r>
              <a:rPr lang="it-IT" sz="2000" dirty="0" smtClean="0">
                <a:latin typeface="Book Antiqua" pitchFamily="18" charset="0"/>
              </a:rPr>
              <a:t>avvenga in </a:t>
            </a:r>
            <a:r>
              <a:rPr lang="it-IT" sz="2000" dirty="0">
                <a:latin typeface="Book Antiqua" pitchFamily="18" charset="0"/>
              </a:rPr>
              <a:t>modo trasparente e sulla base di criteri oggettivi. Il numero di candidati o di offerenti invitati a </a:t>
            </a:r>
            <a:r>
              <a:rPr lang="it-IT" sz="2000" dirty="0" smtClean="0">
                <a:latin typeface="Book Antiqua" pitchFamily="18" charset="0"/>
              </a:rPr>
              <a:t>partecipare deve </a:t>
            </a:r>
            <a:r>
              <a:rPr lang="it-IT" sz="2000" dirty="0">
                <a:latin typeface="Book Antiqua" pitchFamily="18" charset="0"/>
              </a:rPr>
              <a:t>essere sufficiente a garantire un'effettiva </a:t>
            </a:r>
            <a:r>
              <a:rPr lang="it-IT" sz="2000" dirty="0" smtClean="0">
                <a:latin typeface="Book Antiqua" pitchFamily="18" charset="0"/>
              </a:rPr>
              <a:t>concorrenza.</a:t>
            </a:r>
          </a:p>
          <a:p>
            <a:pPr algn="just">
              <a:buFont typeface="Wingdings" pitchFamily="2" charset="2"/>
              <a:buChar char="§"/>
            </a:pPr>
            <a:r>
              <a:rPr lang="it-IT" sz="2000" dirty="0" smtClean="0">
                <a:latin typeface="Book Antiqua" pitchFamily="18" charset="0"/>
              </a:rPr>
              <a:t>comunica </a:t>
            </a:r>
            <a:r>
              <a:rPr lang="it-IT" sz="2000" dirty="0">
                <a:latin typeface="Book Antiqua" pitchFamily="18" charset="0"/>
              </a:rPr>
              <a:t>a tutti i partecipanti la descrizione della prevista organizzazione della </a:t>
            </a:r>
            <a:r>
              <a:rPr lang="it-IT" sz="2000" dirty="0" smtClean="0">
                <a:latin typeface="Book Antiqua" pitchFamily="18" charset="0"/>
              </a:rPr>
              <a:t>procedura e </a:t>
            </a:r>
            <a:r>
              <a:rPr lang="it-IT" sz="2000" dirty="0">
                <a:latin typeface="Book Antiqua" pitchFamily="18" charset="0"/>
              </a:rPr>
              <a:t>un termine indicativo per il suo completamento. Le eventuali modifiche sono comunicate a tutti i </a:t>
            </a:r>
            <a:r>
              <a:rPr lang="it-IT" sz="2000" dirty="0" smtClean="0">
                <a:latin typeface="Book Antiqua" pitchFamily="18" charset="0"/>
              </a:rPr>
              <a:t>partecipanti e</a:t>
            </a:r>
            <a:r>
              <a:rPr lang="it-IT" sz="2000" dirty="0">
                <a:latin typeface="Book Antiqua" pitchFamily="18" charset="0"/>
              </a:rPr>
              <a:t>, nella misura in cui riguardino elementi indicati nel bando di concessione, sono rese pubbliche per tutti </a:t>
            </a:r>
            <a:r>
              <a:rPr lang="it-IT" sz="2000" dirty="0" smtClean="0">
                <a:latin typeface="Book Antiqua" pitchFamily="18" charset="0"/>
              </a:rPr>
              <a:t>gli operatori </a:t>
            </a:r>
            <a:r>
              <a:rPr lang="it-IT" sz="2000" dirty="0">
                <a:latin typeface="Book Antiqua" pitchFamily="18" charset="0"/>
              </a:rPr>
              <a:t>economici</a:t>
            </a:r>
            <a:r>
              <a:rPr lang="it-IT" sz="2000" dirty="0" smtClean="0">
                <a:latin typeface="Book Antiqua" pitchFamily="18" charset="0"/>
              </a:rPr>
              <a:t>.</a:t>
            </a:r>
            <a:endParaRPr lang="it-IT" sz="2000" dirty="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183: Procedimento</a:t>
            </a:r>
            <a:endParaRPr lang="it-IT" sz="3600" dirty="0">
              <a:solidFill>
                <a:schemeClr val="tx1"/>
              </a:solidFill>
            </a:endParaRPr>
          </a:p>
        </p:txBody>
      </p:sp>
    </p:spTree>
    <p:extLst>
      <p:ext uri="{BB962C8B-B14F-4D97-AF65-F5344CB8AC3E}">
        <p14:creationId xmlns:p14="http://schemas.microsoft.com/office/powerpoint/2010/main" val="1092289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772816"/>
            <a:ext cx="8229600" cy="4525963"/>
          </a:xfrm>
        </p:spPr>
        <p:txBody>
          <a:bodyPr>
            <a:noAutofit/>
          </a:bodyPr>
          <a:lstStyle/>
          <a:p>
            <a:pPr algn="just"/>
            <a:r>
              <a:rPr lang="it-IT" sz="2000" dirty="0" smtClean="0">
                <a:latin typeface="Book Antiqua" pitchFamily="18" charset="0"/>
              </a:rPr>
              <a:t>L’ente concedente:</a:t>
            </a:r>
          </a:p>
          <a:p>
            <a:pPr algn="just">
              <a:buFont typeface="Wingdings" pitchFamily="2" charset="2"/>
              <a:buChar char="§"/>
            </a:pPr>
            <a:r>
              <a:rPr lang="it-IT" sz="2000" dirty="0" smtClean="0">
                <a:latin typeface="Book Antiqua" pitchFamily="18" charset="0"/>
              </a:rPr>
              <a:t>assicura </a:t>
            </a:r>
            <a:r>
              <a:rPr lang="it-IT" sz="2000" dirty="0">
                <a:latin typeface="Book Antiqua" pitchFamily="18" charset="0"/>
              </a:rPr>
              <a:t>il ricorso alla digitalizzazione della procedura secondo le norme di cui al </a:t>
            </a:r>
            <a:r>
              <a:rPr lang="it-IT" sz="2000" dirty="0" smtClean="0">
                <a:latin typeface="Book Antiqua" pitchFamily="18" charset="0"/>
              </a:rPr>
              <a:t>Libro I</a:t>
            </a:r>
            <a:r>
              <a:rPr lang="it-IT" sz="2000" dirty="0">
                <a:latin typeface="Book Antiqua" pitchFamily="18" charset="0"/>
              </a:rPr>
              <a:t>, Parte </a:t>
            </a:r>
            <a:r>
              <a:rPr lang="it-IT" sz="2000" dirty="0" smtClean="0">
                <a:latin typeface="Book Antiqua" pitchFamily="18" charset="0"/>
              </a:rPr>
              <a:t>II del Codice </a:t>
            </a:r>
            <a:r>
              <a:rPr lang="it-IT" sz="2000" dirty="0" smtClean="0">
                <a:latin typeface="Book Antiqua" pitchFamily="18" charset="0"/>
                <a:sym typeface="Wingdings" pitchFamily="2" charset="2"/>
              </a:rPr>
              <a:t></a:t>
            </a:r>
            <a:r>
              <a:rPr lang="it-IT" sz="2000" dirty="0" smtClean="0">
                <a:latin typeface="Book Antiqua" pitchFamily="18" charset="0"/>
              </a:rPr>
              <a:t> </a:t>
            </a:r>
            <a:r>
              <a:rPr lang="it-IT" sz="1800" dirty="0">
                <a:latin typeface="Book Antiqua" pitchFamily="18" charset="0"/>
              </a:rPr>
              <a:t>L’utilizzo di supporti e modalità digitali garantisce la trasparenza della procedura e </a:t>
            </a:r>
            <a:r>
              <a:rPr lang="it-IT" sz="1800" dirty="0" smtClean="0">
                <a:latin typeface="Book Antiqua" pitchFamily="18" charset="0"/>
              </a:rPr>
              <a:t>l’imputabilità degli </a:t>
            </a:r>
            <a:r>
              <a:rPr lang="it-IT" sz="1800" dirty="0">
                <a:latin typeface="Book Antiqua" pitchFamily="18" charset="0"/>
              </a:rPr>
              <a:t>atti.</a:t>
            </a:r>
          </a:p>
          <a:p>
            <a:pPr algn="just">
              <a:buFont typeface="Wingdings" pitchFamily="2" charset="2"/>
              <a:buChar char="§"/>
            </a:pPr>
            <a:r>
              <a:rPr lang="it-IT" sz="2000" dirty="0" smtClean="0">
                <a:latin typeface="Book Antiqua" pitchFamily="18" charset="0"/>
              </a:rPr>
              <a:t>può </a:t>
            </a:r>
            <a:r>
              <a:rPr lang="it-IT" sz="2000" dirty="0">
                <a:latin typeface="Book Antiqua" pitchFamily="18" charset="0"/>
              </a:rPr>
              <a:t>condurre liberamente negoziazioni con i candidati e gli </a:t>
            </a:r>
            <a:r>
              <a:rPr lang="it-IT" sz="2000" dirty="0" smtClean="0">
                <a:latin typeface="Book Antiqua" pitchFamily="18" charset="0"/>
              </a:rPr>
              <a:t>offerenti </a:t>
            </a:r>
            <a:r>
              <a:rPr lang="it-IT" sz="2000" dirty="0" smtClean="0">
                <a:latin typeface="Book Antiqua" pitchFamily="18" charset="0"/>
                <a:sym typeface="Wingdings" pitchFamily="2" charset="2"/>
              </a:rPr>
              <a:t></a:t>
            </a:r>
            <a:r>
              <a:rPr lang="it-IT" sz="2000" dirty="0" smtClean="0">
                <a:latin typeface="Book Antiqua" pitchFamily="18" charset="0"/>
              </a:rPr>
              <a:t> </a:t>
            </a:r>
            <a:r>
              <a:rPr lang="it-IT" sz="1800" dirty="0">
                <a:latin typeface="Book Antiqua" pitchFamily="18" charset="0"/>
              </a:rPr>
              <a:t>L'oggetto </a:t>
            </a:r>
            <a:r>
              <a:rPr lang="it-IT" sz="1800" dirty="0" smtClean="0">
                <a:latin typeface="Book Antiqua" pitchFamily="18" charset="0"/>
              </a:rPr>
              <a:t>della concessione</a:t>
            </a:r>
            <a:r>
              <a:rPr lang="it-IT" sz="1800" dirty="0">
                <a:latin typeface="Book Antiqua" pitchFamily="18" charset="0"/>
              </a:rPr>
              <a:t>, i criteri di aggiudicazione e i requisiti minimi non sono modificati nel corso delle </a:t>
            </a:r>
            <a:r>
              <a:rPr lang="it-IT" sz="1800" dirty="0" smtClean="0">
                <a:latin typeface="Book Antiqua" pitchFamily="18" charset="0"/>
              </a:rPr>
              <a:t>negoziazioni. Tali </a:t>
            </a:r>
            <a:r>
              <a:rPr lang="it-IT" sz="1800" dirty="0">
                <a:latin typeface="Book Antiqua" pitchFamily="18" charset="0"/>
              </a:rPr>
              <a:t>negoziazioni sono condotte di regola attraverso un dialogo competitivo ai sensi dell’articolo 74</a:t>
            </a:r>
            <a:r>
              <a:rPr lang="it-IT" sz="1800" dirty="0" smtClean="0">
                <a:latin typeface="Book Antiqua" pitchFamily="18" charset="0"/>
              </a:rPr>
              <a:t>.</a:t>
            </a:r>
            <a:endParaRPr lang="it-IT" sz="1800" dirty="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183: Procedimento</a:t>
            </a:r>
            <a:endParaRPr lang="it-IT" sz="3600" dirty="0">
              <a:solidFill>
                <a:schemeClr val="tx1"/>
              </a:solidFill>
            </a:endParaRPr>
          </a:p>
        </p:txBody>
      </p:sp>
    </p:spTree>
    <p:extLst>
      <p:ext uri="{BB962C8B-B14F-4D97-AF65-F5344CB8AC3E}">
        <p14:creationId xmlns:p14="http://schemas.microsoft.com/office/powerpoint/2010/main" val="3150445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700808"/>
            <a:ext cx="8856984" cy="4525963"/>
          </a:xfrm>
        </p:spPr>
        <p:txBody>
          <a:bodyPr>
            <a:noAutofit/>
          </a:bodyPr>
          <a:lstStyle/>
          <a:p>
            <a:pPr algn="just"/>
            <a:r>
              <a:rPr lang="it-IT" sz="2000" dirty="0" smtClean="0">
                <a:latin typeface="Book Antiqua" pitchFamily="18" charset="0"/>
              </a:rPr>
              <a:t>L’ente concedente:</a:t>
            </a:r>
          </a:p>
          <a:p>
            <a:pPr algn="just">
              <a:buFont typeface="Wingdings" pitchFamily="2" charset="2"/>
              <a:buChar char="§"/>
            </a:pPr>
            <a:r>
              <a:rPr lang="it-IT" sz="2000" dirty="0">
                <a:latin typeface="Book Antiqua" pitchFamily="18" charset="0"/>
              </a:rPr>
              <a:t>verifica le condizioni di partecipazione relative alle capacità tecniche e professionali e alla capacità finanziaria ed economica dei candidati o degli offerenti, sulla base di autocertificazioni o referenze che devono essere presentate come prova in base ai requisiti specificati nel bando di </a:t>
            </a:r>
            <a:r>
              <a:rPr lang="it-IT" sz="2000" dirty="0" smtClean="0">
                <a:latin typeface="Book Antiqua" pitchFamily="18" charset="0"/>
              </a:rPr>
              <a:t>concessione </a:t>
            </a:r>
            <a:r>
              <a:rPr lang="it-IT" sz="2000" dirty="0" smtClean="0">
                <a:latin typeface="Book Antiqua" pitchFamily="18" charset="0"/>
                <a:sym typeface="Wingdings" pitchFamily="2" charset="2"/>
              </a:rPr>
              <a:t></a:t>
            </a:r>
            <a:r>
              <a:rPr lang="it-IT" sz="2000" dirty="0" smtClean="0">
                <a:latin typeface="Book Antiqua" pitchFamily="18" charset="0"/>
              </a:rPr>
              <a:t> </a:t>
            </a:r>
            <a:r>
              <a:rPr lang="it-IT" sz="1800" dirty="0" smtClean="0">
                <a:latin typeface="Book Antiqua" pitchFamily="18" charset="0"/>
              </a:rPr>
              <a:t>i requisiti </a:t>
            </a:r>
            <a:r>
              <a:rPr lang="it-IT" sz="1800" dirty="0">
                <a:latin typeface="Book Antiqua" pitchFamily="18" charset="0"/>
              </a:rPr>
              <a:t>sono non discriminatori e proporzionati all'oggetto della concessione. Le condizioni di </a:t>
            </a:r>
            <a:r>
              <a:rPr lang="it-IT" sz="1800" dirty="0" smtClean="0">
                <a:latin typeface="Book Antiqua" pitchFamily="18" charset="0"/>
              </a:rPr>
              <a:t>partecipazione sono </a:t>
            </a:r>
            <a:r>
              <a:rPr lang="it-IT" sz="1800" dirty="0">
                <a:latin typeface="Book Antiqua" pitchFamily="18" charset="0"/>
              </a:rPr>
              <a:t>correlate e proporzionali alla necessità di garantire la capacità del concessionario di eseguire </a:t>
            </a:r>
            <a:r>
              <a:rPr lang="it-IT" sz="1800" dirty="0" smtClean="0">
                <a:latin typeface="Book Antiqua" pitchFamily="18" charset="0"/>
              </a:rPr>
              <a:t>la concessione</a:t>
            </a:r>
            <a:r>
              <a:rPr lang="it-IT" sz="1800" dirty="0">
                <a:latin typeface="Book Antiqua" pitchFamily="18" charset="0"/>
              </a:rPr>
              <a:t>, tenendo conto dell'oggetto della concessione e dell'obiettivo di assicurare la </a:t>
            </a:r>
            <a:r>
              <a:rPr lang="it-IT" sz="1800" dirty="0" smtClean="0">
                <a:latin typeface="Book Antiqua" pitchFamily="18" charset="0"/>
              </a:rPr>
              <a:t>concorrenza effettiva.</a:t>
            </a:r>
            <a:endParaRPr lang="it-IT" sz="2000" dirty="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183: Procedimento</a:t>
            </a:r>
            <a:endParaRPr lang="it-IT" sz="3600" dirty="0">
              <a:solidFill>
                <a:schemeClr val="tx1"/>
              </a:solidFill>
            </a:endParaRPr>
          </a:p>
        </p:txBody>
      </p:sp>
    </p:spTree>
    <p:extLst>
      <p:ext uri="{BB962C8B-B14F-4D97-AF65-F5344CB8AC3E}">
        <p14:creationId xmlns:p14="http://schemas.microsoft.com/office/powerpoint/2010/main" val="68153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765FFF86-99F2-45CC-8423-9FF243620622}"/>
              </a:ext>
            </a:extLst>
          </p:cNvPr>
          <p:cNvSpPr>
            <a:spLocks noGrp="1"/>
          </p:cNvSpPr>
          <p:nvPr>
            <p:ph idx="1"/>
          </p:nvPr>
        </p:nvSpPr>
        <p:spPr>
          <a:xfrm>
            <a:off x="457200" y="1700808"/>
            <a:ext cx="8229600" cy="4085808"/>
          </a:xfrm>
        </p:spPr>
        <p:txBody>
          <a:bodyPr>
            <a:normAutofit/>
          </a:bodyPr>
          <a:lstStyle/>
          <a:p>
            <a:pPr algn="just"/>
            <a:r>
              <a:rPr lang="it-IT" sz="1800" dirty="0">
                <a:latin typeface="Book Antiqua" panose="02040602050305030304" pitchFamily="18" charset="0"/>
              </a:rPr>
              <a:t>I ricavi dell'operatore economico privato provengono dal canone riconosciuto dall'ente concedente e/o da qualsiasi altra forma di contropartita economica ricevuta dal medesimo operatore economico, anche sotto forma di introito diretto della gestione del servizio ad utenza esterna (soggetto alle fluttuazioni del mercato), e dall’eventuale prezzo consistente in un contributo pubblico ovvero nella cessione di beni immobili che non assolvono più a funzioni di interesse pubblico. </a:t>
            </a:r>
          </a:p>
          <a:p>
            <a:pPr marL="0" indent="0" algn="just">
              <a:buNone/>
            </a:pPr>
            <a:endParaRPr lang="it-IT" sz="1800" dirty="0">
              <a:latin typeface="Book Antiqua" panose="02040602050305030304" pitchFamily="18" charset="0"/>
            </a:endParaRPr>
          </a:p>
          <a:p>
            <a:pPr algn="just"/>
            <a:r>
              <a:rPr lang="it-IT" sz="1800" dirty="0">
                <a:latin typeface="Book Antiqua" panose="02040602050305030304" pitchFamily="18" charset="0"/>
              </a:rPr>
              <a:t>Il contratto di partenariato può essere utilizzato dalle amministrazioni concedenti per </a:t>
            </a:r>
            <a:r>
              <a:rPr lang="it-IT" sz="1800" u="sng" dirty="0">
                <a:latin typeface="Book Antiqua" panose="02040602050305030304" pitchFamily="18" charset="0"/>
              </a:rPr>
              <a:t>qualsiasi tipologia di opera pubblica</a:t>
            </a:r>
            <a:r>
              <a:rPr lang="it-IT" sz="1800" dirty="0">
                <a:latin typeface="Book Antiqua" panose="02040602050305030304" pitchFamily="18" charset="0"/>
              </a:rPr>
              <a:t>.</a:t>
            </a:r>
          </a:p>
        </p:txBody>
      </p:sp>
      <p:sp>
        <p:nvSpPr>
          <p:cNvPr id="2" name="Titolo 1">
            <a:extLst>
              <a:ext uri="{FF2B5EF4-FFF2-40B4-BE49-F238E27FC236}">
                <a16:creationId xmlns:a16="http://schemas.microsoft.com/office/drawing/2014/main" xmlns="" id="{4ABE784C-5DFA-4958-BA5C-4D1866BBCAC8}"/>
              </a:ext>
            </a:extLst>
          </p:cNvPr>
          <p:cNvSpPr>
            <a:spLocks noGrp="1"/>
          </p:cNvSpPr>
          <p:nvPr>
            <p:ph type="title"/>
          </p:nvPr>
        </p:nvSpPr>
        <p:spPr>
          <a:xfrm>
            <a:off x="470230" y="620688"/>
            <a:ext cx="8229600" cy="636680"/>
          </a:xfrm>
        </p:spPr>
        <p:txBody>
          <a:bodyPr>
            <a:normAutofit/>
          </a:bodyPr>
          <a:lstStyle/>
          <a:p>
            <a:pPr algn="ctr"/>
            <a:r>
              <a:rPr lang="it-IT" sz="2800" b="0" spc="300" dirty="0">
                <a:solidFill>
                  <a:schemeClr val="tx1"/>
                </a:solidFill>
                <a:effectLst/>
                <a:latin typeface="Book Antiqua" panose="02040602050305030304" pitchFamily="18" charset="0"/>
              </a:rPr>
              <a:t>Ulteriori caratteristiche: </a:t>
            </a:r>
          </a:p>
        </p:txBody>
      </p:sp>
    </p:spTree>
    <p:extLst>
      <p:ext uri="{BB962C8B-B14F-4D97-AF65-F5344CB8AC3E}">
        <p14:creationId xmlns:p14="http://schemas.microsoft.com/office/powerpoint/2010/main" val="286521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1700808"/>
            <a:ext cx="8928992" cy="4525963"/>
          </a:xfrm>
        </p:spPr>
        <p:txBody>
          <a:bodyPr>
            <a:noAutofit/>
          </a:bodyPr>
          <a:lstStyle/>
          <a:p>
            <a:pPr algn="just"/>
            <a:r>
              <a:rPr lang="it-IT" sz="1800" dirty="0">
                <a:latin typeface="Book Antiqua" pitchFamily="18" charset="0"/>
              </a:rPr>
              <a:t>Per soddisfare le condizioni di partecipazione, ove opportuno e nel caso di una particolare </a:t>
            </a:r>
            <a:r>
              <a:rPr lang="it-IT" sz="1800" dirty="0" smtClean="0">
                <a:latin typeface="Book Antiqua" pitchFamily="18" charset="0"/>
              </a:rPr>
              <a:t>concessione, l'operatore </a:t>
            </a:r>
            <a:r>
              <a:rPr lang="it-IT" sz="1800" dirty="0">
                <a:latin typeface="Book Antiqua" pitchFamily="18" charset="0"/>
              </a:rPr>
              <a:t>economico può affidarsi alle capacità di altri soggetti, indipendentemente dalla natura giuridica </a:t>
            </a:r>
            <a:r>
              <a:rPr lang="it-IT" sz="1800" dirty="0" smtClean="0">
                <a:latin typeface="Book Antiqua" pitchFamily="18" charset="0"/>
              </a:rPr>
              <a:t>dei suoi </a:t>
            </a:r>
            <a:r>
              <a:rPr lang="it-IT" sz="1800" dirty="0">
                <a:latin typeface="Book Antiqua" pitchFamily="18" charset="0"/>
              </a:rPr>
              <a:t>rapporti con loro. Se un operatore economico vuole fare affidamento sulle capacità di altri soggetti </a:t>
            </a:r>
            <a:r>
              <a:rPr lang="it-IT" sz="1800" dirty="0" smtClean="0">
                <a:latin typeface="Book Antiqua" pitchFamily="18" charset="0"/>
              </a:rPr>
              <a:t>deve dimostrare </a:t>
            </a:r>
            <a:r>
              <a:rPr lang="it-IT" sz="1800" dirty="0">
                <a:latin typeface="Book Antiqua" pitchFamily="18" charset="0"/>
              </a:rPr>
              <a:t>all’ente concedente che disporrà delle risorse necessarie per l'intera durata della concessione, </a:t>
            </a:r>
            <a:r>
              <a:rPr lang="it-IT" sz="1800" dirty="0" smtClean="0">
                <a:latin typeface="Book Antiqua" pitchFamily="18" charset="0"/>
              </a:rPr>
              <a:t>per esempio </a:t>
            </a:r>
            <a:r>
              <a:rPr lang="it-IT" sz="1800" dirty="0">
                <a:latin typeface="Book Antiqua" pitchFamily="18" charset="0"/>
              </a:rPr>
              <a:t>mediante presentazione dell'impegno a tal fine di detti soggetti. Per quanto riguarda la </a:t>
            </a:r>
            <a:r>
              <a:rPr lang="it-IT" sz="1800" dirty="0" smtClean="0">
                <a:latin typeface="Book Antiqua" pitchFamily="18" charset="0"/>
              </a:rPr>
              <a:t>capacità finanziaria</a:t>
            </a:r>
            <a:r>
              <a:rPr lang="it-IT" sz="1800" dirty="0">
                <a:latin typeface="Book Antiqua" pitchFamily="18" charset="0"/>
              </a:rPr>
              <a:t>, l’ente concedente può richiedere che l'operatore economico e i soggetti in questione </a:t>
            </a:r>
            <a:r>
              <a:rPr lang="it-IT" sz="1800" dirty="0" smtClean="0">
                <a:latin typeface="Book Antiqua" pitchFamily="18" charset="0"/>
              </a:rPr>
              <a:t>siano responsabili </a:t>
            </a:r>
            <a:r>
              <a:rPr lang="it-IT" sz="1800" dirty="0">
                <a:latin typeface="Book Antiqua" pitchFamily="18" charset="0"/>
              </a:rPr>
              <a:t>in solido dell'esecuzione del contratto.</a:t>
            </a:r>
          </a:p>
          <a:p>
            <a:pPr algn="just"/>
            <a:endParaRPr lang="it-IT" sz="1800" dirty="0" smtClean="0">
              <a:latin typeface="Book Antiqua" pitchFamily="18" charset="0"/>
            </a:endParaRPr>
          </a:p>
          <a:p>
            <a:pPr algn="just"/>
            <a:r>
              <a:rPr lang="it-IT" sz="1800" dirty="0" smtClean="0">
                <a:latin typeface="Book Antiqua" pitchFamily="18" charset="0"/>
              </a:rPr>
              <a:t>Alle </a:t>
            </a:r>
            <a:r>
              <a:rPr lang="it-IT" sz="1800" dirty="0">
                <a:latin typeface="Book Antiqua" pitchFamily="18" charset="0"/>
              </a:rPr>
              <a:t>stesse condizioni, un raggruppamento di operatori economici può far valere le capacità dei </a:t>
            </a:r>
            <a:r>
              <a:rPr lang="it-IT" sz="1800" dirty="0" smtClean="0">
                <a:latin typeface="Book Antiqua" pitchFamily="18" charset="0"/>
              </a:rPr>
              <a:t>partecipanti al </a:t>
            </a:r>
            <a:r>
              <a:rPr lang="it-IT" sz="1800" dirty="0">
                <a:latin typeface="Book Antiqua" pitchFamily="18" charset="0"/>
              </a:rPr>
              <a:t>raggruppamento o di altri soggetti.</a:t>
            </a:r>
          </a:p>
          <a:p>
            <a:pPr algn="just"/>
            <a:endParaRPr lang="it-IT" sz="1800" dirty="0" smtClean="0">
              <a:latin typeface="Book Antiqua" pitchFamily="18" charset="0"/>
            </a:endParaRPr>
          </a:p>
          <a:p>
            <a:pPr algn="just"/>
            <a:r>
              <a:rPr lang="it-IT" sz="1800" dirty="0" smtClean="0">
                <a:latin typeface="Book Antiqua" pitchFamily="18" charset="0"/>
              </a:rPr>
              <a:t>Si </a:t>
            </a:r>
            <a:r>
              <a:rPr lang="it-IT" sz="1800" dirty="0">
                <a:latin typeface="Book Antiqua" pitchFamily="18" charset="0"/>
              </a:rPr>
              <a:t>applicano le disposizioni in materia di soccorso istruttorio di cui all’articolo 101.</a:t>
            </a: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183: Procedimento</a:t>
            </a:r>
            <a:endParaRPr lang="it-IT" sz="3600" dirty="0">
              <a:solidFill>
                <a:schemeClr val="tx1"/>
              </a:solidFill>
            </a:endParaRPr>
          </a:p>
        </p:txBody>
      </p:sp>
    </p:spTree>
    <p:extLst>
      <p:ext uri="{BB962C8B-B14F-4D97-AF65-F5344CB8AC3E}">
        <p14:creationId xmlns:p14="http://schemas.microsoft.com/office/powerpoint/2010/main" val="13351069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1700808"/>
            <a:ext cx="8928992" cy="4525963"/>
          </a:xfrm>
        </p:spPr>
        <p:txBody>
          <a:bodyPr>
            <a:noAutofit/>
          </a:bodyPr>
          <a:lstStyle/>
          <a:p>
            <a:pPr algn="just"/>
            <a:r>
              <a:rPr lang="it-IT" sz="1800" dirty="0">
                <a:latin typeface="Book Antiqua" pitchFamily="18" charset="0"/>
              </a:rPr>
              <a:t>Nel fissare i termini per la ricezione delle domande o delle offerte, gli enti concedenti tengono conto, </a:t>
            </a:r>
            <a:r>
              <a:rPr lang="it-IT" sz="1800" dirty="0" smtClean="0">
                <a:latin typeface="Book Antiqua" pitchFamily="18" charset="0"/>
              </a:rPr>
              <a:t>in particolare:</a:t>
            </a:r>
          </a:p>
          <a:p>
            <a:pPr algn="just">
              <a:buFont typeface="Wingdings" pitchFamily="2" charset="2"/>
              <a:buChar char="§"/>
            </a:pPr>
            <a:r>
              <a:rPr lang="it-IT" sz="1800" dirty="0" smtClean="0">
                <a:latin typeface="Book Antiqua" pitchFamily="18" charset="0"/>
              </a:rPr>
              <a:t>della </a:t>
            </a:r>
            <a:r>
              <a:rPr lang="it-IT" sz="1800" dirty="0">
                <a:latin typeface="Book Antiqua" pitchFamily="18" charset="0"/>
              </a:rPr>
              <a:t>complessità della </a:t>
            </a:r>
            <a:r>
              <a:rPr lang="it-IT" sz="1800" dirty="0" smtClean="0">
                <a:latin typeface="Book Antiqua" pitchFamily="18" charset="0"/>
              </a:rPr>
              <a:t>concessione;</a:t>
            </a:r>
          </a:p>
          <a:p>
            <a:pPr algn="just">
              <a:buFont typeface="Wingdings" pitchFamily="2" charset="2"/>
              <a:buChar char="§"/>
            </a:pPr>
            <a:r>
              <a:rPr lang="it-IT" sz="1800" dirty="0" smtClean="0">
                <a:latin typeface="Book Antiqua" pitchFamily="18" charset="0"/>
              </a:rPr>
              <a:t>del </a:t>
            </a:r>
            <a:r>
              <a:rPr lang="it-IT" sz="1800" dirty="0">
                <a:latin typeface="Book Antiqua" pitchFamily="18" charset="0"/>
              </a:rPr>
              <a:t>tempo necessario per preparare le offerte o le </a:t>
            </a:r>
            <a:r>
              <a:rPr lang="it-IT" sz="1800" dirty="0" smtClean="0">
                <a:latin typeface="Book Antiqua" pitchFamily="18" charset="0"/>
              </a:rPr>
              <a:t>domande</a:t>
            </a:r>
          </a:p>
          <a:p>
            <a:pPr algn="just">
              <a:buFont typeface="Wingdings" pitchFamily="2" charset="2"/>
              <a:buChar char="§"/>
            </a:pPr>
            <a:endParaRPr lang="it-IT" sz="1800" dirty="0">
              <a:latin typeface="Book Antiqua" pitchFamily="18" charset="0"/>
            </a:endParaRPr>
          </a:p>
          <a:p>
            <a:pPr algn="just">
              <a:buFont typeface="Wingdings" pitchFamily="2" charset="2"/>
              <a:buChar char="Ø"/>
            </a:pPr>
            <a:r>
              <a:rPr lang="it-IT" sz="1800" dirty="0">
                <a:latin typeface="Book Antiqua" pitchFamily="18" charset="0"/>
              </a:rPr>
              <a:t>Il termine minimo per la ricezione delle domande di partecipazione alla concessione, comprese eventualmente le offerte, è di </a:t>
            </a:r>
            <a:r>
              <a:rPr lang="it-IT" sz="1800" u="sng" dirty="0">
                <a:latin typeface="Book Antiqua" pitchFamily="18" charset="0"/>
              </a:rPr>
              <a:t>trenta giorni </a:t>
            </a:r>
            <a:r>
              <a:rPr lang="it-IT" sz="1800" dirty="0">
                <a:latin typeface="Book Antiqua" pitchFamily="18" charset="0"/>
              </a:rPr>
              <a:t>dalla data di trasmissione del bando secondo le indicazioni degli articoli 84 e 85. </a:t>
            </a:r>
            <a:endParaRPr lang="it-IT" sz="1800" dirty="0" smtClean="0">
              <a:latin typeface="Book Antiqua" pitchFamily="18" charset="0"/>
            </a:endParaRPr>
          </a:p>
          <a:p>
            <a:pPr algn="just">
              <a:buFont typeface="Wingdings" pitchFamily="2" charset="2"/>
              <a:buChar char="Ø"/>
            </a:pPr>
            <a:endParaRPr lang="it-IT" sz="1800" dirty="0">
              <a:latin typeface="Book Antiqua" pitchFamily="18" charset="0"/>
            </a:endParaRPr>
          </a:p>
          <a:p>
            <a:pPr algn="just">
              <a:buFont typeface="Wingdings" pitchFamily="2" charset="2"/>
              <a:buChar char="Ø"/>
            </a:pPr>
            <a:r>
              <a:rPr lang="it-IT" sz="1800" dirty="0">
                <a:latin typeface="Book Antiqua" pitchFamily="18" charset="0"/>
              </a:rPr>
              <a:t>Se la procedura si svolge in fasi successive, il termine minimo per la ricezione delle offerte iniziali è di </a:t>
            </a:r>
            <a:r>
              <a:rPr lang="it-IT" sz="1800" u="sng" dirty="0">
                <a:latin typeface="Book Antiqua" pitchFamily="18" charset="0"/>
              </a:rPr>
              <a:t>ventidue giorni </a:t>
            </a:r>
            <a:r>
              <a:rPr lang="it-IT" sz="1800" dirty="0">
                <a:latin typeface="Book Antiqua" pitchFamily="18" charset="0"/>
              </a:rPr>
              <a:t>dalla data di trasmissione dell'invito a presentare offerte.</a:t>
            </a:r>
          </a:p>
          <a:p>
            <a:pPr algn="just">
              <a:buFont typeface="Wingdings" pitchFamily="2" charset="2"/>
              <a:buChar char="§"/>
            </a:pPr>
            <a:endParaRPr lang="it-IT" sz="1800" dirty="0">
              <a:latin typeface="Book Antiqua" pitchFamily="18" charset="0"/>
            </a:endParaRPr>
          </a:p>
          <a:p>
            <a:pPr algn="just">
              <a:buFont typeface="Wingdings" pitchFamily="2" charset="2"/>
              <a:buChar char="§"/>
            </a:pPr>
            <a:endParaRPr lang="it-IT" sz="1800" dirty="0" smtClean="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184: Termini e comunicazioni</a:t>
            </a:r>
            <a:endParaRPr lang="it-IT" sz="3600" dirty="0">
              <a:solidFill>
                <a:schemeClr val="tx1"/>
              </a:solidFill>
            </a:endParaRPr>
          </a:p>
        </p:txBody>
      </p:sp>
    </p:spTree>
    <p:extLst>
      <p:ext uri="{BB962C8B-B14F-4D97-AF65-F5344CB8AC3E}">
        <p14:creationId xmlns:p14="http://schemas.microsoft.com/office/powerpoint/2010/main" val="1377434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1700808"/>
            <a:ext cx="8928992" cy="4525963"/>
          </a:xfrm>
        </p:spPr>
        <p:txBody>
          <a:bodyPr>
            <a:noAutofit/>
          </a:bodyPr>
          <a:lstStyle/>
          <a:p>
            <a:pPr algn="just"/>
            <a:r>
              <a:rPr lang="it-IT" sz="1800" dirty="0">
                <a:latin typeface="Book Antiqua" pitchFamily="18" charset="0"/>
              </a:rPr>
              <a:t>L’ente concedente comunica quanto prima, e in ogni caso </a:t>
            </a:r>
            <a:r>
              <a:rPr lang="it-IT" sz="1800" u="sng" dirty="0">
                <a:latin typeface="Book Antiqua" pitchFamily="18" charset="0"/>
              </a:rPr>
              <a:t>entro quindici giorni</a:t>
            </a:r>
            <a:r>
              <a:rPr lang="it-IT" sz="1800" dirty="0">
                <a:latin typeface="Book Antiqua" pitchFamily="18" charset="0"/>
              </a:rPr>
              <a:t>, agli offerenti le </a:t>
            </a:r>
            <a:r>
              <a:rPr lang="it-IT" sz="1800" dirty="0" smtClean="0">
                <a:latin typeface="Book Antiqua" pitchFamily="18" charset="0"/>
              </a:rPr>
              <a:t>decisioni prese riguardo:</a:t>
            </a:r>
          </a:p>
          <a:p>
            <a:pPr algn="just">
              <a:buFont typeface="Wingdings" pitchFamily="2" charset="2"/>
              <a:buChar char="§"/>
            </a:pPr>
            <a:r>
              <a:rPr lang="it-IT" sz="1800" dirty="0" smtClean="0">
                <a:latin typeface="Book Antiqua" pitchFamily="18" charset="0"/>
              </a:rPr>
              <a:t>all'aggiudicazione </a:t>
            </a:r>
            <a:r>
              <a:rPr lang="it-IT" sz="1800" dirty="0" smtClean="0">
                <a:latin typeface="Book Antiqua" pitchFamily="18" charset="0"/>
                <a:sym typeface="Wingdings" pitchFamily="2" charset="2"/>
              </a:rPr>
              <a:t></a:t>
            </a:r>
            <a:r>
              <a:rPr lang="it-IT" sz="1800" dirty="0" smtClean="0">
                <a:latin typeface="Book Antiqua" pitchFamily="18" charset="0"/>
              </a:rPr>
              <a:t> </a:t>
            </a:r>
            <a:r>
              <a:rPr lang="it-IT" sz="1800" dirty="0">
                <a:latin typeface="Book Antiqua" pitchFamily="18" charset="0"/>
              </a:rPr>
              <a:t>in particolare il nome dell'offerente cui è stato aggiudicato il </a:t>
            </a:r>
            <a:r>
              <a:rPr lang="it-IT" sz="1800" dirty="0" smtClean="0">
                <a:latin typeface="Book Antiqua" pitchFamily="18" charset="0"/>
              </a:rPr>
              <a:t>contratto;</a:t>
            </a:r>
          </a:p>
          <a:p>
            <a:pPr algn="just">
              <a:buFont typeface="Wingdings" pitchFamily="2" charset="2"/>
              <a:buChar char="§"/>
            </a:pPr>
            <a:r>
              <a:rPr lang="it-IT" sz="1800" dirty="0" smtClean="0">
                <a:latin typeface="Book Antiqua" pitchFamily="18" charset="0"/>
              </a:rPr>
              <a:t>i motivi </a:t>
            </a:r>
            <a:r>
              <a:rPr lang="it-IT" sz="1800" dirty="0">
                <a:latin typeface="Book Antiqua" pitchFamily="18" charset="0"/>
              </a:rPr>
              <a:t>del rigetto della domanda di partecipazione e </a:t>
            </a:r>
            <a:r>
              <a:rPr lang="it-IT" sz="1800" dirty="0" smtClean="0">
                <a:latin typeface="Book Antiqua" pitchFamily="18" charset="0"/>
              </a:rPr>
              <a:t>dell’offerta;</a:t>
            </a:r>
          </a:p>
          <a:p>
            <a:pPr algn="just">
              <a:buFont typeface="Wingdings" pitchFamily="2" charset="2"/>
              <a:buChar char="§"/>
            </a:pPr>
            <a:r>
              <a:rPr lang="it-IT" sz="1800" dirty="0" smtClean="0">
                <a:latin typeface="Book Antiqua" pitchFamily="18" charset="0"/>
              </a:rPr>
              <a:t>i </a:t>
            </a:r>
            <a:r>
              <a:rPr lang="it-IT" sz="1800" dirty="0">
                <a:latin typeface="Book Antiqua" pitchFamily="18" charset="0"/>
              </a:rPr>
              <a:t>motivi per i quali ha deciso di </a:t>
            </a:r>
            <a:r>
              <a:rPr lang="it-IT" sz="1800" dirty="0" smtClean="0">
                <a:latin typeface="Book Antiqua" pitchFamily="18" charset="0"/>
              </a:rPr>
              <a:t>non aggiudicare </a:t>
            </a:r>
            <a:r>
              <a:rPr lang="it-IT" sz="1800" dirty="0">
                <a:latin typeface="Book Antiqua" pitchFamily="18" charset="0"/>
              </a:rPr>
              <a:t>un contratto per il quale sia stato pubblicato un bando di concessione o di riavviare la procedura.</a:t>
            </a:r>
          </a:p>
          <a:p>
            <a:pPr algn="just"/>
            <a:r>
              <a:rPr lang="it-IT" sz="1800" dirty="0">
                <a:latin typeface="Book Antiqua" pitchFamily="18" charset="0"/>
              </a:rPr>
              <a:t>Su richiesta della parte interessata, l’ente concedente comunica quanto prima, e in ogni caso </a:t>
            </a:r>
            <a:r>
              <a:rPr lang="it-IT" sz="1800" u="sng" dirty="0">
                <a:latin typeface="Book Antiqua" pitchFamily="18" charset="0"/>
              </a:rPr>
              <a:t>entro </a:t>
            </a:r>
            <a:r>
              <a:rPr lang="it-IT" sz="1800" u="sng" dirty="0" smtClean="0">
                <a:latin typeface="Book Antiqua" pitchFamily="18" charset="0"/>
              </a:rPr>
              <a:t>quindici giorni </a:t>
            </a:r>
            <a:r>
              <a:rPr lang="it-IT" sz="1800" u="sng" dirty="0">
                <a:latin typeface="Book Antiqua" pitchFamily="18" charset="0"/>
              </a:rPr>
              <a:t>dalla ricezione di una richiesta scritta</a:t>
            </a:r>
            <a:r>
              <a:rPr lang="it-IT" sz="1800" dirty="0">
                <a:latin typeface="Book Antiqua" pitchFamily="18" charset="0"/>
              </a:rPr>
              <a:t>, a ogni offerente che abbia presentato un'offerta </a:t>
            </a:r>
            <a:r>
              <a:rPr lang="it-IT" sz="1800" dirty="0" smtClean="0">
                <a:latin typeface="Book Antiqua" pitchFamily="18" charset="0"/>
              </a:rPr>
              <a:t>ammissibile:</a:t>
            </a:r>
          </a:p>
          <a:p>
            <a:pPr algn="just">
              <a:buFont typeface="Wingdings" pitchFamily="2" charset="2"/>
              <a:buChar char="§"/>
            </a:pPr>
            <a:r>
              <a:rPr lang="it-IT" sz="1800" dirty="0" smtClean="0">
                <a:latin typeface="Book Antiqua" pitchFamily="18" charset="0"/>
              </a:rPr>
              <a:t>le caratteristiche </a:t>
            </a:r>
            <a:r>
              <a:rPr lang="it-IT" sz="1800" dirty="0">
                <a:latin typeface="Book Antiqua" pitchFamily="18" charset="0"/>
              </a:rPr>
              <a:t>e i vantaggi relativi dell'offerta selezionata.</a:t>
            </a:r>
          </a:p>
          <a:p>
            <a:pPr algn="just"/>
            <a:endParaRPr lang="it-IT" sz="1800" dirty="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184: Termini e comunicazioni</a:t>
            </a:r>
            <a:endParaRPr lang="it-IT" sz="3600" dirty="0">
              <a:solidFill>
                <a:schemeClr val="tx1"/>
              </a:solidFill>
            </a:endParaRPr>
          </a:p>
        </p:txBody>
      </p:sp>
      <p:sp>
        <p:nvSpPr>
          <p:cNvPr id="4" name="Rettangolo 3"/>
          <p:cNvSpPr/>
          <p:nvPr/>
        </p:nvSpPr>
        <p:spPr>
          <a:xfrm>
            <a:off x="3497081" y="5119722"/>
            <a:ext cx="5365104" cy="17281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65760" indent="-256032" algn="ctr">
              <a:spcBef>
                <a:spcPts val="400"/>
              </a:spcBef>
              <a:spcAft>
                <a:spcPts val="0"/>
              </a:spcAft>
              <a:buClr>
                <a:schemeClr val="accent1"/>
              </a:buClr>
              <a:buSzPct val="68000"/>
            </a:pPr>
            <a:r>
              <a:rPr lang="it-IT" sz="1600" dirty="0">
                <a:solidFill>
                  <a:schemeClr val="tx1"/>
                </a:solidFill>
                <a:latin typeface="Book Antiqua" pitchFamily="18" charset="0"/>
              </a:rPr>
              <a:t>L’ente concedente può decidere di non divulgare talune informazioni di cui sopra, qualora la loro diffusione ostacoli l'applicazione della legge, sia contraria all'interesse pubblico, pregiudichi i legittimi interessi commerciali di operatori economici oppure possa recare pregiudizio alla concorrenza leale tra questi operatori</a:t>
            </a:r>
          </a:p>
        </p:txBody>
      </p:sp>
    </p:spTree>
    <p:extLst>
      <p:ext uri="{BB962C8B-B14F-4D97-AF65-F5344CB8AC3E}">
        <p14:creationId xmlns:p14="http://schemas.microsoft.com/office/powerpoint/2010/main" val="29391935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1700808"/>
            <a:ext cx="8928992" cy="4525963"/>
          </a:xfrm>
        </p:spPr>
        <p:txBody>
          <a:bodyPr>
            <a:noAutofit/>
          </a:bodyPr>
          <a:lstStyle/>
          <a:p>
            <a:pPr algn="just"/>
            <a:r>
              <a:rPr lang="it-IT" sz="1800" dirty="0" smtClean="0">
                <a:latin typeface="Book Antiqua" pitchFamily="18" charset="0"/>
              </a:rPr>
              <a:t>L’ente </a:t>
            </a:r>
            <a:r>
              <a:rPr lang="it-IT" sz="1800" dirty="0">
                <a:latin typeface="Book Antiqua" pitchFamily="18" charset="0"/>
              </a:rPr>
              <a:t>concedente pone a base di gara almeno </a:t>
            </a:r>
            <a:r>
              <a:rPr lang="it-IT" sz="1800" dirty="0" smtClean="0">
                <a:latin typeface="Book Antiqua" pitchFamily="18" charset="0"/>
              </a:rPr>
              <a:t>un progetto </a:t>
            </a:r>
            <a:r>
              <a:rPr lang="it-IT" sz="1800" dirty="0">
                <a:latin typeface="Book Antiqua" pitchFamily="18" charset="0"/>
              </a:rPr>
              <a:t>di fattibilità. L’aggiudicatario provvede alla predisposizione del successivo livello progettuale. </a:t>
            </a:r>
            <a:endParaRPr lang="it-IT" sz="1800" dirty="0" smtClean="0">
              <a:latin typeface="Book Antiqua" pitchFamily="18" charset="0"/>
            </a:endParaRPr>
          </a:p>
          <a:p>
            <a:pPr marL="109728" indent="0" algn="just">
              <a:buNone/>
            </a:pPr>
            <a:endParaRPr lang="it-IT" sz="1800" dirty="0">
              <a:latin typeface="Book Antiqua" pitchFamily="18" charset="0"/>
            </a:endParaRPr>
          </a:p>
          <a:p>
            <a:pPr algn="just"/>
            <a:r>
              <a:rPr lang="it-IT" sz="1800" dirty="0" smtClean="0">
                <a:latin typeface="Book Antiqua" pitchFamily="18" charset="0"/>
              </a:rPr>
              <a:t>Le concessioni </a:t>
            </a:r>
            <a:r>
              <a:rPr lang="it-IT" sz="1800" dirty="0">
                <a:latin typeface="Book Antiqua" pitchFamily="18" charset="0"/>
              </a:rPr>
              <a:t>sono aggiudicate sulla base di </a:t>
            </a:r>
            <a:r>
              <a:rPr lang="it-IT" sz="1800" u="sng" dirty="0">
                <a:latin typeface="Book Antiqua" pitchFamily="18" charset="0"/>
              </a:rPr>
              <a:t>criteri oggettivi</a:t>
            </a:r>
            <a:r>
              <a:rPr lang="it-IT" sz="1800" dirty="0">
                <a:latin typeface="Book Antiqua" pitchFamily="18" charset="0"/>
              </a:rPr>
              <a:t>, tali da assicurare una valutazione delle offerte </a:t>
            </a:r>
            <a:r>
              <a:rPr lang="it-IT" sz="1800" dirty="0" smtClean="0">
                <a:latin typeface="Book Antiqua" pitchFamily="18" charset="0"/>
              </a:rPr>
              <a:t>in condizioni </a:t>
            </a:r>
            <a:r>
              <a:rPr lang="it-IT" sz="1800" dirty="0">
                <a:latin typeface="Book Antiqua" pitchFamily="18" charset="0"/>
              </a:rPr>
              <a:t>di concorrenza effettiva in modo da individuare un vantaggio economico complessivo per </a:t>
            </a:r>
            <a:r>
              <a:rPr lang="it-IT" sz="1800" dirty="0" smtClean="0">
                <a:latin typeface="Book Antiqua" pitchFamily="18" charset="0"/>
              </a:rPr>
              <a:t>l’ente concedente.</a:t>
            </a:r>
          </a:p>
          <a:p>
            <a:pPr marL="109728" indent="0" algn="just">
              <a:buNone/>
            </a:pPr>
            <a:endParaRPr lang="it-IT" sz="1800" dirty="0" smtClean="0">
              <a:latin typeface="Book Antiqua" pitchFamily="18" charset="0"/>
            </a:endParaRPr>
          </a:p>
          <a:p>
            <a:pPr algn="just"/>
            <a:r>
              <a:rPr lang="it-IT" sz="1800" dirty="0" smtClean="0">
                <a:latin typeface="Book Antiqua" pitchFamily="18" charset="0"/>
              </a:rPr>
              <a:t>Tali criteri sono </a:t>
            </a:r>
            <a:r>
              <a:rPr lang="it-IT" sz="1800" dirty="0">
                <a:latin typeface="Book Antiqua" pitchFamily="18" charset="0"/>
              </a:rPr>
              <a:t>connessi all'oggetto della concessione e non attribuiscono una </a:t>
            </a:r>
            <a:r>
              <a:rPr lang="it-IT" sz="1800" dirty="0" smtClean="0">
                <a:latin typeface="Book Antiqua" pitchFamily="18" charset="0"/>
              </a:rPr>
              <a:t>incondizionata libertà </a:t>
            </a:r>
            <a:r>
              <a:rPr lang="it-IT" sz="1800" dirty="0">
                <a:latin typeface="Book Antiqua" pitchFamily="18" charset="0"/>
              </a:rPr>
              <a:t>di scelta all’ente concedente. Essi includono, tra l'altro, criteri ambientali, sociali o </a:t>
            </a:r>
            <a:r>
              <a:rPr lang="it-IT" sz="1800" dirty="0" smtClean="0">
                <a:latin typeface="Book Antiqua" pitchFamily="18" charset="0"/>
              </a:rPr>
              <a:t>relativi all'innovazione. </a:t>
            </a:r>
            <a:r>
              <a:rPr lang="it-IT" sz="1800" dirty="0">
                <a:latin typeface="Book Antiqua" pitchFamily="18" charset="0"/>
              </a:rPr>
              <a:t>L’ente concedente verifica la conformità delle offerte ai criteri </a:t>
            </a:r>
            <a:r>
              <a:rPr lang="it-IT" sz="1800" dirty="0" smtClean="0">
                <a:latin typeface="Book Antiqua" pitchFamily="18" charset="0"/>
              </a:rPr>
              <a:t>di aggiudicazione.</a:t>
            </a:r>
          </a:p>
          <a:p>
            <a:pPr marL="109728" indent="0" algn="just">
              <a:buNone/>
            </a:pPr>
            <a:endParaRPr lang="it-IT" sz="1800" dirty="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185: Criteri di aggiudicazione</a:t>
            </a:r>
            <a:endParaRPr lang="it-IT" sz="3600" dirty="0">
              <a:solidFill>
                <a:schemeClr val="tx1"/>
              </a:solidFill>
            </a:endParaRPr>
          </a:p>
        </p:txBody>
      </p:sp>
    </p:spTree>
    <p:extLst>
      <p:ext uri="{BB962C8B-B14F-4D97-AF65-F5344CB8AC3E}">
        <p14:creationId xmlns:p14="http://schemas.microsoft.com/office/powerpoint/2010/main" val="31799758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1700808"/>
            <a:ext cx="8928992" cy="4525963"/>
          </a:xfrm>
        </p:spPr>
        <p:txBody>
          <a:bodyPr>
            <a:noAutofit/>
          </a:bodyPr>
          <a:lstStyle/>
          <a:p>
            <a:pPr marL="109728" indent="0" algn="just">
              <a:buNone/>
            </a:pPr>
            <a:endParaRPr lang="it-IT" sz="1800" dirty="0">
              <a:latin typeface="Book Antiqua" pitchFamily="18" charset="0"/>
            </a:endParaRPr>
          </a:p>
          <a:p>
            <a:pPr algn="just"/>
            <a:r>
              <a:rPr lang="it-IT" sz="1800" dirty="0">
                <a:latin typeface="Book Antiqua" pitchFamily="18" charset="0"/>
              </a:rPr>
              <a:t>Prima di assegnare il punteggio all’offerta economica la </a:t>
            </a:r>
            <a:r>
              <a:rPr lang="it-IT" sz="1800" u="sng" dirty="0">
                <a:latin typeface="Book Antiqua" pitchFamily="18" charset="0"/>
              </a:rPr>
              <a:t>commissione aggiudicatrice</a:t>
            </a:r>
            <a:r>
              <a:rPr lang="it-IT" sz="1800" dirty="0">
                <a:latin typeface="Book Antiqua" pitchFamily="18" charset="0"/>
              </a:rPr>
              <a:t> verifica </a:t>
            </a:r>
            <a:r>
              <a:rPr lang="it-IT" sz="1800" dirty="0" smtClean="0">
                <a:latin typeface="Book Antiqua" pitchFamily="18" charset="0"/>
              </a:rPr>
              <a:t>l’adeguatezza e </a:t>
            </a:r>
            <a:r>
              <a:rPr lang="it-IT" sz="1800" dirty="0">
                <a:latin typeface="Book Antiqua" pitchFamily="18" charset="0"/>
              </a:rPr>
              <a:t>la sostenibilità del piano economico-finanziario.</a:t>
            </a:r>
          </a:p>
          <a:p>
            <a:pPr algn="just"/>
            <a:endParaRPr lang="it-IT" sz="1800" dirty="0">
              <a:latin typeface="Book Antiqua" pitchFamily="18" charset="0"/>
            </a:endParaRPr>
          </a:p>
          <a:p>
            <a:pPr marL="109728" indent="0" algn="just">
              <a:buNone/>
            </a:pPr>
            <a:r>
              <a:rPr lang="it-IT" sz="1800" dirty="0" smtClean="0">
                <a:latin typeface="Book Antiqua" pitchFamily="18" charset="0"/>
              </a:rPr>
              <a:t>I </a:t>
            </a:r>
            <a:r>
              <a:rPr lang="it-IT" sz="1800" dirty="0">
                <a:latin typeface="Book Antiqua" pitchFamily="18" charset="0"/>
              </a:rPr>
              <a:t>componenti delle commissioni di valutazione </a:t>
            </a:r>
            <a:endParaRPr lang="it-IT" sz="1800" dirty="0" smtClean="0">
              <a:latin typeface="Book Antiqua" pitchFamily="18" charset="0"/>
            </a:endParaRPr>
          </a:p>
          <a:p>
            <a:pPr marL="109728" indent="0" algn="just">
              <a:buNone/>
            </a:pPr>
            <a:r>
              <a:rPr lang="it-IT" sz="1800" dirty="0" smtClean="0">
                <a:latin typeface="Book Antiqua" pitchFamily="18" charset="0"/>
              </a:rPr>
              <a:t>devono </a:t>
            </a:r>
            <a:r>
              <a:rPr lang="it-IT" sz="1800" dirty="0">
                <a:latin typeface="Book Antiqua" pitchFamily="18" charset="0"/>
              </a:rPr>
              <a:t>essere altamente qualificati e competenti. </a:t>
            </a:r>
            <a:endParaRPr lang="it-IT" sz="1800" dirty="0" smtClean="0">
              <a:latin typeface="Book Antiqua" pitchFamily="18" charset="0"/>
            </a:endParaRPr>
          </a:p>
          <a:p>
            <a:pPr marL="109728" indent="0" algn="just">
              <a:buNone/>
            </a:pPr>
            <a:endParaRPr lang="it-IT" sz="1800" dirty="0">
              <a:latin typeface="Book Antiqua" pitchFamily="18" charset="0"/>
            </a:endParaRPr>
          </a:p>
          <a:p>
            <a:pPr marL="109728" indent="0" algn="just">
              <a:buNone/>
            </a:pPr>
            <a:r>
              <a:rPr lang="it-IT" sz="1800" dirty="0" smtClean="0">
                <a:latin typeface="Book Antiqua" pitchFamily="18" charset="0"/>
              </a:rPr>
              <a:t>Il bando può </a:t>
            </a:r>
            <a:r>
              <a:rPr lang="it-IT" sz="1800" dirty="0">
                <a:latin typeface="Book Antiqua" pitchFamily="18" charset="0"/>
              </a:rPr>
              <a:t>prevedere l’oscuramento dei nomi degli operatori economici che hanno presentato l’offerta</a:t>
            </a:r>
            <a:r>
              <a:rPr lang="it-IT" sz="1800" dirty="0" smtClean="0">
                <a:latin typeface="Book Antiqua" pitchFamily="18" charset="0"/>
              </a:rPr>
              <a:t>.</a:t>
            </a:r>
            <a:endParaRPr lang="it-IT" sz="1800" dirty="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185: Criteri di aggiudicazione</a:t>
            </a:r>
            <a:endParaRPr lang="it-IT" sz="3600" dirty="0">
              <a:solidFill>
                <a:schemeClr val="tx1"/>
              </a:solidFill>
            </a:endParaRPr>
          </a:p>
        </p:txBody>
      </p:sp>
      <p:cxnSp>
        <p:nvCxnSpPr>
          <p:cNvPr id="5" name="Connettore 2 4"/>
          <p:cNvCxnSpPr/>
          <p:nvPr/>
        </p:nvCxnSpPr>
        <p:spPr>
          <a:xfrm>
            <a:off x="1979712" y="2564904"/>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7941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1700808"/>
            <a:ext cx="8928992" cy="4525963"/>
          </a:xfrm>
        </p:spPr>
        <p:txBody>
          <a:bodyPr>
            <a:noAutofit/>
          </a:bodyPr>
          <a:lstStyle/>
          <a:p>
            <a:r>
              <a:rPr lang="it-IT" sz="1800" dirty="0">
                <a:latin typeface="Book Antiqua" pitchFamily="18" charset="0"/>
              </a:rPr>
              <a:t>L’ente concedente elenca i criteri in ordine decrescente di importanza</a:t>
            </a:r>
            <a:r>
              <a:rPr lang="it-IT" sz="1800" dirty="0" smtClean="0">
                <a:latin typeface="Book Antiqua" pitchFamily="18" charset="0"/>
              </a:rPr>
              <a:t>.</a:t>
            </a:r>
          </a:p>
          <a:p>
            <a:endParaRPr lang="it-IT" sz="1800" dirty="0">
              <a:latin typeface="Book Antiqua" pitchFamily="18" charset="0"/>
            </a:endParaRPr>
          </a:p>
          <a:p>
            <a:endParaRPr lang="it-IT" sz="1800" dirty="0">
              <a:latin typeface="Book Antiqua" pitchFamily="18" charset="0"/>
            </a:endParaRPr>
          </a:p>
          <a:p>
            <a:r>
              <a:rPr lang="it-IT" sz="1800" dirty="0" smtClean="0">
                <a:latin typeface="Book Antiqua" pitchFamily="18" charset="0"/>
              </a:rPr>
              <a:t>In </a:t>
            </a:r>
            <a:r>
              <a:rPr lang="it-IT" sz="1800" dirty="0">
                <a:latin typeface="Book Antiqua" pitchFamily="18" charset="0"/>
              </a:rPr>
              <a:t>deroga </a:t>
            </a:r>
            <a:r>
              <a:rPr lang="it-IT" sz="1800" dirty="0" smtClean="0">
                <a:latin typeface="Book Antiqua" pitchFamily="18" charset="0"/>
              </a:rPr>
              <a:t>a quanto innanzi, l’ente </a:t>
            </a:r>
            <a:r>
              <a:rPr lang="it-IT" sz="1800" dirty="0">
                <a:latin typeface="Book Antiqua" pitchFamily="18" charset="0"/>
              </a:rPr>
              <a:t>concedente, se riceve un'offerta che propone una soluzione innovativa con </a:t>
            </a:r>
            <a:r>
              <a:rPr lang="it-IT" sz="1800" dirty="0" smtClean="0">
                <a:latin typeface="Book Antiqua" pitchFamily="18" charset="0"/>
              </a:rPr>
              <a:t>un livello </a:t>
            </a:r>
            <a:r>
              <a:rPr lang="it-IT" sz="1800" dirty="0">
                <a:latin typeface="Book Antiqua" pitchFamily="18" charset="0"/>
              </a:rPr>
              <a:t>straordinario di prestazioni funzionali che non avrebbe potuto essere prevista da un ente </a:t>
            </a:r>
            <a:r>
              <a:rPr lang="it-IT" sz="1800" dirty="0" smtClean="0">
                <a:latin typeface="Book Antiqua" pitchFamily="18" charset="0"/>
              </a:rPr>
              <a:t>concedente diligente</a:t>
            </a:r>
            <a:r>
              <a:rPr lang="it-IT" sz="1800" dirty="0">
                <a:latin typeface="Book Antiqua" pitchFamily="18" charset="0"/>
              </a:rPr>
              <a:t>, può, in via eccezionale, modificare l'ordine dei criteri di aggiudicazione per tenere conto di </a:t>
            </a:r>
            <a:r>
              <a:rPr lang="it-IT" sz="1800" dirty="0" smtClean="0">
                <a:latin typeface="Book Antiqua" pitchFamily="18" charset="0"/>
              </a:rPr>
              <a:t>tale soluzione</a:t>
            </a:r>
            <a:r>
              <a:rPr lang="it-IT" sz="1800" dirty="0">
                <a:latin typeface="Book Antiqua" pitchFamily="18" charset="0"/>
              </a:rPr>
              <a:t>. </a:t>
            </a:r>
            <a:endParaRPr lang="it-IT" sz="1800" dirty="0" smtClean="0">
              <a:latin typeface="Book Antiqua" pitchFamily="18" charset="0"/>
            </a:endParaRPr>
          </a:p>
          <a:p>
            <a:endParaRPr lang="it-IT" sz="1800" dirty="0">
              <a:latin typeface="Book Antiqua" pitchFamily="18" charset="0"/>
            </a:endParaRPr>
          </a:p>
          <a:p>
            <a:endParaRPr lang="it-IT" sz="1800" dirty="0" smtClean="0">
              <a:latin typeface="Book Antiqua" pitchFamily="18" charset="0"/>
            </a:endParaRPr>
          </a:p>
          <a:p>
            <a:r>
              <a:rPr lang="it-IT" sz="1800" dirty="0" smtClean="0">
                <a:latin typeface="Book Antiqua" pitchFamily="18" charset="0"/>
              </a:rPr>
              <a:t>In </a:t>
            </a:r>
            <a:r>
              <a:rPr lang="it-IT" sz="1800" dirty="0">
                <a:latin typeface="Book Antiqua" pitchFamily="18" charset="0"/>
              </a:rPr>
              <a:t>tal caso l’ente concedente informa tutti gli offerenti in merito alla modifica dell'ordine </a:t>
            </a:r>
            <a:r>
              <a:rPr lang="it-IT" sz="1800" dirty="0" smtClean="0">
                <a:latin typeface="Book Antiqua" pitchFamily="18" charset="0"/>
              </a:rPr>
              <a:t>di importanza </a:t>
            </a:r>
            <a:r>
              <a:rPr lang="it-IT" sz="1800" dirty="0">
                <a:latin typeface="Book Antiqua" pitchFamily="18" charset="0"/>
              </a:rPr>
              <a:t>ed emette un nuovo invito a presentare offerte.</a:t>
            </a: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185: Criteri di aggiudicazione</a:t>
            </a:r>
            <a:endParaRPr lang="it-IT" sz="3600" dirty="0">
              <a:solidFill>
                <a:schemeClr val="tx1"/>
              </a:solidFill>
            </a:endParaRPr>
          </a:p>
        </p:txBody>
      </p:sp>
      <p:cxnSp>
        <p:nvCxnSpPr>
          <p:cNvPr id="5" name="Connettore 2 4"/>
          <p:cNvCxnSpPr/>
          <p:nvPr/>
        </p:nvCxnSpPr>
        <p:spPr>
          <a:xfrm>
            <a:off x="5436096" y="1988840"/>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2699792" y="3856789"/>
            <a:ext cx="0" cy="868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8127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39552" y="2492896"/>
            <a:ext cx="8229600" cy="1143000"/>
          </a:xfrm>
        </p:spPr>
        <p:txBody>
          <a:bodyPr>
            <a:noAutofit/>
          </a:bodyPr>
          <a:lstStyle/>
          <a:p>
            <a:pPr algn="ctr"/>
            <a:r>
              <a:rPr lang="it-IT" sz="3600" b="0" dirty="0">
                <a:solidFill>
                  <a:schemeClr val="tx1"/>
                </a:solidFill>
                <a:effectLst/>
                <a:latin typeface="Book Antiqua" pitchFamily="18" charset="0"/>
                <a:cs typeface="Arial" pitchFamily="34" charset="0"/>
              </a:rPr>
              <a:t>Procedimento di affidamento contratto di concessione ad </a:t>
            </a:r>
            <a:r>
              <a:rPr lang="it-IT" sz="3600" b="0" dirty="0" smtClean="0">
                <a:solidFill>
                  <a:schemeClr val="tx1"/>
                </a:solidFill>
                <a:effectLst/>
                <a:latin typeface="Book Antiqua" pitchFamily="18" charset="0"/>
                <a:cs typeface="Arial" pitchFamily="34" charset="0"/>
              </a:rPr>
              <a:t>iniziativa privata</a:t>
            </a:r>
            <a:endParaRPr lang="it-IT" sz="3600" dirty="0">
              <a:solidFill>
                <a:schemeClr val="tx1"/>
              </a:solidFill>
            </a:endParaRPr>
          </a:p>
        </p:txBody>
      </p:sp>
    </p:spTree>
    <p:extLst>
      <p:ext uri="{BB962C8B-B14F-4D97-AF65-F5344CB8AC3E}">
        <p14:creationId xmlns:p14="http://schemas.microsoft.com/office/powerpoint/2010/main" val="29058352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628800"/>
            <a:ext cx="8229600" cy="4525963"/>
          </a:xfrm>
        </p:spPr>
        <p:txBody>
          <a:bodyPr>
            <a:noAutofit/>
          </a:bodyPr>
          <a:lstStyle/>
          <a:p>
            <a:pPr algn="just"/>
            <a:r>
              <a:rPr lang="it-IT" sz="2000" dirty="0" smtClean="0">
                <a:latin typeface="Book Antiqua" pitchFamily="18" charset="0"/>
                <a:cs typeface="Arial" pitchFamily="34" charset="0"/>
              </a:rPr>
              <a:t>Il legislatore </a:t>
            </a:r>
            <a:r>
              <a:rPr lang="it-IT" sz="2000" dirty="0">
                <a:latin typeface="Book Antiqua" pitchFamily="18" charset="0"/>
                <a:cs typeface="Arial" pitchFamily="34" charset="0"/>
              </a:rPr>
              <a:t>del 2023 giunge alla conclusione </a:t>
            </a:r>
            <a:r>
              <a:rPr lang="it-IT" sz="2000" dirty="0" smtClean="0">
                <a:latin typeface="Book Antiqua" pitchFamily="18" charset="0"/>
                <a:cs typeface="Arial" pitchFamily="34" charset="0"/>
              </a:rPr>
              <a:t>che l’istituto </a:t>
            </a:r>
            <a:r>
              <a:rPr lang="it-IT" sz="2000" dirty="0">
                <a:latin typeface="Book Antiqua" pitchFamily="18" charset="0"/>
                <a:cs typeface="Arial" pitchFamily="34" charset="0"/>
              </a:rPr>
              <a:t>della </a:t>
            </a:r>
            <a:r>
              <a:rPr lang="it-IT" sz="2000" b="1" dirty="0">
                <a:latin typeface="Book Antiqua" pitchFamily="18" charset="0"/>
                <a:cs typeface="Arial" pitchFamily="34" charset="0"/>
              </a:rPr>
              <a:t>Finanza di progetto </a:t>
            </a:r>
            <a:r>
              <a:rPr lang="it-IT" sz="2000" dirty="0">
                <a:latin typeface="Book Antiqua" pitchFamily="18" charset="0"/>
                <a:cs typeface="Arial" pitchFamily="34" charset="0"/>
              </a:rPr>
              <a:t>non è </a:t>
            </a:r>
            <a:r>
              <a:rPr lang="it-IT" sz="2000" dirty="0" smtClean="0">
                <a:latin typeface="Book Antiqua" pitchFamily="18" charset="0"/>
                <a:cs typeface="Arial" pitchFamily="34" charset="0"/>
              </a:rPr>
              <a:t>un contratto </a:t>
            </a:r>
            <a:r>
              <a:rPr lang="it-IT" sz="2000" dirty="0">
                <a:latin typeface="Book Antiqua" pitchFamily="18" charset="0"/>
                <a:cs typeface="Arial" pitchFamily="34" charset="0"/>
              </a:rPr>
              <a:t>e nemmeno uno strumento </a:t>
            </a:r>
            <a:r>
              <a:rPr lang="it-IT" sz="2000" dirty="0" smtClean="0">
                <a:latin typeface="Book Antiqua" pitchFamily="18" charset="0"/>
                <a:cs typeface="Arial" pitchFamily="34" charset="0"/>
              </a:rPr>
              <a:t>finanziario, ma </a:t>
            </a:r>
            <a:r>
              <a:rPr lang="it-IT" sz="2000" dirty="0">
                <a:latin typeface="Book Antiqua" pitchFamily="18" charset="0"/>
                <a:cs typeface="Arial" pitchFamily="34" charset="0"/>
              </a:rPr>
              <a:t>una semplice procedura semplificata </a:t>
            </a:r>
            <a:r>
              <a:rPr lang="it-IT" sz="2000" dirty="0" smtClean="0">
                <a:latin typeface="Book Antiqua" pitchFamily="18" charset="0"/>
                <a:cs typeface="Arial" pitchFamily="34" charset="0"/>
              </a:rPr>
              <a:t>per l’affidamento </a:t>
            </a:r>
            <a:r>
              <a:rPr lang="it-IT" sz="2000" dirty="0">
                <a:latin typeface="Book Antiqua" pitchFamily="18" charset="0"/>
                <a:cs typeface="Arial" pitchFamily="34" charset="0"/>
              </a:rPr>
              <a:t>di un contratto di </a:t>
            </a:r>
            <a:r>
              <a:rPr lang="it-IT" sz="2000" dirty="0" smtClean="0">
                <a:latin typeface="Book Antiqua" pitchFamily="18" charset="0"/>
                <a:cs typeface="Arial" pitchFamily="34" charset="0"/>
              </a:rPr>
              <a:t>partenariato pubblico privato (contrattualistico o istituzionale</a:t>
            </a:r>
            <a:r>
              <a:rPr lang="it-IT" sz="2000" dirty="0">
                <a:latin typeface="Book Antiqua" pitchFamily="18" charset="0"/>
                <a:cs typeface="Arial" pitchFamily="34" charset="0"/>
              </a:rPr>
              <a:t>)</a:t>
            </a:r>
            <a:r>
              <a:rPr lang="it-IT" sz="1800" dirty="0" smtClean="0">
                <a:latin typeface="Book Antiqua" pitchFamily="18" charset="0"/>
                <a:cs typeface="Arial" pitchFamily="34" charset="0"/>
              </a:rPr>
              <a:t>.</a:t>
            </a:r>
            <a:endParaRPr lang="it-IT" sz="1800" dirty="0">
              <a:latin typeface="Book Antiqua" pitchFamily="18" charset="0"/>
              <a:cs typeface="Arial" pitchFamily="34" charset="0"/>
            </a:endParaRPr>
          </a:p>
          <a:p>
            <a:endParaRPr lang="it-IT" sz="1800" dirty="0" smtClean="0">
              <a:latin typeface="Book Antiqua" pitchFamily="18" charset="0"/>
            </a:endParaRPr>
          </a:p>
          <a:p>
            <a:r>
              <a:rPr lang="it-IT" sz="1800" dirty="0" smtClean="0">
                <a:latin typeface="Book Antiqua" pitchFamily="18" charset="0"/>
              </a:rPr>
              <a:t>Non prevede </a:t>
            </a:r>
            <a:r>
              <a:rPr lang="it-IT" sz="1800" dirty="0">
                <a:latin typeface="Book Antiqua" pitchFamily="18" charset="0"/>
              </a:rPr>
              <a:t>più, come nei vecchi codici, </a:t>
            </a:r>
            <a:r>
              <a:rPr lang="it-IT" sz="1800" dirty="0" smtClean="0">
                <a:latin typeface="Book Antiqua" pitchFamily="18" charset="0"/>
              </a:rPr>
              <a:t>la possibilità </a:t>
            </a:r>
            <a:r>
              <a:rPr lang="it-IT" sz="1800" dirty="0">
                <a:latin typeface="Book Antiqua" pitchFamily="18" charset="0"/>
              </a:rPr>
              <a:t>di attivare ad </a:t>
            </a:r>
            <a:r>
              <a:rPr lang="it-IT" sz="1800" dirty="0" smtClean="0">
                <a:latin typeface="Book Antiqua" pitchFamily="18" charset="0"/>
              </a:rPr>
              <a:t>iniziativa pubblica </a:t>
            </a:r>
            <a:r>
              <a:rPr lang="it-IT" sz="1800" dirty="0">
                <a:latin typeface="Book Antiqua" pitchFamily="18" charset="0"/>
              </a:rPr>
              <a:t>il procedimento facendo </a:t>
            </a:r>
            <a:r>
              <a:rPr lang="it-IT" sz="1800" dirty="0" smtClean="0">
                <a:latin typeface="Book Antiqua" pitchFamily="18" charset="0"/>
              </a:rPr>
              <a:t>una volta </a:t>
            </a:r>
            <a:r>
              <a:rPr lang="it-IT" sz="1800" dirty="0">
                <a:latin typeface="Book Antiqua" pitchFamily="18" charset="0"/>
              </a:rPr>
              <a:t>in </a:t>
            </a:r>
            <a:r>
              <a:rPr lang="it-IT" sz="1800" dirty="0" smtClean="0">
                <a:latin typeface="Book Antiqua" pitchFamily="18" charset="0"/>
              </a:rPr>
              <a:t>più chiarezza </a:t>
            </a:r>
            <a:r>
              <a:rPr lang="it-IT" sz="1800" dirty="0">
                <a:latin typeface="Book Antiqua" pitchFamily="18" charset="0"/>
              </a:rPr>
              <a:t>tra le procedure </a:t>
            </a:r>
            <a:r>
              <a:rPr lang="it-IT" sz="1800" dirty="0" smtClean="0">
                <a:latin typeface="Book Antiqua" pitchFamily="18" charset="0"/>
              </a:rPr>
              <a:t>da porre </a:t>
            </a:r>
            <a:r>
              <a:rPr lang="it-IT" sz="1800" dirty="0">
                <a:latin typeface="Book Antiqua" pitchFamily="18" charset="0"/>
              </a:rPr>
              <a:t>in essere per l’affidamento </a:t>
            </a:r>
            <a:r>
              <a:rPr lang="it-IT" sz="1800" dirty="0" smtClean="0">
                <a:latin typeface="Book Antiqua" pitchFamily="18" charset="0"/>
              </a:rPr>
              <a:t>delle concessioni.</a:t>
            </a:r>
          </a:p>
          <a:p>
            <a:endParaRPr lang="it-IT" sz="1800" dirty="0">
              <a:latin typeface="Book Antiqua" pitchFamily="18" charset="0"/>
            </a:endParaRPr>
          </a:p>
          <a:p>
            <a:r>
              <a:rPr lang="it-IT" sz="1800" u="sng" dirty="0" smtClean="0">
                <a:latin typeface="Book Antiqua" pitchFamily="18" charset="0"/>
              </a:rPr>
              <a:t>La Finanza </a:t>
            </a:r>
            <a:r>
              <a:rPr lang="it-IT" sz="1800" u="sng" dirty="0">
                <a:latin typeface="Book Antiqua" pitchFamily="18" charset="0"/>
              </a:rPr>
              <a:t>di progetto è un </a:t>
            </a:r>
            <a:r>
              <a:rPr lang="it-IT" sz="1800" u="sng" dirty="0" smtClean="0">
                <a:latin typeface="Book Antiqua" pitchFamily="18" charset="0"/>
              </a:rPr>
              <a:t>procedimento che </a:t>
            </a:r>
            <a:r>
              <a:rPr lang="it-IT" sz="1800" u="sng" dirty="0">
                <a:latin typeface="Book Antiqua" pitchFamily="18" charset="0"/>
              </a:rPr>
              <a:t>si attiva solo ad iniziativa </a:t>
            </a:r>
            <a:r>
              <a:rPr lang="it-IT" sz="1800" u="sng" dirty="0" smtClean="0">
                <a:latin typeface="Book Antiqua" pitchFamily="18" charset="0"/>
              </a:rPr>
              <a:t>privata!</a:t>
            </a:r>
            <a:endParaRPr lang="it-IT" sz="1800" u="sng" dirty="0">
              <a:latin typeface="Book Antiqua" pitchFamily="18" charset="0"/>
            </a:endParaRPr>
          </a:p>
        </p:txBody>
      </p:sp>
      <p:sp>
        <p:nvSpPr>
          <p:cNvPr id="3" name="Titolo 2"/>
          <p:cNvSpPr>
            <a:spLocks noGrp="1"/>
          </p:cNvSpPr>
          <p:nvPr>
            <p:ph type="title"/>
          </p:nvPr>
        </p:nvSpPr>
        <p:spPr/>
        <p:txBody>
          <a:bodyPr>
            <a:noAutofit/>
          </a:bodyPr>
          <a:lstStyle/>
          <a:p>
            <a:pPr algn="just"/>
            <a:r>
              <a:rPr lang="it-IT" sz="3600" b="0" dirty="0">
                <a:solidFill>
                  <a:schemeClr val="tx1"/>
                </a:solidFill>
                <a:effectLst/>
                <a:latin typeface="Book Antiqua" pitchFamily="18" charset="0"/>
                <a:cs typeface="Arial" pitchFamily="34" charset="0"/>
              </a:rPr>
              <a:t>Procedimento di affidamento contratto di concessione ad </a:t>
            </a:r>
            <a:r>
              <a:rPr lang="it-IT" sz="3600" b="0" dirty="0" smtClean="0">
                <a:solidFill>
                  <a:schemeClr val="tx1"/>
                </a:solidFill>
                <a:effectLst/>
                <a:latin typeface="Book Antiqua" pitchFamily="18" charset="0"/>
                <a:cs typeface="Arial" pitchFamily="34" charset="0"/>
              </a:rPr>
              <a:t>iniziativa privata</a:t>
            </a:r>
            <a:endParaRPr lang="it-IT" sz="3600" dirty="0">
              <a:solidFill>
                <a:schemeClr val="tx1"/>
              </a:solidFill>
            </a:endParaRPr>
          </a:p>
        </p:txBody>
      </p:sp>
    </p:spTree>
    <p:extLst>
      <p:ext uri="{BB962C8B-B14F-4D97-AF65-F5344CB8AC3E}">
        <p14:creationId xmlns:p14="http://schemas.microsoft.com/office/powerpoint/2010/main" val="41089115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628800"/>
            <a:ext cx="8229600" cy="4525963"/>
          </a:xfrm>
        </p:spPr>
        <p:txBody>
          <a:bodyPr>
            <a:normAutofit/>
          </a:bodyPr>
          <a:lstStyle/>
          <a:p>
            <a:pPr marL="109728" indent="0" algn="just">
              <a:buNone/>
            </a:pPr>
            <a:r>
              <a:rPr lang="it-IT" sz="2000" i="1" dirty="0" smtClean="0">
                <a:latin typeface="Book Antiqua" pitchFamily="18" charset="0"/>
              </a:rPr>
              <a:t>«Gli </a:t>
            </a:r>
            <a:r>
              <a:rPr lang="it-IT" sz="2000" i="1" dirty="0">
                <a:latin typeface="Book Antiqua" pitchFamily="18" charset="0"/>
              </a:rPr>
              <a:t>operatori economici possono presentare </a:t>
            </a:r>
            <a:r>
              <a:rPr lang="it-IT" sz="2000" i="1" dirty="0" smtClean="0">
                <a:latin typeface="Book Antiqua" pitchFamily="18" charset="0"/>
              </a:rPr>
              <a:t>agli </a:t>
            </a:r>
            <a:r>
              <a:rPr lang="it-IT" sz="2000" i="1" dirty="0">
                <a:latin typeface="Book Antiqua" pitchFamily="18" charset="0"/>
              </a:rPr>
              <a:t>enti concedenti proposte relative alla </a:t>
            </a:r>
            <a:r>
              <a:rPr lang="it-IT" sz="2000" i="1" dirty="0" smtClean="0">
                <a:latin typeface="Book Antiqua" pitchFamily="18" charset="0"/>
              </a:rPr>
              <a:t>realizzazione in concessione </a:t>
            </a:r>
            <a:r>
              <a:rPr lang="it-IT" sz="2000" i="1" dirty="0">
                <a:latin typeface="Book Antiqua" pitchFamily="18" charset="0"/>
              </a:rPr>
              <a:t>di lavori o </a:t>
            </a:r>
            <a:r>
              <a:rPr lang="it-IT" sz="2000" i="1" dirty="0" smtClean="0">
                <a:latin typeface="Book Antiqua" pitchFamily="18" charset="0"/>
              </a:rPr>
              <a:t>servizi»</a:t>
            </a:r>
          </a:p>
          <a:p>
            <a:pPr marL="109728" indent="0" algn="just">
              <a:buNone/>
            </a:pPr>
            <a:endParaRPr lang="it-IT" sz="2000" dirty="0" smtClean="0">
              <a:latin typeface="Book Antiqua" pitchFamily="18" charset="0"/>
            </a:endParaRPr>
          </a:p>
          <a:p>
            <a:pPr marL="109728" indent="0" algn="just">
              <a:buNone/>
            </a:pPr>
            <a:r>
              <a:rPr lang="it-IT" sz="2000" dirty="0" smtClean="0">
                <a:latin typeface="Book Antiqua" pitchFamily="18" charset="0"/>
              </a:rPr>
              <a:t>Tale proposta deve contenere:</a:t>
            </a:r>
          </a:p>
          <a:p>
            <a:pPr algn="just">
              <a:buFont typeface="Wingdings" pitchFamily="2" charset="2"/>
              <a:buChar char="§"/>
            </a:pPr>
            <a:r>
              <a:rPr lang="it-IT" sz="2000" dirty="0" smtClean="0">
                <a:latin typeface="Book Antiqua" pitchFamily="18" charset="0"/>
              </a:rPr>
              <a:t>progetto </a:t>
            </a:r>
            <a:r>
              <a:rPr lang="it-IT" sz="2000" dirty="0">
                <a:latin typeface="Book Antiqua" pitchFamily="18" charset="0"/>
              </a:rPr>
              <a:t>di </a:t>
            </a:r>
            <a:r>
              <a:rPr lang="it-IT" sz="2000" dirty="0" smtClean="0">
                <a:latin typeface="Book Antiqua" pitchFamily="18" charset="0"/>
              </a:rPr>
              <a:t>fattibilità;</a:t>
            </a:r>
          </a:p>
          <a:p>
            <a:pPr algn="just">
              <a:buFont typeface="Wingdings" pitchFamily="2" charset="2"/>
              <a:buChar char="§"/>
            </a:pPr>
            <a:r>
              <a:rPr lang="it-IT" sz="2000" dirty="0" smtClean="0">
                <a:latin typeface="Book Antiqua" pitchFamily="18" charset="0"/>
              </a:rPr>
              <a:t>bozza </a:t>
            </a:r>
            <a:r>
              <a:rPr lang="it-IT" sz="2000" dirty="0">
                <a:latin typeface="Book Antiqua" pitchFamily="18" charset="0"/>
              </a:rPr>
              <a:t>di </a:t>
            </a:r>
            <a:r>
              <a:rPr lang="it-IT" sz="2000" dirty="0" smtClean="0">
                <a:latin typeface="Book Antiqua" pitchFamily="18" charset="0"/>
              </a:rPr>
              <a:t>convenzione;</a:t>
            </a:r>
          </a:p>
          <a:p>
            <a:pPr algn="just">
              <a:buFont typeface="Wingdings" pitchFamily="2" charset="2"/>
              <a:buChar char="§"/>
            </a:pPr>
            <a:r>
              <a:rPr lang="it-IT" sz="2000" dirty="0" smtClean="0">
                <a:latin typeface="Book Antiqua" pitchFamily="18" charset="0"/>
              </a:rPr>
              <a:t>piano </a:t>
            </a:r>
            <a:r>
              <a:rPr lang="it-IT" sz="2000" dirty="0">
                <a:latin typeface="Book Antiqua" pitchFamily="18" charset="0"/>
              </a:rPr>
              <a:t>economico-finanziario asseverato e la specificazione delle caratteristiche del servizio e della </a:t>
            </a:r>
            <a:r>
              <a:rPr lang="it-IT" sz="2000" dirty="0" smtClean="0">
                <a:latin typeface="Book Antiqua" pitchFamily="18" charset="0"/>
              </a:rPr>
              <a:t>gestione </a:t>
            </a:r>
            <a:r>
              <a:rPr lang="it-IT" sz="1800" dirty="0" smtClean="0">
                <a:latin typeface="Book Antiqua" pitchFamily="18" charset="0"/>
              </a:rPr>
              <a:t>(Il </a:t>
            </a:r>
            <a:r>
              <a:rPr lang="it-IT" sz="1800" dirty="0">
                <a:latin typeface="Book Antiqua" pitchFamily="18" charset="0"/>
              </a:rPr>
              <a:t>piano economico-finanziario comprende l'importo delle spese sostenute per la predisposizione della proposta, comprensivo anche dei diritti sulle opere </a:t>
            </a:r>
            <a:r>
              <a:rPr lang="it-IT" sz="1800" dirty="0" smtClean="0">
                <a:latin typeface="Book Antiqua" pitchFamily="18" charset="0"/>
              </a:rPr>
              <a:t>dell'ingegno).</a:t>
            </a:r>
            <a:endParaRPr lang="it-IT" sz="2000" dirty="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193: Finanza di Progetto</a:t>
            </a:r>
            <a:endParaRPr lang="it-IT" sz="3600" dirty="0">
              <a:solidFill>
                <a:schemeClr val="tx1"/>
              </a:solidFill>
            </a:endParaRPr>
          </a:p>
        </p:txBody>
      </p:sp>
    </p:spTree>
    <p:extLst>
      <p:ext uri="{BB962C8B-B14F-4D97-AF65-F5344CB8AC3E}">
        <p14:creationId xmlns:p14="http://schemas.microsoft.com/office/powerpoint/2010/main" val="41526330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628800"/>
            <a:ext cx="8229600" cy="4525963"/>
          </a:xfrm>
        </p:spPr>
        <p:txBody>
          <a:bodyPr>
            <a:normAutofit fontScale="92500" lnSpcReduction="20000"/>
          </a:bodyPr>
          <a:lstStyle/>
          <a:p>
            <a:pPr algn="just"/>
            <a:r>
              <a:rPr lang="it-IT" sz="2000" dirty="0">
                <a:latin typeface="Book Antiqua" pitchFamily="18" charset="0"/>
              </a:rPr>
              <a:t>Gli investitori istituzionali </a:t>
            </a:r>
            <a:r>
              <a:rPr lang="it-IT" sz="1600" dirty="0">
                <a:latin typeface="Book Antiqua" pitchFamily="18" charset="0"/>
              </a:rPr>
              <a:t>di cui </a:t>
            </a:r>
            <a:r>
              <a:rPr lang="it-IT" sz="1600" dirty="0" smtClean="0">
                <a:latin typeface="Book Antiqua" pitchFamily="18" charset="0"/>
              </a:rPr>
              <a:t>all'articolo 32</a:t>
            </a:r>
            <a:r>
              <a:rPr lang="it-IT" sz="1600" dirty="0">
                <a:latin typeface="Book Antiqua" pitchFamily="18" charset="0"/>
              </a:rPr>
              <a:t>, comma 3, del decreto-legge 31 maggio 2010, n. 78, convertito, con modificazioni, dalla legge 30 </a:t>
            </a:r>
            <a:r>
              <a:rPr lang="it-IT" sz="1600" dirty="0" smtClean="0">
                <a:latin typeface="Book Antiqua" pitchFamily="18" charset="0"/>
              </a:rPr>
              <a:t>luglio 2010</a:t>
            </a:r>
            <a:r>
              <a:rPr lang="it-IT" sz="1600" dirty="0">
                <a:latin typeface="Book Antiqua" pitchFamily="18" charset="0"/>
              </a:rPr>
              <a:t>, n. 122, nonché i soggetti di cui all’articolo 2, numero 3), del regolamento (UE) 2015/1017 </a:t>
            </a:r>
            <a:r>
              <a:rPr lang="it-IT" sz="1600" dirty="0" smtClean="0">
                <a:latin typeface="Book Antiqua" pitchFamily="18" charset="0"/>
              </a:rPr>
              <a:t>del Parlamento </a:t>
            </a:r>
            <a:r>
              <a:rPr lang="it-IT" sz="1600" dirty="0">
                <a:latin typeface="Book Antiqua" pitchFamily="18" charset="0"/>
              </a:rPr>
              <a:t>europeo e del Consiglio, del 25 giugno 2015</a:t>
            </a:r>
            <a:r>
              <a:rPr lang="it-IT" sz="2000" dirty="0">
                <a:latin typeface="Book Antiqua" pitchFamily="18" charset="0"/>
              </a:rPr>
              <a:t>, possono formulare le proposte di cui al primo </a:t>
            </a:r>
            <a:r>
              <a:rPr lang="it-IT" sz="2000" dirty="0" smtClean="0">
                <a:latin typeface="Book Antiqua" pitchFamily="18" charset="0"/>
              </a:rPr>
              <a:t>periodo salva </a:t>
            </a:r>
            <a:r>
              <a:rPr lang="it-IT" sz="2000" dirty="0">
                <a:latin typeface="Book Antiqua" pitchFamily="18" charset="0"/>
              </a:rPr>
              <a:t>la necessità, nella successiva gara per l’affidamento dei lavori o dei servizi, </a:t>
            </a:r>
            <a:r>
              <a:rPr lang="it-IT" sz="2000" dirty="0" smtClean="0">
                <a:latin typeface="Book Antiqua" pitchFamily="18" charset="0"/>
              </a:rPr>
              <a:t>di </a:t>
            </a:r>
            <a:r>
              <a:rPr lang="it-IT" sz="2000" dirty="0">
                <a:latin typeface="Book Antiqua" pitchFamily="18" charset="0"/>
              </a:rPr>
              <a:t>associarsi o </a:t>
            </a:r>
            <a:r>
              <a:rPr lang="it-IT" sz="2000" dirty="0" smtClean="0">
                <a:latin typeface="Book Antiqua" pitchFamily="18" charset="0"/>
              </a:rPr>
              <a:t>consorziarsi con </a:t>
            </a:r>
            <a:r>
              <a:rPr lang="it-IT" sz="2000" dirty="0">
                <a:latin typeface="Book Antiqua" pitchFamily="18" charset="0"/>
              </a:rPr>
              <a:t>operatori economici in possesso dei requisiti richiesti dal bando, qualora gli stessi investitori </a:t>
            </a:r>
            <a:r>
              <a:rPr lang="it-IT" sz="2000" dirty="0" smtClean="0">
                <a:latin typeface="Book Antiqua" pitchFamily="18" charset="0"/>
              </a:rPr>
              <a:t>istituzionali ne </a:t>
            </a:r>
            <a:r>
              <a:rPr lang="it-IT" sz="2000" dirty="0">
                <a:latin typeface="Book Antiqua" pitchFamily="18" charset="0"/>
              </a:rPr>
              <a:t>siano privi</a:t>
            </a:r>
            <a:r>
              <a:rPr lang="it-IT" sz="2000" dirty="0" smtClean="0">
                <a:latin typeface="Book Antiqua" pitchFamily="18" charset="0"/>
              </a:rPr>
              <a:t>.</a:t>
            </a:r>
          </a:p>
          <a:p>
            <a:pPr algn="just"/>
            <a:endParaRPr lang="it-IT" sz="2000" dirty="0" smtClean="0">
              <a:latin typeface="Book Antiqua" pitchFamily="18" charset="0"/>
            </a:endParaRPr>
          </a:p>
          <a:p>
            <a:pPr algn="just"/>
            <a:r>
              <a:rPr lang="it-IT" sz="2000" dirty="0" smtClean="0">
                <a:latin typeface="Book Antiqua" pitchFamily="18" charset="0"/>
              </a:rPr>
              <a:t>Gli stessi possono:</a:t>
            </a:r>
          </a:p>
          <a:p>
            <a:pPr algn="just">
              <a:buFont typeface="Wingdings" pitchFamily="2" charset="2"/>
              <a:buChar char="§"/>
            </a:pPr>
            <a:r>
              <a:rPr lang="it-IT" sz="2000" dirty="0" smtClean="0">
                <a:latin typeface="Book Antiqua" pitchFamily="18" charset="0"/>
              </a:rPr>
              <a:t>soddisfare </a:t>
            </a:r>
            <a:r>
              <a:rPr lang="it-IT" sz="2000" dirty="0">
                <a:latin typeface="Book Antiqua" pitchFamily="18" charset="0"/>
              </a:rPr>
              <a:t>la </a:t>
            </a:r>
            <a:r>
              <a:rPr lang="it-IT" sz="2000" dirty="0" smtClean="0">
                <a:latin typeface="Book Antiqua" pitchFamily="18" charset="0"/>
              </a:rPr>
              <a:t>richiesta </a:t>
            </a:r>
            <a:r>
              <a:rPr lang="it-IT" sz="2000" dirty="0">
                <a:latin typeface="Book Antiqua" pitchFamily="18" charset="0"/>
              </a:rPr>
              <a:t>dei requisiti </a:t>
            </a:r>
            <a:r>
              <a:rPr lang="it-IT" sz="2000" dirty="0" smtClean="0">
                <a:latin typeface="Book Antiqua" pitchFamily="18" charset="0"/>
              </a:rPr>
              <a:t>di carattere </a:t>
            </a:r>
            <a:r>
              <a:rPr lang="it-IT" sz="2000" dirty="0">
                <a:latin typeface="Book Antiqua" pitchFamily="18" charset="0"/>
              </a:rPr>
              <a:t>economico, finanziario, tecnico e professionale avvalendosi, anche integralmente, delle capacità </a:t>
            </a:r>
            <a:r>
              <a:rPr lang="it-IT" sz="2000" dirty="0" smtClean="0">
                <a:latin typeface="Book Antiqua" pitchFamily="18" charset="0"/>
              </a:rPr>
              <a:t>di altri </a:t>
            </a:r>
            <a:r>
              <a:rPr lang="it-IT" sz="2000" dirty="0">
                <a:latin typeface="Book Antiqua" pitchFamily="18" charset="0"/>
              </a:rPr>
              <a:t>soggetti. </a:t>
            </a:r>
            <a:endParaRPr lang="it-IT" sz="2000" dirty="0" smtClean="0">
              <a:latin typeface="Book Antiqua" pitchFamily="18" charset="0"/>
            </a:endParaRPr>
          </a:p>
          <a:p>
            <a:pPr algn="just">
              <a:buFont typeface="Wingdings" pitchFamily="2" charset="2"/>
              <a:buChar char="§"/>
            </a:pPr>
            <a:r>
              <a:rPr lang="it-IT" sz="2000" dirty="0" smtClean="0">
                <a:latin typeface="Book Antiqua" pitchFamily="18" charset="0"/>
              </a:rPr>
              <a:t>altresì </a:t>
            </a:r>
            <a:r>
              <a:rPr lang="it-IT" sz="2000" dirty="0">
                <a:latin typeface="Book Antiqua" pitchFamily="18" charset="0"/>
              </a:rPr>
              <a:t>impegnarsi a subappaltare, anche integralmente, </a:t>
            </a:r>
            <a:r>
              <a:rPr lang="it-IT" sz="2000" dirty="0" smtClean="0">
                <a:latin typeface="Book Antiqua" pitchFamily="18" charset="0"/>
              </a:rPr>
              <a:t>le prestazioni </a:t>
            </a:r>
            <a:r>
              <a:rPr lang="it-IT" sz="2000" dirty="0">
                <a:latin typeface="Book Antiqua" pitchFamily="18" charset="0"/>
              </a:rPr>
              <a:t>oggetto del contratto di concessione a imprese in possesso dei requisiti richiesti dal bando, </a:t>
            </a:r>
            <a:r>
              <a:rPr lang="it-IT" sz="2000" dirty="0" smtClean="0">
                <a:latin typeface="Book Antiqua" pitchFamily="18" charset="0"/>
              </a:rPr>
              <a:t>a condizione </a:t>
            </a:r>
            <a:r>
              <a:rPr lang="it-IT" sz="2000" dirty="0">
                <a:latin typeface="Book Antiqua" pitchFamily="18" charset="0"/>
              </a:rPr>
              <a:t>che il nominativo del subappaltatore sia comunicato, con il suo consenso, all’ente concedente </a:t>
            </a:r>
            <a:r>
              <a:rPr lang="it-IT" sz="2000" dirty="0" smtClean="0">
                <a:latin typeface="Book Antiqua" pitchFamily="18" charset="0"/>
              </a:rPr>
              <a:t>entro la </a:t>
            </a:r>
            <a:r>
              <a:rPr lang="it-IT" sz="2000" dirty="0">
                <a:latin typeface="Book Antiqua" pitchFamily="18" charset="0"/>
              </a:rPr>
              <a:t>scadenza del termine per la presentazione dell’offerta.</a:t>
            </a: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193: Finanza di Progetto</a:t>
            </a:r>
            <a:endParaRPr lang="it-IT" sz="3600" dirty="0">
              <a:solidFill>
                <a:schemeClr val="tx1"/>
              </a:solidFill>
            </a:endParaRPr>
          </a:p>
        </p:txBody>
      </p:sp>
    </p:spTree>
    <p:extLst>
      <p:ext uri="{BB962C8B-B14F-4D97-AF65-F5344CB8AC3E}">
        <p14:creationId xmlns:p14="http://schemas.microsoft.com/office/powerpoint/2010/main" val="2116205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51632" y="476672"/>
            <a:ext cx="7943200" cy="369332"/>
          </a:xfrm>
          <a:prstGeom prst="rect">
            <a:avLst/>
          </a:prstGeom>
          <a:noFill/>
        </p:spPr>
        <p:txBody>
          <a:bodyPr wrap="none" rtlCol="0">
            <a:spAutoFit/>
          </a:bodyPr>
          <a:lstStyle/>
          <a:p>
            <a:r>
              <a:rPr lang="it-IT" sz="1800" dirty="0">
                <a:solidFill>
                  <a:schemeClr val="tx1"/>
                </a:solidFill>
                <a:latin typeface="Book Antiqua" pitchFamily="18" charset="0"/>
              </a:rPr>
              <a:t>Le operazioni di PPP si caratterizzano normalmente per i seguenti elementi</a:t>
            </a:r>
            <a:r>
              <a:rPr lang="it-IT" sz="1800" dirty="0">
                <a:solidFill>
                  <a:schemeClr val="tx1"/>
                </a:solidFill>
              </a:rPr>
              <a:t>:</a:t>
            </a:r>
          </a:p>
        </p:txBody>
      </p:sp>
      <p:sp>
        <p:nvSpPr>
          <p:cNvPr id="10" name="Ovale 9"/>
          <p:cNvSpPr/>
          <p:nvPr/>
        </p:nvSpPr>
        <p:spPr>
          <a:xfrm>
            <a:off x="321654" y="4178455"/>
            <a:ext cx="2565612" cy="2024409"/>
          </a:xfrm>
          <a:prstGeom prst="ellips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latin typeface="Book Antiqua" pitchFamily="18" charset="0"/>
              </a:rPr>
              <a:t>le modalità di finanziamento del progetto, garantito dal partner privato</a:t>
            </a:r>
          </a:p>
        </p:txBody>
      </p:sp>
      <p:sp>
        <p:nvSpPr>
          <p:cNvPr id="11" name="Ovale 10"/>
          <p:cNvSpPr/>
          <p:nvPr/>
        </p:nvSpPr>
        <p:spPr>
          <a:xfrm>
            <a:off x="5327575" y="1040823"/>
            <a:ext cx="3816425" cy="4311188"/>
          </a:xfrm>
          <a:prstGeom prst="ellips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u="sng" dirty="0">
                <a:solidFill>
                  <a:schemeClr val="tx1"/>
                </a:solidFill>
                <a:latin typeface="Book Antiqua" pitchFamily="18" charset="0"/>
              </a:rPr>
              <a:t>il ruolo importante dell’operatore economico privato</a:t>
            </a:r>
            <a:r>
              <a:rPr lang="it-IT" sz="1600" dirty="0">
                <a:solidFill>
                  <a:schemeClr val="tx1"/>
                </a:solidFill>
                <a:latin typeface="Book Antiqua" pitchFamily="18" charset="0"/>
              </a:rPr>
              <a:t>, che partecipa alle varie fasi del</a:t>
            </a:r>
          </a:p>
          <a:p>
            <a:pPr algn="ctr"/>
            <a:r>
              <a:rPr lang="it-IT" sz="1600" dirty="0">
                <a:solidFill>
                  <a:schemeClr val="tx1"/>
                </a:solidFill>
                <a:latin typeface="Book Antiqua" pitchFamily="18" charset="0"/>
              </a:rPr>
              <a:t>progetto e all’esecuzione dell’opera, lasciando al partner pubblico il compito di definire</a:t>
            </a:r>
          </a:p>
          <a:p>
            <a:pPr algn="ctr"/>
            <a:r>
              <a:rPr lang="it-IT" sz="1600" dirty="0">
                <a:solidFill>
                  <a:schemeClr val="tx1"/>
                </a:solidFill>
                <a:latin typeface="Book Antiqua" pitchFamily="18" charset="0"/>
              </a:rPr>
              <a:t>in particolare gli obiettivi relativi all’interesse pubblico da perseguire, qualità</a:t>
            </a:r>
          </a:p>
          <a:p>
            <a:pPr algn="ctr"/>
            <a:r>
              <a:rPr lang="it-IT" sz="1600" dirty="0">
                <a:solidFill>
                  <a:schemeClr val="tx1"/>
                </a:solidFill>
                <a:latin typeface="Book Antiqua" pitchFamily="18" charset="0"/>
              </a:rPr>
              <a:t>dell’offerta politica dei prezzi, controllo degli obiettivi stessi</a:t>
            </a:r>
          </a:p>
        </p:txBody>
      </p:sp>
      <p:sp>
        <p:nvSpPr>
          <p:cNvPr id="12" name="Ovale 11"/>
          <p:cNvSpPr/>
          <p:nvPr/>
        </p:nvSpPr>
        <p:spPr>
          <a:xfrm>
            <a:off x="2831260" y="3523320"/>
            <a:ext cx="3312368" cy="3334680"/>
          </a:xfrm>
          <a:prstGeom prst="ellips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u="sng" dirty="0">
                <a:solidFill>
                  <a:schemeClr val="tx1"/>
                </a:solidFill>
                <a:latin typeface="Book Antiqua" pitchFamily="18" charset="0"/>
              </a:rPr>
              <a:t>la ripartizione del rischio tra partner pubblico e partner privato</a:t>
            </a:r>
            <a:r>
              <a:rPr lang="it-IT" sz="1600" dirty="0">
                <a:solidFill>
                  <a:schemeClr val="tx1"/>
                </a:solidFill>
                <a:latin typeface="Book Antiqua" pitchFamily="18" charset="0"/>
              </a:rPr>
              <a:t> (sul quale sono trasferiti</a:t>
            </a:r>
          </a:p>
          <a:p>
            <a:pPr algn="ctr"/>
            <a:r>
              <a:rPr lang="it-IT" sz="1600" dirty="0">
                <a:solidFill>
                  <a:schemeClr val="tx1"/>
                </a:solidFill>
                <a:latin typeface="Book Antiqua" pitchFamily="18" charset="0"/>
              </a:rPr>
              <a:t>i rischi normalmente ricadenti sulla sfera pubblica) secondo il grado necessario in</a:t>
            </a:r>
          </a:p>
          <a:p>
            <a:pPr algn="ctr"/>
            <a:r>
              <a:rPr lang="it-IT" sz="1600" dirty="0">
                <a:solidFill>
                  <a:schemeClr val="tx1"/>
                </a:solidFill>
                <a:latin typeface="Book Antiqua" pitchFamily="18" charset="0"/>
              </a:rPr>
              <a:t>dipendenza dalla tipologia di operazione</a:t>
            </a:r>
          </a:p>
        </p:txBody>
      </p:sp>
      <p:sp>
        <p:nvSpPr>
          <p:cNvPr id="16" name="Ovale 15"/>
          <p:cNvSpPr/>
          <p:nvPr/>
        </p:nvSpPr>
        <p:spPr>
          <a:xfrm>
            <a:off x="219323" y="880406"/>
            <a:ext cx="3871879" cy="3127702"/>
          </a:xfrm>
          <a:prstGeom prst="ellips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u="sng" dirty="0">
                <a:solidFill>
                  <a:schemeClr val="tx1"/>
                </a:solidFill>
                <a:latin typeface="Book Antiqua" pitchFamily="18" charset="0"/>
              </a:rPr>
              <a:t>la durata</a:t>
            </a:r>
            <a:r>
              <a:rPr lang="it-IT" sz="1600" dirty="0">
                <a:solidFill>
                  <a:schemeClr val="tx1"/>
                </a:solidFill>
                <a:latin typeface="Book Antiqua" pitchFamily="18" charset="0"/>
              </a:rPr>
              <a:t> relativamente lunga </a:t>
            </a:r>
            <a:r>
              <a:rPr lang="it-IT" sz="1600" u="sng" dirty="0">
                <a:solidFill>
                  <a:schemeClr val="tx1"/>
                </a:solidFill>
                <a:latin typeface="Book Antiqua" pitchFamily="18" charset="0"/>
              </a:rPr>
              <a:t>della collaborazione tra le parti</a:t>
            </a:r>
            <a:r>
              <a:rPr lang="it-IT" sz="1600" dirty="0">
                <a:solidFill>
                  <a:schemeClr val="tx1"/>
                </a:solidFill>
                <a:latin typeface="Book Antiqua" pitchFamily="18" charset="0"/>
              </a:rPr>
              <a:t> pubblica e privata, che</a:t>
            </a:r>
          </a:p>
          <a:p>
            <a:pPr algn="ctr"/>
            <a:r>
              <a:rPr lang="it-IT" sz="1600" dirty="0">
                <a:solidFill>
                  <a:schemeClr val="tx1"/>
                </a:solidFill>
                <a:latin typeface="Book Antiqua" pitchFamily="18" charset="0"/>
              </a:rPr>
              <a:t>consente in particolare il recupero degli investimenti effettuati e l’organizzazione</a:t>
            </a:r>
          </a:p>
          <a:p>
            <a:pPr algn="ctr"/>
            <a:r>
              <a:rPr lang="it-IT" sz="1600" dirty="0">
                <a:solidFill>
                  <a:schemeClr val="tx1"/>
                </a:solidFill>
                <a:latin typeface="Book Antiqua" pitchFamily="18" charset="0"/>
              </a:rPr>
              <a:t>strutturata del progetto oggetto della collaborazione</a:t>
            </a:r>
          </a:p>
        </p:txBody>
      </p:sp>
    </p:spTree>
    <p:extLst>
      <p:ext uri="{BB962C8B-B14F-4D97-AF65-F5344CB8AC3E}">
        <p14:creationId xmlns:p14="http://schemas.microsoft.com/office/powerpoint/2010/main" val="186007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628800"/>
            <a:ext cx="8229600" cy="4525963"/>
          </a:xfrm>
        </p:spPr>
        <p:txBody>
          <a:bodyPr>
            <a:normAutofit/>
          </a:bodyPr>
          <a:lstStyle/>
          <a:p>
            <a:pPr marL="109728" indent="0" algn="just">
              <a:buNone/>
            </a:pPr>
            <a:r>
              <a:rPr lang="it-IT" sz="1800" dirty="0">
                <a:latin typeface="Book Antiqua" pitchFamily="18" charset="0"/>
              </a:rPr>
              <a:t>L’ente concedente valuta </a:t>
            </a:r>
            <a:r>
              <a:rPr lang="it-IT" sz="1800" u="sng" dirty="0">
                <a:latin typeface="Book Antiqua" pitchFamily="18" charset="0"/>
              </a:rPr>
              <a:t>entro novanta giorni </a:t>
            </a:r>
            <a:r>
              <a:rPr lang="it-IT" sz="1800" dirty="0">
                <a:latin typeface="Book Antiqua" pitchFamily="18" charset="0"/>
              </a:rPr>
              <a:t>dalla presentazione della proposta, la fattibilità </a:t>
            </a:r>
            <a:r>
              <a:rPr lang="it-IT" sz="1800" dirty="0" smtClean="0">
                <a:latin typeface="Book Antiqua" pitchFamily="18" charset="0"/>
              </a:rPr>
              <a:t>della medesima</a:t>
            </a:r>
            <a:r>
              <a:rPr lang="it-IT" sz="1800" dirty="0">
                <a:latin typeface="Book Antiqua" pitchFamily="18" charset="0"/>
              </a:rPr>
              <a:t>, invitando se necessario il promotore ad apportare al progetto di fattibilità le modifiche </a:t>
            </a:r>
            <a:r>
              <a:rPr lang="it-IT" sz="1800" dirty="0" smtClean="0">
                <a:latin typeface="Book Antiqua" pitchFamily="18" charset="0"/>
              </a:rPr>
              <a:t>necessarie per </a:t>
            </a:r>
            <a:r>
              <a:rPr lang="it-IT" sz="1800" dirty="0">
                <a:latin typeface="Book Antiqua" pitchFamily="18" charset="0"/>
              </a:rPr>
              <a:t>la sua approvazione. </a:t>
            </a:r>
            <a:endParaRPr lang="it-IT" sz="1800" dirty="0" smtClean="0">
              <a:latin typeface="Book Antiqua" pitchFamily="18" charset="0"/>
            </a:endParaRPr>
          </a:p>
          <a:p>
            <a:pPr marL="109728" indent="0" algn="just">
              <a:buNone/>
            </a:pPr>
            <a:endParaRPr lang="it-IT" sz="2000" dirty="0">
              <a:latin typeface="Book Antiqua" pitchFamily="18" charset="0"/>
            </a:endParaRPr>
          </a:p>
          <a:p>
            <a:pPr marL="109728" indent="0" algn="just">
              <a:buNone/>
            </a:pPr>
            <a:endParaRPr lang="it-IT" sz="2000" dirty="0" smtClean="0">
              <a:latin typeface="Book Antiqua" pitchFamily="18" charset="0"/>
            </a:endParaRPr>
          </a:p>
          <a:p>
            <a:pPr marL="109728" indent="0" algn="just">
              <a:buNone/>
            </a:pPr>
            <a:endParaRPr lang="it-IT" sz="2000" dirty="0">
              <a:latin typeface="Book Antiqua" pitchFamily="18" charset="0"/>
            </a:endParaRPr>
          </a:p>
          <a:p>
            <a:pPr marL="109728" indent="0" algn="just">
              <a:buNone/>
            </a:pPr>
            <a:endParaRPr lang="it-IT" sz="2000" dirty="0" smtClean="0">
              <a:latin typeface="Book Antiqua" pitchFamily="18" charset="0"/>
            </a:endParaRPr>
          </a:p>
          <a:p>
            <a:pPr marL="109728" indent="0" algn="just">
              <a:buNone/>
            </a:pPr>
            <a:endParaRPr lang="it-IT" sz="2000" dirty="0">
              <a:latin typeface="Book Antiqua" pitchFamily="18" charset="0"/>
            </a:endParaRPr>
          </a:p>
          <a:p>
            <a:pPr marL="109728" indent="0" algn="just">
              <a:buNone/>
            </a:pPr>
            <a:endParaRPr lang="it-IT" sz="1800" dirty="0" smtClean="0">
              <a:latin typeface="Book Antiqua" pitchFamily="18" charset="0"/>
            </a:endParaRPr>
          </a:p>
          <a:p>
            <a:pPr marL="109728" indent="0" algn="just">
              <a:buNone/>
            </a:pPr>
            <a:r>
              <a:rPr lang="it-IT" sz="1800" dirty="0" smtClean="0">
                <a:latin typeface="Book Antiqua" pitchFamily="18" charset="0"/>
              </a:rPr>
              <a:t>L’ente concedente conclude la procedura di valutazione con </a:t>
            </a:r>
            <a:r>
              <a:rPr lang="it-IT" sz="1800" u="sng" dirty="0" smtClean="0">
                <a:latin typeface="Book Antiqua" pitchFamily="18" charset="0"/>
              </a:rPr>
              <a:t>provvedimento espresso</a:t>
            </a:r>
            <a:r>
              <a:rPr lang="it-IT" sz="1800" dirty="0" smtClean="0">
                <a:latin typeface="Book Antiqua" pitchFamily="18" charset="0"/>
              </a:rPr>
              <a:t>, pubblicato sul proprio sito istituzionale e oggetto di comunicazione ai soggetti interessati. </a:t>
            </a: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193: Finanza di Progetto</a:t>
            </a:r>
            <a:br>
              <a:rPr lang="it-IT" sz="3600" b="0" dirty="0" smtClean="0">
                <a:solidFill>
                  <a:schemeClr val="tx1"/>
                </a:solidFill>
                <a:effectLst/>
                <a:latin typeface="Book Antiqua" pitchFamily="18" charset="0"/>
                <a:cs typeface="Arial" pitchFamily="34" charset="0"/>
              </a:rPr>
            </a:br>
            <a:r>
              <a:rPr lang="it-IT" sz="3600" b="0" dirty="0" smtClean="0">
                <a:solidFill>
                  <a:schemeClr val="tx1"/>
                </a:solidFill>
                <a:effectLst/>
                <a:latin typeface="Book Antiqua" pitchFamily="18" charset="0"/>
                <a:cs typeface="Arial" pitchFamily="34" charset="0"/>
              </a:rPr>
              <a:t>Procedura</a:t>
            </a:r>
            <a:endParaRPr lang="it-IT" sz="3600" dirty="0">
              <a:solidFill>
                <a:schemeClr val="tx1"/>
              </a:solidFill>
            </a:endParaRPr>
          </a:p>
        </p:txBody>
      </p:sp>
      <p:sp>
        <p:nvSpPr>
          <p:cNvPr id="4" name="Rettangolo 3"/>
          <p:cNvSpPr/>
          <p:nvPr/>
        </p:nvSpPr>
        <p:spPr>
          <a:xfrm>
            <a:off x="683568" y="2890287"/>
            <a:ext cx="3528392" cy="17281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u="sng" dirty="0">
                <a:solidFill>
                  <a:schemeClr val="tx1"/>
                </a:solidFill>
                <a:latin typeface="Book Antiqua" pitchFamily="18" charset="0"/>
              </a:rPr>
              <a:t>Se il promotore non apporta le modifiche richieste</a:t>
            </a:r>
            <a:r>
              <a:rPr lang="it-IT" sz="1600" dirty="0">
                <a:solidFill>
                  <a:schemeClr val="tx1"/>
                </a:solidFill>
                <a:latin typeface="Book Antiqua" pitchFamily="18" charset="0"/>
              </a:rPr>
              <a:t>, come eventualmente rimodulate sulla base di soluzioni alternative suggerite dallo stesso promotore per recepire le indicazioni dell’ente concedente, la proposta </a:t>
            </a:r>
            <a:r>
              <a:rPr lang="it-IT" sz="1600" u="sng" dirty="0">
                <a:solidFill>
                  <a:schemeClr val="tx1"/>
                </a:solidFill>
                <a:latin typeface="Book Antiqua" pitchFamily="18" charset="0"/>
              </a:rPr>
              <a:t>è respinta</a:t>
            </a:r>
            <a:r>
              <a:rPr lang="it-IT" sz="1600" dirty="0">
                <a:solidFill>
                  <a:schemeClr val="tx1"/>
                </a:solidFill>
                <a:latin typeface="Book Antiqua" pitchFamily="18" charset="0"/>
              </a:rPr>
              <a:t>. </a:t>
            </a:r>
          </a:p>
        </p:txBody>
      </p:sp>
      <p:cxnSp>
        <p:nvCxnSpPr>
          <p:cNvPr id="6" name="Connettore 4 5"/>
          <p:cNvCxnSpPr/>
          <p:nvPr/>
        </p:nvCxnSpPr>
        <p:spPr>
          <a:xfrm rot="10800000" flipV="1">
            <a:off x="4211960" y="2206212"/>
            <a:ext cx="1440160" cy="1368152"/>
          </a:xfrm>
          <a:prstGeom prst="bentConnector3">
            <a:avLst>
              <a:gd name="adj1" fmla="val 6484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4795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a:bodyPr>
          <a:lstStyle/>
          <a:p>
            <a:r>
              <a:rPr lang="it-IT" sz="1900" dirty="0">
                <a:latin typeface="Book Antiqua" pitchFamily="18" charset="0"/>
              </a:rPr>
              <a:t>Il progetto di fattibilità, una volta approvato, è inserito tra gli strumenti di programmazione dell’ente concedente.</a:t>
            </a:r>
          </a:p>
          <a:p>
            <a:endParaRPr lang="it-IT" sz="1900" dirty="0">
              <a:latin typeface="Book Antiqua" pitchFamily="18" charset="0"/>
            </a:endParaRPr>
          </a:p>
          <a:p>
            <a:r>
              <a:rPr lang="it-IT" sz="1900" dirty="0">
                <a:latin typeface="Book Antiqua" pitchFamily="18" charset="0"/>
              </a:rPr>
              <a:t>Tale progetto approvato è posto a base di gara nei tempi previsti dalla </a:t>
            </a:r>
            <a:r>
              <a:rPr lang="it-IT" sz="1900" dirty="0" smtClean="0">
                <a:latin typeface="Book Antiqua" pitchFamily="18" charset="0"/>
              </a:rPr>
              <a:t>programmazione.</a:t>
            </a:r>
            <a:endParaRPr lang="it-IT" sz="1900" dirty="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a:solidFill>
                  <a:schemeClr val="tx1"/>
                </a:solidFill>
                <a:effectLst/>
                <a:latin typeface="Book Antiqua" pitchFamily="18" charset="0"/>
                <a:cs typeface="Arial" pitchFamily="34" charset="0"/>
              </a:rPr>
              <a:t>Art. 193: Finanza di </a:t>
            </a:r>
            <a:r>
              <a:rPr lang="it-IT" sz="3600" b="0" dirty="0" smtClean="0">
                <a:solidFill>
                  <a:schemeClr val="tx1"/>
                </a:solidFill>
                <a:effectLst/>
                <a:latin typeface="Book Antiqua" pitchFamily="18" charset="0"/>
                <a:cs typeface="Arial" pitchFamily="34" charset="0"/>
              </a:rPr>
              <a:t>Progetto </a:t>
            </a:r>
            <a:r>
              <a:rPr lang="it-IT" sz="3600" b="0" dirty="0">
                <a:solidFill>
                  <a:schemeClr val="tx1"/>
                </a:solidFill>
                <a:effectLst/>
                <a:latin typeface="Book Antiqua" pitchFamily="18" charset="0"/>
                <a:cs typeface="Arial" pitchFamily="34" charset="0"/>
              </a:rPr>
              <a:t/>
            </a:r>
            <a:br>
              <a:rPr lang="it-IT" sz="3600" b="0" dirty="0">
                <a:solidFill>
                  <a:schemeClr val="tx1"/>
                </a:solidFill>
                <a:effectLst/>
                <a:latin typeface="Book Antiqua" pitchFamily="18" charset="0"/>
                <a:cs typeface="Arial" pitchFamily="34" charset="0"/>
              </a:rPr>
            </a:br>
            <a:r>
              <a:rPr lang="it-IT" sz="3600" b="0" dirty="0" err="1" smtClean="0">
                <a:solidFill>
                  <a:schemeClr val="tx1"/>
                </a:solidFill>
                <a:effectLst/>
                <a:latin typeface="Book Antiqua" pitchFamily="18" charset="0"/>
                <a:cs typeface="Arial" pitchFamily="34" charset="0"/>
              </a:rPr>
              <a:t>Progetto</a:t>
            </a:r>
            <a:r>
              <a:rPr lang="it-IT" sz="3600" b="0" dirty="0" smtClean="0">
                <a:solidFill>
                  <a:schemeClr val="tx1"/>
                </a:solidFill>
                <a:effectLst/>
                <a:latin typeface="Book Antiqua" pitchFamily="18" charset="0"/>
                <a:cs typeface="Arial" pitchFamily="34" charset="0"/>
              </a:rPr>
              <a:t> di fattibilità</a:t>
            </a:r>
            <a:endParaRPr lang="it-IT" sz="3600" dirty="0">
              <a:solidFill>
                <a:schemeClr val="tx1"/>
              </a:solidFill>
            </a:endParaRPr>
          </a:p>
        </p:txBody>
      </p:sp>
    </p:spTree>
    <p:extLst>
      <p:ext uri="{BB962C8B-B14F-4D97-AF65-F5344CB8AC3E}">
        <p14:creationId xmlns:p14="http://schemas.microsoft.com/office/powerpoint/2010/main" val="14219656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628800"/>
            <a:ext cx="8229600" cy="4525963"/>
          </a:xfrm>
        </p:spPr>
        <p:txBody>
          <a:bodyPr>
            <a:normAutofit fontScale="92500" lnSpcReduction="20000"/>
          </a:bodyPr>
          <a:lstStyle/>
          <a:p>
            <a:pPr marL="109728" indent="0" algn="just">
              <a:buNone/>
            </a:pPr>
            <a:r>
              <a:rPr lang="it-IT" sz="2000" u="sng" dirty="0" smtClean="0">
                <a:latin typeface="Book Antiqua" pitchFamily="18" charset="0"/>
              </a:rPr>
              <a:t>Il criterio di </a:t>
            </a:r>
            <a:r>
              <a:rPr lang="it-IT" sz="2000" u="sng" dirty="0">
                <a:latin typeface="Book Antiqua" pitchFamily="18" charset="0"/>
              </a:rPr>
              <a:t>aggiudicazione </a:t>
            </a:r>
            <a:r>
              <a:rPr lang="it-IT" sz="2000" dirty="0">
                <a:latin typeface="Book Antiqua" pitchFamily="18" charset="0"/>
              </a:rPr>
              <a:t>è </a:t>
            </a:r>
            <a:endParaRPr lang="it-IT" sz="2000" dirty="0" smtClean="0">
              <a:latin typeface="Book Antiqua" pitchFamily="18" charset="0"/>
            </a:endParaRPr>
          </a:p>
          <a:p>
            <a:pPr marL="109728" indent="0" algn="just">
              <a:buNone/>
            </a:pPr>
            <a:endParaRPr lang="it-IT" sz="2000" dirty="0">
              <a:latin typeface="Book Antiqua" pitchFamily="18" charset="0"/>
            </a:endParaRPr>
          </a:p>
          <a:p>
            <a:pPr marL="109728" indent="0" algn="just">
              <a:buNone/>
            </a:pPr>
            <a:r>
              <a:rPr lang="it-IT" sz="2000" b="1" dirty="0" smtClean="0">
                <a:latin typeface="Book Antiqua" pitchFamily="18" charset="0"/>
              </a:rPr>
              <a:t>l’offerta </a:t>
            </a:r>
            <a:r>
              <a:rPr lang="it-IT" sz="2000" b="1" dirty="0">
                <a:latin typeface="Book Antiqua" pitchFamily="18" charset="0"/>
              </a:rPr>
              <a:t>economicamente più vantaggiosa individuata sulla base del miglior rapporto </a:t>
            </a:r>
            <a:r>
              <a:rPr lang="it-IT" sz="2000" b="1" dirty="0" smtClean="0">
                <a:latin typeface="Book Antiqua" pitchFamily="18" charset="0"/>
              </a:rPr>
              <a:t>tra qualità </a:t>
            </a:r>
            <a:r>
              <a:rPr lang="it-IT" sz="2000" b="1" dirty="0">
                <a:latin typeface="Book Antiqua" pitchFamily="18" charset="0"/>
              </a:rPr>
              <a:t>e prezzo.</a:t>
            </a:r>
          </a:p>
          <a:p>
            <a:pPr marL="109728" indent="0" algn="just">
              <a:buNone/>
            </a:pPr>
            <a:r>
              <a:rPr lang="it-IT" sz="2000" dirty="0" smtClean="0">
                <a:latin typeface="Book Antiqua" pitchFamily="18" charset="0"/>
              </a:rPr>
              <a:t> </a:t>
            </a:r>
          </a:p>
          <a:p>
            <a:pPr marL="109728" indent="0" algn="just">
              <a:buNone/>
            </a:pPr>
            <a:r>
              <a:rPr lang="it-IT" sz="2000" dirty="0" smtClean="0">
                <a:latin typeface="Book Antiqua" pitchFamily="18" charset="0"/>
              </a:rPr>
              <a:t>La </a:t>
            </a:r>
            <a:r>
              <a:rPr lang="it-IT" sz="2000" dirty="0">
                <a:latin typeface="Book Antiqua" pitchFamily="18" charset="0"/>
              </a:rPr>
              <a:t>configurazione giuridica del soggetto proponente può essere modificata e integrata sino alla data </a:t>
            </a:r>
            <a:r>
              <a:rPr lang="it-IT" sz="2000" dirty="0" smtClean="0">
                <a:latin typeface="Book Antiqua" pitchFamily="18" charset="0"/>
              </a:rPr>
              <a:t>di scadenza </a:t>
            </a:r>
            <a:r>
              <a:rPr lang="it-IT" sz="2000" dirty="0">
                <a:latin typeface="Book Antiqua" pitchFamily="18" charset="0"/>
              </a:rPr>
              <a:t>della presentazione delle offerte. </a:t>
            </a:r>
            <a:endParaRPr lang="it-IT" sz="2000" dirty="0" smtClean="0">
              <a:latin typeface="Book Antiqua" pitchFamily="18" charset="0"/>
            </a:endParaRPr>
          </a:p>
          <a:p>
            <a:pPr marL="109728" indent="0" algn="just">
              <a:buNone/>
            </a:pPr>
            <a:r>
              <a:rPr lang="it-IT" sz="2000" dirty="0" smtClean="0">
                <a:latin typeface="Book Antiqua" pitchFamily="18" charset="0"/>
              </a:rPr>
              <a:t>Nel </a:t>
            </a:r>
            <a:r>
              <a:rPr lang="it-IT" sz="2000" dirty="0">
                <a:latin typeface="Book Antiqua" pitchFamily="18" charset="0"/>
              </a:rPr>
              <a:t>bando l’ente concedente dispone che il promotore può </a:t>
            </a:r>
            <a:r>
              <a:rPr lang="it-IT" sz="2000" dirty="0" smtClean="0">
                <a:latin typeface="Book Antiqua" pitchFamily="18" charset="0"/>
              </a:rPr>
              <a:t>esercitare il </a:t>
            </a:r>
            <a:r>
              <a:rPr lang="it-IT" sz="2000" dirty="0">
                <a:latin typeface="Book Antiqua" pitchFamily="18" charset="0"/>
              </a:rPr>
              <a:t>diritto di prelazione.</a:t>
            </a:r>
          </a:p>
          <a:p>
            <a:pPr marL="109728" indent="0" algn="just">
              <a:buNone/>
            </a:pPr>
            <a:endParaRPr lang="it-IT" sz="2000" dirty="0">
              <a:latin typeface="Book Antiqua" pitchFamily="18" charset="0"/>
            </a:endParaRPr>
          </a:p>
          <a:p>
            <a:pPr marL="109728" indent="0" algn="just">
              <a:buNone/>
            </a:pPr>
            <a:r>
              <a:rPr lang="it-IT" sz="2000" dirty="0" smtClean="0">
                <a:latin typeface="Book Antiqua" pitchFamily="18" charset="0"/>
              </a:rPr>
              <a:t>I </a:t>
            </a:r>
            <a:r>
              <a:rPr lang="it-IT" sz="2000" dirty="0">
                <a:latin typeface="Book Antiqua" pitchFamily="18" charset="0"/>
              </a:rPr>
              <a:t>concorrenti, compreso il promotore, in possesso dei requisiti previsti dal bando, presentano </a:t>
            </a:r>
            <a:r>
              <a:rPr lang="it-IT" sz="2000" dirty="0" smtClean="0">
                <a:latin typeface="Book Antiqua" pitchFamily="18" charset="0"/>
              </a:rPr>
              <a:t>un’offerta contenente </a:t>
            </a:r>
            <a:r>
              <a:rPr lang="it-IT" sz="2000" dirty="0">
                <a:latin typeface="Book Antiqua" pitchFamily="18" charset="0"/>
              </a:rPr>
              <a:t>il piano economico-finanziario asseverato, la specificazione delle caratteristiche del servizio e </a:t>
            </a:r>
            <a:r>
              <a:rPr lang="it-IT" sz="2000" dirty="0" smtClean="0">
                <a:latin typeface="Book Antiqua" pitchFamily="18" charset="0"/>
              </a:rPr>
              <a:t>della gestione </a:t>
            </a:r>
            <a:r>
              <a:rPr lang="it-IT" sz="2000" dirty="0">
                <a:latin typeface="Book Antiqua" pitchFamily="18" charset="0"/>
              </a:rPr>
              <a:t>e le varianti migliorative al progetto di fattibilità posto a base di gara, secondo gli indicatori </a:t>
            </a:r>
            <a:r>
              <a:rPr lang="it-IT" sz="2000" dirty="0" smtClean="0">
                <a:latin typeface="Book Antiqua" pitchFamily="18" charset="0"/>
              </a:rPr>
              <a:t>previsti nel </a:t>
            </a:r>
            <a:r>
              <a:rPr lang="it-IT" sz="2000" dirty="0">
                <a:latin typeface="Book Antiqua" pitchFamily="18" charset="0"/>
              </a:rPr>
              <a:t>bando.</a:t>
            </a:r>
          </a:p>
          <a:p>
            <a:pPr marL="109728" indent="0" algn="just">
              <a:buNone/>
            </a:pPr>
            <a:endParaRPr lang="it-IT" sz="2000" dirty="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193: Finanza di Progetto</a:t>
            </a:r>
            <a:br>
              <a:rPr lang="it-IT" sz="3600" b="0" dirty="0" smtClean="0">
                <a:solidFill>
                  <a:schemeClr val="tx1"/>
                </a:solidFill>
                <a:effectLst/>
                <a:latin typeface="Book Antiqua" pitchFamily="18" charset="0"/>
                <a:cs typeface="Arial" pitchFamily="34" charset="0"/>
              </a:rPr>
            </a:br>
            <a:r>
              <a:rPr lang="it-IT" sz="3600" b="0" dirty="0" smtClean="0">
                <a:solidFill>
                  <a:schemeClr val="tx1"/>
                </a:solidFill>
                <a:effectLst/>
                <a:latin typeface="Book Antiqua" pitchFamily="18" charset="0"/>
                <a:cs typeface="Arial" pitchFamily="34" charset="0"/>
              </a:rPr>
              <a:t>Procedura</a:t>
            </a:r>
            <a:endParaRPr lang="it-IT" sz="3600" dirty="0">
              <a:solidFill>
                <a:schemeClr val="tx1"/>
              </a:solidFill>
            </a:endParaRPr>
          </a:p>
        </p:txBody>
      </p:sp>
    </p:spTree>
    <p:extLst>
      <p:ext uri="{BB962C8B-B14F-4D97-AF65-F5344CB8AC3E}">
        <p14:creationId xmlns:p14="http://schemas.microsoft.com/office/powerpoint/2010/main" val="41149341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628800"/>
            <a:ext cx="8229600" cy="4525963"/>
          </a:xfrm>
        </p:spPr>
        <p:txBody>
          <a:bodyPr>
            <a:normAutofit/>
          </a:bodyPr>
          <a:lstStyle/>
          <a:p>
            <a:pPr marL="109728" indent="0" algn="just">
              <a:buNone/>
            </a:pPr>
            <a:r>
              <a:rPr lang="it-IT" sz="2000" dirty="0">
                <a:latin typeface="Book Antiqua" pitchFamily="18" charset="0"/>
              </a:rPr>
              <a:t>Le offerte sono corredate delle garanzie di cui all’articolo 106. </a:t>
            </a:r>
            <a:endParaRPr lang="it-IT" sz="2000" dirty="0" smtClean="0">
              <a:latin typeface="Book Antiqua" pitchFamily="18" charset="0"/>
            </a:endParaRPr>
          </a:p>
          <a:p>
            <a:pPr marL="109728" indent="0" algn="just">
              <a:buNone/>
            </a:pPr>
            <a:endParaRPr lang="it-IT" sz="2000" dirty="0" smtClean="0">
              <a:latin typeface="Book Antiqua" pitchFamily="18" charset="0"/>
            </a:endParaRPr>
          </a:p>
          <a:p>
            <a:pPr marL="109728" indent="0" algn="just">
              <a:buNone/>
            </a:pPr>
            <a:r>
              <a:rPr lang="it-IT" sz="2000" dirty="0" smtClean="0">
                <a:latin typeface="Book Antiqua" pitchFamily="18" charset="0"/>
              </a:rPr>
              <a:t>Il </a:t>
            </a:r>
            <a:r>
              <a:rPr lang="it-IT" sz="2000" dirty="0">
                <a:latin typeface="Book Antiqua" pitchFamily="18" charset="0"/>
              </a:rPr>
              <a:t>soggetto aggiudicatario presta la </a:t>
            </a:r>
            <a:r>
              <a:rPr lang="it-IT" sz="2000" dirty="0" smtClean="0">
                <a:latin typeface="Book Antiqua" pitchFamily="18" charset="0"/>
              </a:rPr>
              <a:t>garanzia di </a:t>
            </a:r>
            <a:r>
              <a:rPr lang="it-IT" sz="2000" dirty="0">
                <a:latin typeface="Book Antiqua" pitchFamily="18" charset="0"/>
              </a:rPr>
              <a:t>cui all’articolo 117. Dalla data di inizio dell'esercizio del servizio da parte del concessionario è dovuta </a:t>
            </a:r>
            <a:r>
              <a:rPr lang="it-IT" sz="2000" dirty="0" smtClean="0">
                <a:latin typeface="Book Antiqua" pitchFamily="18" charset="0"/>
              </a:rPr>
              <a:t>una cauzione </a:t>
            </a:r>
            <a:r>
              <a:rPr lang="it-IT" sz="2000" dirty="0">
                <a:latin typeface="Book Antiqua" pitchFamily="18" charset="0"/>
              </a:rPr>
              <a:t>a garanzia delle penali relative al mancato o inesatto adempimento di tutti gli obblighi </a:t>
            </a:r>
            <a:r>
              <a:rPr lang="it-IT" sz="2000" dirty="0" smtClean="0">
                <a:latin typeface="Book Antiqua" pitchFamily="18" charset="0"/>
              </a:rPr>
              <a:t>contrattuali relativi </a:t>
            </a:r>
            <a:r>
              <a:rPr lang="it-IT" sz="2000" dirty="0">
                <a:latin typeface="Book Antiqua" pitchFamily="18" charset="0"/>
              </a:rPr>
              <a:t>alla gestione dell'opera, da prestarsi nella misura del 10 per cento del costo annuo operativo di </a:t>
            </a:r>
            <a:r>
              <a:rPr lang="it-IT" sz="2000" dirty="0" smtClean="0">
                <a:latin typeface="Book Antiqua" pitchFamily="18" charset="0"/>
              </a:rPr>
              <a:t>esercizio e </a:t>
            </a:r>
            <a:r>
              <a:rPr lang="it-IT" sz="2000" dirty="0">
                <a:latin typeface="Book Antiqua" pitchFamily="18" charset="0"/>
              </a:rPr>
              <a:t>con le modalità di cui all'articolo 117. </a:t>
            </a:r>
            <a:endParaRPr lang="it-IT" sz="2000" dirty="0" smtClean="0">
              <a:latin typeface="Book Antiqua" pitchFamily="18" charset="0"/>
            </a:endParaRPr>
          </a:p>
          <a:p>
            <a:pPr marL="109728" indent="0" algn="just">
              <a:buNone/>
            </a:pPr>
            <a:endParaRPr lang="it-IT" sz="2000" dirty="0" smtClean="0">
              <a:latin typeface="Book Antiqua" pitchFamily="18" charset="0"/>
            </a:endParaRPr>
          </a:p>
          <a:p>
            <a:pPr marL="109728" indent="0" algn="just">
              <a:buNone/>
            </a:pPr>
            <a:r>
              <a:rPr lang="it-IT" sz="2000" dirty="0" smtClean="0">
                <a:latin typeface="Book Antiqua" pitchFamily="18" charset="0"/>
              </a:rPr>
              <a:t>La </a:t>
            </a:r>
            <a:r>
              <a:rPr lang="it-IT" sz="2000" dirty="0">
                <a:latin typeface="Book Antiqua" pitchFamily="18" charset="0"/>
              </a:rPr>
              <a:t>mancata presentazione di tale cauzione costituisce </a:t>
            </a:r>
            <a:r>
              <a:rPr lang="it-IT" sz="2000" dirty="0" smtClean="0">
                <a:latin typeface="Book Antiqua" pitchFamily="18" charset="0"/>
              </a:rPr>
              <a:t>grave inadempimento </a:t>
            </a:r>
            <a:r>
              <a:rPr lang="it-IT" sz="2000" dirty="0">
                <a:latin typeface="Book Antiqua" pitchFamily="18" charset="0"/>
              </a:rPr>
              <a:t>contrattuale.</a:t>
            </a:r>
          </a:p>
          <a:p>
            <a:pPr marL="109728" indent="0" algn="just">
              <a:buNone/>
            </a:pPr>
            <a:endParaRPr lang="it-IT" sz="2000" dirty="0">
              <a:latin typeface="Book Antiqua" pitchFamily="18" charset="0"/>
            </a:endParaRP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193: Finanza di Progetto</a:t>
            </a:r>
            <a:br>
              <a:rPr lang="it-IT" sz="3600" b="0" dirty="0" smtClean="0">
                <a:solidFill>
                  <a:schemeClr val="tx1"/>
                </a:solidFill>
                <a:effectLst/>
                <a:latin typeface="Book Antiqua" pitchFamily="18" charset="0"/>
                <a:cs typeface="Arial" pitchFamily="34" charset="0"/>
              </a:rPr>
            </a:br>
            <a:r>
              <a:rPr lang="it-IT" sz="3600" b="0" dirty="0" smtClean="0">
                <a:solidFill>
                  <a:schemeClr val="tx1"/>
                </a:solidFill>
                <a:effectLst/>
                <a:latin typeface="Book Antiqua" pitchFamily="18" charset="0"/>
                <a:cs typeface="Arial" pitchFamily="34" charset="0"/>
              </a:rPr>
              <a:t>Garanzie</a:t>
            </a:r>
            <a:endParaRPr lang="it-IT" sz="3600" dirty="0">
              <a:solidFill>
                <a:schemeClr val="tx1"/>
              </a:solidFill>
            </a:endParaRPr>
          </a:p>
        </p:txBody>
      </p:sp>
    </p:spTree>
    <p:extLst>
      <p:ext uri="{BB962C8B-B14F-4D97-AF65-F5344CB8AC3E}">
        <p14:creationId xmlns:p14="http://schemas.microsoft.com/office/powerpoint/2010/main" val="5907428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628800"/>
            <a:ext cx="8229600" cy="4525963"/>
          </a:xfrm>
        </p:spPr>
        <p:txBody>
          <a:bodyPr>
            <a:normAutofit/>
          </a:bodyPr>
          <a:lstStyle/>
          <a:p>
            <a:pPr marL="109728" indent="0" algn="just">
              <a:buNone/>
            </a:pPr>
            <a:r>
              <a:rPr lang="it-IT" sz="2000" dirty="0">
                <a:latin typeface="Book Antiqua" pitchFamily="18" charset="0"/>
              </a:rPr>
              <a:t>L’ente concedente</a:t>
            </a:r>
            <a:r>
              <a:rPr lang="it-IT" sz="2000" dirty="0" smtClean="0">
                <a:latin typeface="Book Antiqua" pitchFamily="18" charset="0"/>
              </a:rPr>
              <a:t>:</a:t>
            </a:r>
          </a:p>
          <a:p>
            <a:pPr marL="109728" indent="0" algn="just">
              <a:buNone/>
            </a:pPr>
            <a:endParaRPr lang="it-IT" sz="2000" dirty="0" smtClean="0">
              <a:latin typeface="Book Antiqua" pitchFamily="18" charset="0"/>
            </a:endParaRPr>
          </a:p>
          <a:p>
            <a:pPr marL="566928" indent="-457200">
              <a:buFont typeface="+mj-lt"/>
              <a:buAutoNum type="alphaLcParenR"/>
            </a:pPr>
            <a:r>
              <a:rPr lang="it-IT" sz="2000" dirty="0" smtClean="0">
                <a:latin typeface="Book Antiqua" pitchFamily="18" charset="0"/>
              </a:rPr>
              <a:t>prende </a:t>
            </a:r>
            <a:r>
              <a:rPr lang="it-IT" sz="2000" dirty="0">
                <a:latin typeface="Book Antiqua" pitchFamily="18" charset="0"/>
              </a:rPr>
              <a:t>in esame le offerte che sono pervenute nei termini indicati nel bando;</a:t>
            </a:r>
          </a:p>
          <a:p>
            <a:pPr marL="566928" indent="-457200">
              <a:buFont typeface="+mj-lt"/>
              <a:buAutoNum type="alphaLcParenR"/>
            </a:pPr>
            <a:r>
              <a:rPr lang="it-IT" sz="2000" dirty="0" smtClean="0">
                <a:latin typeface="Book Antiqua" pitchFamily="18" charset="0"/>
              </a:rPr>
              <a:t>redige </a:t>
            </a:r>
            <a:r>
              <a:rPr lang="it-IT" sz="2000" dirty="0">
                <a:latin typeface="Book Antiqua" pitchFamily="18" charset="0"/>
              </a:rPr>
              <a:t>una graduatoria e nomina aggiudicatario il soggetto che ha presentato la migliore offerta;</a:t>
            </a:r>
          </a:p>
          <a:p>
            <a:pPr marL="566928" indent="-457200" algn="just">
              <a:buFont typeface="+mj-lt"/>
              <a:buAutoNum type="alphaLcParenR"/>
            </a:pPr>
            <a:r>
              <a:rPr lang="it-IT" sz="2000" dirty="0" smtClean="0">
                <a:latin typeface="Book Antiqua" pitchFamily="18" charset="0"/>
              </a:rPr>
              <a:t>pone </a:t>
            </a:r>
            <a:r>
              <a:rPr lang="it-IT" sz="2000" dirty="0">
                <a:latin typeface="Book Antiqua" pitchFamily="18" charset="0"/>
              </a:rPr>
              <a:t>in approvazione i successivi livelli progettuali elaborati dall’aggiudicatario.</a:t>
            </a: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193: Finanza di Progetto</a:t>
            </a:r>
            <a:br>
              <a:rPr lang="it-IT" sz="3600" b="0" dirty="0" smtClean="0">
                <a:solidFill>
                  <a:schemeClr val="tx1"/>
                </a:solidFill>
                <a:effectLst/>
                <a:latin typeface="Book Antiqua" pitchFamily="18" charset="0"/>
                <a:cs typeface="Arial" pitchFamily="34" charset="0"/>
              </a:rPr>
            </a:br>
            <a:endParaRPr lang="it-IT" sz="3600" dirty="0">
              <a:solidFill>
                <a:schemeClr val="tx1"/>
              </a:solidFill>
            </a:endParaRPr>
          </a:p>
        </p:txBody>
      </p:sp>
    </p:spTree>
    <p:extLst>
      <p:ext uri="{BB962C8B-B14F-4D97-AF65-F5344CB8AC3E}">
        <p14:creationId xmlns:p14="http://schemas.microsoft.com/office/powerpoint/2010/main" val="39527858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628800"/>
            <a:ext cx="8229600" cy="4525963"/>
          </a:xfrm>
        </p:spPr>
        <p:txBody>
          <a:bodyPr>
            <a:normAutofit lnSpcReduction="10000"/>
          </a:bodyPr>
          <a:lstStyle/>
          <a:p>
            <a:pPr marL="109728" indent="0" algn="just">
              <a:buNone/>
            </a:pPr>
            <a:r>
              <a:rPr lang="it-IT" sz="2000" dirty="0">
                <a:latin typeface="Book Antiqua" pitchFamily="18" charset="0"/>
              </a:rPr>
              <a:t>Se </a:t>
            </a:r>
            <a:r>
              <a:rPr lang="it-IT" sz="2000" b="1" dirty="0">
                <a:latin typeface="Book Antiqua" pitchFamily="18" charset="0"/>
              </a:rPr>
              <a:t>il </a:t>
            </a:r>
            <a:r>
              <a:rPr lang="it-IT" sz="2000" b="1" dirty="0" smtClean="0">
                <a:latin typeface="Book Antiqua" pitchFamily="18" charset="0"/>
              </a:rPr>
              <a:t>promotore:</a:t>
            </a:r>
          </a:p>
          <a:p>
            <a:pPr algn="just"/>
            <a:r>
              <a:rPr lang="it-IT" sz="2000" u="sng" dirty="0" smtClean="0">
                <a:latin typeface="Book Antiqua" pitchFamily="18" charset="0"/>
              </a:rPr>
              <a:t>non</a:t>
            </a:r>
            <a:r>
              <a:rPr lang="it-IT" sz="2000" dirty="0" smtClean="0">
                <a:latin typeface="Book Antiqua" pitchFamily="18" charset="0"/>
              </a:rPr>
              <a:t> </a:t>
            </a:r>
            <a:r>
              <a:rPr lang="it-IT" sz="2000" dirty="0">
                <a:latin typeface="Book Antiqua" pitchFamily="18" charset="0"/>
              </a:rPr>
              <a:t>risulta aggiudicatario, può esercitare, entro quindici giorni dalla </a:t>
            </a:r>
            <a:r>
              <a:rPr lang="it-IT" sz="2000" dirty="0" smtClean="0">
                <a:latin typeface="Book Antiqua" pitchFamily="18" charset="0"/>
              </a:rPr>
              <a:t>comunicazione dell'aggiudicazione</a:t>
            </a:r>
            <a:r>
              <a:rPr lang="it-IT" sz="2000" dirty="0">
                <a:latin typeface="Book Antiqua" pitchFamily="18" charset="0"/>
              </a:rPr>
              <a:t>, il diritto di prelazione e divenire aggiudicatario se dichiara di impegnarsi ad </a:t>
            </a:r>
            <a:r>
              <a:rPr lang="it-IT" sz="2000" dirty="0" smtClean="0">
                <a:latin typeface="Book Antiqua" pitchFamily="18" charset="0"/>
              </a:rPr>
              <a:t>adempiere alle </a:t>
            </a:r>
            <a:r>
              <a:rPr lang="it-IT" sz="2000" dirty="0">
                <a:latin typeface="Book Antiqua" pitchFamily="18" charset="0"/>
              </a:rPr>
              <a:t>obbligazioni contrattuali alle medesime condizioni offerte </a:t>
            </a:r>
            <a:r>
              <a:rPr lang="it-IT" sz="2000" dirty="0" smtClean="0">
                <a:latin typeface="Book Antiqua" pitchFamily="18" charset="0"/>
              </a:rPr>
              <a:t>dall'aggiudicatario;</a:t>
            </a:r>
          </a:p>
          <a:p>
            <a:pPr algn="just"/>
            <a:r>
              <a:rPr lang="it-IT" sz="2000" u="sng" dirty="0" smtClean="0">
                <a:latin typeface="Book Antiqua" pitchFamily="18" charset="0"/>
              </a:rPr>
              <a:t>non</a:t>
            </a:r>
            <a:r>
              <a:rPr lang="it-IT" sz="2000" dirty="0" smtClean="0">
                <a:latin typeface="Book Antiqua" pitchFamily="18" charset="0"/>
              </a:rPr>
              <a:t> risulta aggiudicatario </a:t>
            </a:r>
            <a:r>
              <a:rPr lang="it-IT" sz="2000" dirty="0">
                <a:latin typeface="Book Antiqua" pitchFamily="18" charset="0"/>
              </a:rPr>
              <a:t>e </a:t>
            </a:r>
            <a:r>
              <a:rPr lang="it-IT" sz="2000" u="sng" dirty="0">
                <a:latin typeface="Book Antiqua" pitchFamily="18" charset="0"/>
              </a:rPr>
              <a:t>non</a:t>
            </a:r>
            <a:r>
              <a:rPr lang="it-IT" sz="2000" dirty="0">
                <a:latin typeface="Book Antiqua" pitchFamily="18" charset="0"/>
              </a:rPr>
              <a:t> esercita la prelazione ha diritto al pagamento, a carico dell'aggiudicatario, </a:t>
            </a:r>
            <a:r>
              <a:rPr lang="it-IT" sz="2000" dirty="0" smtClean="0">
                <a:latin typeface="Book Antiqua" pitchFamily="18" charset="0"/>
              </a:rPr>
              <a:t>dell'importo delle </a:t>
            </a:r>
            <a:r>
              <a:rPr lang="it-IT" sz="2000" dirty="0">
                <a:latin typeface="Book Antiqua" pitchFamily="18" charset="0"/>
              </a:rPr>
              <a:t>spese per la predisposizione della proposta, comprensive anche dei diritti sulle opere </a:t>
            </a:r>
            <a:r>
              <a:rPr lang="it-IT" sz="2000" dirty="0" smtClean="0">
                <a:latin typeface="Book Antiqua" pitchFamily="18" charset="0"/>
              </a:rPr>
              <a:t>dell'ingegno (tale importo non </a:t>
            </a:r>
            <a:r>
              <a:rPr lang="it-IT" sz="2000" dirty="0">
                <a:latin typeface="Book Antiqua" pitchFamily="18" charset="0"/>
              </a:rPr>
              <a:t>può superare il 2,5 per cento del valore </a:t>
            </a:r>
            <a:r>
              <a:rPr lang="it-IT" sz="2000" dirty="0" smtClean="0">
                <a:latin typeface="Book Antiqua" pitchFamily="18" charset="0"/>
              </a:rPr>
              <a:t>dell'investimento);</a:t>
            </a:r>
          </a:p>
          <a:p>
            <a:pPr algn="just"/>
            <a:r>
              <a:rPr lang="it-IT" sz="2000" u="sng" dirty="0" smtClean="0">
                <a:latin typeface="Book Antiqua" pitchFamily="18" charset="0"/>
              </a:rPr>
              <a:t>esercita </a:t>
            </a:r>
            <a:r>
              <a:rPr lang="it-IT" sz="2000" u="sng" dirty="0">
                <a:latin typeface="Book Antiqua" pitchFamily="18" charset="0"/>
              </a:rPr>
              <a:t>la </a:t>
            </a:r>
            <a:r>
              <a:rPr lang="it-IT" sz="2000" u="sng" dirty="0" smtClean="0">
                <a:latin typeface="Book Antiqua" pitchFamily="18" charset="0"/>
              </a:rPr>
              <a:t>prelazione</a:t>
            </a:r>
            <a:r>
              <a:rPr lang="it-IT" sz="2000" dirty="0" smtClean="0">
                <a:latin typeface="Book Antiqua" pitchFamily="18" charset="0"/>
              </a:rPr>
              <a:t>, l’originario </a:t>
            </a:r>
            <a:r>
              <a:rPr lang="it-IT" sz="2000" dirty="0">
                <a:latin typeface="Book Antiqua" pitchFamily="18" charset="0"/>
              </a:rPr>
              <a:t>aggiudicatario ha diritto al pagamento, a carico del promotore, dell'importo delle </a:t>
            </a:r>
            <a:r>
              <a:rPr lang="it-IT" sz="2000" dirty="0" smtClean="0">
                <a:latin typeface="Book Antiqua" pitchFamily="18" charset="0"/>
              </a:rPr>
              <a:t>spese documentate </a:t>
            </a:r>
            <a:r>
              <a:rPr lang="it-IT" sz="2000" dirty="0">
                <a:latin typeface="Book Antiqua" pitchFamily="18" charset="0"/>
              </a:rPr>
              <a:t>ed effettivamente sostenute per la predisposizione dell'offerta nei limiti di cui al terzo periodo.</a:t>
            </a:r>
          </a:p>
        </p:txBody>
      </p:sp>
      <p:sp>
        <p:nvSpPr>
          <p:cNvPr id="3" name="Titolo 2"/>
          <p:cNvSpPr>
            <a:spLocks noGrp="1"/>
          </p:cNvSpPr>
          <p:nvPr>
            <p:ph type="title"/>
          </p:nvPr>
        </p:nvSpPr>
        <p:spPr/>
        <p:txBody>
          <a:bodyPr>
            <a:noAutofit/>
          </a:bodyPr>
          <a:lstStyle/>
          <a:p>
            <a:pPr algn="ctr"/>
            <a:r>
              <a:rPr lang="it-IT" sz="3600" b="0" dirty="0" smtClean="0">
                <a:solidFill>
                  <a:schemeClr val="tx1"/>
                </a:solidFill>
                <a:effectLst/>
                <a:latin typeface="Book Antiqua" pitchFamily="18" charset="0"/>
                <a:cs typeface="Arial" pitchFamily="34" charset="0"/>
              </a:rPr>
              <a:t>Art. 193: Finanza di Progetto</a:t>
            </a:r>
            <a:br>
              <a:rPr lang="it-IT" sz="3600" b="0" dirty="0" smtClean="0">
                <a:solidFill>
                  <a:schemeClr val="tx1"/>
                </a:solidFill>
                <a:effectLst/>
                <a:latin typeface="Book Antiqua" pitchFamily="18" charset="0"/>
                <a:cs typeface="Arial" pitchFamily="34" charset="0"/>
              </a:rPr>
            </a:br>
            <a:endParaRPr lang="it-IT" sz="3600" dirty="0">
              <a:solidFill>
                <a:schemeClr val="tx1"/>
              </a:solidFill>
            </a:endParaRPr>
          </a:p>
        </p:txBody>
      </p:sp>
    </p:spTree>
    <p:extLst>
      <p:ext uri="{BB962C8B-B14F-4D97-AF65-F5344CB8AC3E}">
        <p14:creationId xmlns:p14="http://schemas.microsoft.com/office/powerpoint/2010/main" val="473783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3493"/>
            <a:ext cx="8208912" cy="1296144"/>
          </a:xfrm>
        </p:spPr>
        <p:txBody>
          <a:bodyPr>
            <a:normAutofit/>
          </a:bodyPr>
          <a:lstStyle/>
          <a:p>
            <a:pPr algn="ctr"/>
            <a:r>
              <a:rPr lang="it-IT" sz="2800" b="0" spc="300" dirty="0">
                <a:solidFill>
                  <a:schemeClr val="tx1"/>
                </a:solidFill>
                <a:effectLst/>
                <a:latin typeface="Book Antiqua" pitchFamily="18" charset="0"/>
                <a:cs typeface="Arial" pitchFamily="34" charset="0"/>
              </a:rPr>
              <a:t>LE SOCIETÀ DI </a:t>
            </a:r>
            <a:r>
              <a:rPr lang="it-IT" sz="2800" b="0" spc="300" dirty="0" smtClean="0">
                <a:solidFill>
                  <a:schemeClr val="tx1"/>
                </a:solidFill>
                <a:effectLst/>
                <a:latin typeface="Book Antiqua" pitchFamily="18" charset="0"/>
                <a:cs typeface="Arial" pitchFamily="34" charset="0"/>
              </a:rPr>
              <a:t>SCOPO:</a:t>
            </a:r>
            <a:endParaRPr lang="it-IT" sz="2800" b="0" spc="300" dirty="0">
              <a:solidFill>
                <a:schemeClr val="tx1"/>
              </a:solidFill>
              <a:effectLst/>
              <a:latin typeface="Book Antiqua" pitchFamily="18" charset="0"/>
              <a:cs typeface="Arial" pitchFamily="34" charset="0"/>
            </a:endParaRPr>
          </a:p>
        </p:txBody>
      </p:sp>
      <p:sp>
        <p:nvSpPr>
          <p:cNvPr id="3" name="Segnaposto contenuto 2"/>
          <p:cNvSpPr>
            <a:spLocks noGrp="1"/>
          </p:cNvSpPr>
          <p:nvPr>
            <p:ph idx="1"/>
          </p:nvPr>
        </p:nvSpPr>
        <p:spPr>
          <a:xfrm>
            <a:off x="4163" y="739271"/>
            <a:ext cx="4371692" cy="5275541"/>
          </a:xfrm>
        </p:spPr>
        <p:txBody>
          <a:bodyPr>
            <a:noAutofit/>
          </a:bodyPr>
          <a:lstStyle/>
          <a:p>
            <a:pPr marL="109728" indent="0" algn="just">
              <a:buNone/>
            </a:pPr>
            <a:r>
              <a:rPr lang="it-IT" sz="1500" dirty="0">
                <a:latin typeface="Book Antiqua" pitchFamily="18" charset="0"/>
              </a:rPr>
              <a:t>L’articolo 184, comma 1, del Codice </a:t>
            </a:r>
            <a:r>
              <a:rPr lang="it-IT" sz="1500" dirty="0" smtClean="0">
                <a:latin typeface="Book Antiqua" pitchFamily="18" charset="0"/>
              </a:rPr>
              <a:t>disponeva </a:t>
            </a:r>
            <a:r>
              <a:rPr lang="it-IT" sz="1500" dirty="0">
                <a:latin typeface="Book Antiqua" pitchFamily="18" charset="0"/>
              </a:rPr>
              <a:t>che:</a:t>
            </a:r>
          </a:p>
          <a:p>
            <a:pPr marL="109728" indent="0" algn="just">
              <a:buNone/>
            </a:pPr>
            <a:endParaRPr lang="it-IT" sz="1500" dirty="0">
              <a:latin typeface="Book Antiqua" pitchFamily="18" charset="0"/>
            </a:endParaRPr>
          </a:p>
          <a:p>
            <a:pPr marL="109728" indent="0" algn="just">
              <a:buNone/>
            </a:pPr>
            <a:r>
              <a:rPr lang="it-IT" sz="1500" i="1" dirty="0" smtClean="0">
                <a:latin typeface="Book Antiqua" pitchFamily="18" charset="0"/>
              </a:rPr>
              <a:t>«</a:t>
            </a:r>
            <a:r>
              <a:rPr lang="it-IT" sz="1500" i="1" dirty="0">
                <a:latin typeface="Book Antiqua" pitchFamily="18" charset="0"/>
              </a:rPr>
              <a:t>Il bando di gara per l'affidamento di una concessione per la realizzazione e/o gestione di una infrastruttura o di un nuovo servizio di pubblica utilità deve prevedere che l'aggiudicatario ha </a:t>
            </a:r>
            <a:r>
              <a:rPr lang="it-IT" sz="1500" b="1" i="1" u="sng" dirty="0">
                <a:latin typeface="Book Antiqua" pitchFamily="18" charset="0"/>
              </a:rPr>
              <a:t>la facoltà</a:t>
            </a:r>
            <a:r>
              <a:rPr lang="it-IT" sz="1500" i="1" dirty="0">
                <a:latin typeface="Book Antiqua" pitchFamily="18" charset="0"/>
              </a:rPr>
              <a:t>, dopo l'aggiudicazione, di costituire una società di progetto in forma di società per azioni o a responsabilità limitata, anche consortile. Il bando di gara indica l'ammontare minimo del capitale sociale della società. In caso di concorrente costituito da più soggetti, nell'offerta è indicata la quota di partecipazione al capitale sociale di ciascun soggetto. Le predette disposizioni si applicano anche alla gara di cui all'articolo 183. La società così costituita diventa la concessionaria subentrando nel rapporto di concessione all'aggiudicatario senza necessità di approvazione o autorizzazione. Tale subentro non costituisce cessione di contratto. Il bando di gara può, altresì, prevedere che la costituzione della società sia un obbligo dell'aggiudicatario.»</a:t>
            </a:r>
          </a:p>
        </p:txBody>
      </p:sp>
      <p:sp>
        <p:nvSpPr>
          <p:cNvPr id="4" name="Rettangolo 3"/>
          <p:cNvSpPr/>
          <p:nvPr/>
        </p:nvSpPr>
        <p:spPr>
          <a:xfrm>
            <a:off x="4496609" y="1196752"/>
            <a:ext cx="4342369" cy="4031873"/>
          </a:xfrm>
          <a:prstGeom prst="rect">
            <a:avLst/>
          </a:prstGeom>
        </p:spPr>
        <p:txBody>
          <a:bodyPr wrap="square">
            <a:spAutoFit/>
          </a:bodyPr>
          <a:lstStyle/>
          <a:p>
            <a:pPr algn="just"/>
            <a:r>
              <a:rPr lang="it-IT" sz="1600" dirty="0">
                <a:solidFill>
                  <a:schemeClr val="tx1"/>
                </a:solidFill>
                <a:latin typeface="Book Antiqua" pitchFamily="18" charset="0"/>
              </a:rPr>
              <a:t>L’articolo 194, del Nuovo Codice dispone che:</a:t>
            </a:r>
          </a:p>
          <a:p>
            <a:pPr algn="just"/>
            <a:endParaRPr lang="it-IT" sz="1600" i="1" dirty="0">
              <a:solidFill>
                <a:schemeClr val="tx1"/>
              </a:solidFill>
              <a:latin typeface="Book Antiqua" pitchFamily="18" charset="0"/>
            </a:endParaRPr>
          </a:p>
          <a:p>
            <a:pPr algn="just"/>
            <a:endParaRPr lang="it-IT" sz="1600" i="1" dirty="0">
              <a:solidFill>
                <a:schemeClr val="tx1"/>
              </a:solidFill>
              <a:latin typeface="Book Antiqua" pitchFamily="18" charset="0"/>
            </a:endParaRPr>
          </a:p>
          <a:p>
            <a:pPr algn="just"/>
            <a:r>
              <a:rPr lang="it-IT" sz="1600" i="1" dirty="0">
                <a:solidFill>
                  <a:schemeClr val="tx1"/>
                </a:solidFill>
                <a:latin typeface="Book Antiqua" pitchFamily="18" charset="0"/>
              </a:rPr>
              <a:t>«1. Per gli </a:t>
            </a:r>
            <a:r>
              <a:rPr lang="it-IT" sz="1600" i="1" u="sng" dirty="0">
                <a:solidFill>
                  <a:schemeClr val="tx1"/>
                </a:solidFill>
                <a:latin typeface="Book Antiqua" pitchFamily="18" charset="0"/>
              </a:rPr>
              <a:t>affidamenti superiori alla soglia di cui all’articolo 14, comma 1, lettera a</a:t>
            </a:r>
            <a:r>
              <a:rPr lang="it-IT" sz="1600" i="1" dirty="0">
                <a:solidFill>
                  <a:schemeClr val="tx1"/>
                </a:solidFill>
                <a:latin typeface="Book Antiqua" pitchFamily="18" charset="0"/>
              </a:rPr>
              <a:t>) </a:t>
            </a:r>
            <a:r>
              <a:rPr lang="it-IT" sz="1600" i="1" dirty="0" smtClean="0">
                <a:solidFill>
                  <a:schemeClr val="tx1"/>
                </a:solidFill>
                <a:latin typeface="Book Antiqua" pitchFamily="18" charset="0"/>
              </a:rPr>
              <a:t>- </a:t>
            </a:r>
            <a:r>
              <a:rPr lang="it-IT" sz="1600" i="1" u="sng" dirty="0" smtClean="0">
                <a:solidFill>
                  <a:schemeClr val="tx1"/>
                </a:solidFill>
                <a:latin typeface="Book Antiqua" pitchFamily="18" charset="0"/>
              </a:rPr>
              <a:t>euro </a:t>
            </a:r>
            <a:r>
              <a:rPr lang="it-IT" sz="1600" i="1" u="sng" dirty="0">
                <a:solidFill>
                  <a:schemeClr val="tx1"/>
                </a:solidFill>
                <a:latin typeface="Book Antiqua" pitchFamily="18" charset="0"/>
              </a:rPr>
              <a:t>5.382.000 per gli appalti pubblici di lavori e per le </a:t>
            </a:r>
            <a:r>
              <a:rPr lang="it-IT" sz="1600" i="1" u="sng" dirty="0" smtClean="0">
                <a:solidFill>
                  <a:schemeClr val="tx1"/>
                </a:solidFill>
                <a:latin typeface="Book Antiqua" pitchFamily="18" charset="0"/>
              </a:rPr>
              <a:t>concessioni</a:t>
            </a:r>
            <a:r>
              <a:rPr lang="it-IT" sz="1600" i="1" dirty="0" smtClean="0">
                <a:solidFill>
                  <a:schemeClr val="tx1"/>
                </a:solidFill>
                <a:latin typeface="Book Antiqua" pitchFamily="18" charset="0"/>
              </a:rPr>
              <a:t> - </a:t>
            </a:r>
            <a:r>
              <a:rPr lang="it-IT" sz="1600" i="1" dirty="0">
                <a:solidFill>
                  <a:schemeClr val="tx1"/>
                </a:solidFill>
                <a:latin typeface="Book Antiqua" pitchFamily="18" charset="0"/>
              </a:rPr>
              <a:t>il bando di gara per l’affidamento di una </a:t>
            </a:r>
            <a:r>
              <a:rPr lang="it-IT" sz="1600" i="1" dirty="0" smtClean="0">
                <a:solidFill>
                  <a:schemeClr val="tx1"/>
                </a:solidFill>
                <a:latin typeface="Book Antiqua" pitchFamily="18" charset="0"/>
              </a:rPr>
              <a:t>concessione </a:t>
            </a:r>
            <a:r>
              <a:rPr lang="it-IT" sz="1600" i="1" dirty="0">
                <a:solidFill>
                  <a:schemeClr val="tx1"/>
                </a:solidFill>
                <a:latin typeface="Book Antiqua" pitchFamily="18" charset="0"/>
              </a:rPr>
              <a:t>nella forma della finanza di progetto prevede che </a:t>
            </a:r>
            <a:r>
              <a:rPr lang="it-IT" sz="1600" i="1" dirty="0" smtClean="0">
                <a:solidFill>
                  <a:schemeClr val="tx1"/>
                </a:solidFill>
                <a:latin typeface="Book Antiqua" pitchFamily="18" charset="0"/>
              </a:rPr>
              <a:t>l’aggiudicatario </a:t>
            </a:r>
            <a:r>
              <a:rPr lang="it-IT" sz="1600" b="1" i="1" u="sng" dirty="0">
                <a:solidFill>
                  <a:schemeClr val="tx1"/>
                </a:solidFill>
                <a:latin typeface="Book Antiqua" pitchFamily="18" charset="0"/>
              </a:rPr>
              <a:t>costituisca</a:t>
            </a:r>
            <a:r>
              <a:rPr lang="it-IT" sz="1600" i="1" dirty="0">
                <a:solidFill>
                  <a:schemeClr val="tx1"/>
                </a:solidFill>
                <a:latin typeface="Book Antiqua" pitchFamily="18" charset="0"/>
              </a:rPr>
              <a:t> una società di scopo in forma di società per azioni o a responsabilità limitata, anche consortile. Il bando di gara indica l'ammontare minimo del capitale sociale della società. In caso di concorrente costituito da più soggetti, nell'offerta è </a:t>
            </a:r>
            <a:r>
              <a:rPr lang="it-IT" sz="1600" i="1" dirty="0" smtClean="0">
                <a:solidFill>
                  <a:schemeClr val="tx1"/>
                </a:solidFill>
                <a:latin typeface="Book Antiqua" pitchFamily="18" charset="0"/>
              </a:rPr>
              <a:t>indicata</a:t>
            </a:r>
            <a:r>
              <a:rPr lang="it-IT" sz="1600" i="1" dirty="0">
                <a:solidFill>
                  <a:schemeClr val="tx1"/>
                </a:solidFill>
                <a:latin typeface="Book Antiqua" pitchFamily="18" charset="0"/>
              </a:rPr>
              <a:t>, a pena di esclusione, la quota di partecipazione al capitale </a:t>
            </a:r>
            <a:r>
              <a:rPr lang="it-IT" sz="1600" i="1" dirty="0" smtClean="0">
                <a:solidFill>
                  <a:schemeClr val="tx1"/>
                </a:solidFill>
                <a:latin typeface="Book Antiqua" pitchFamily="18" charset="0"/>
              </a:rPr>
              <a:t>sociale </a:t>
            </a:r>
            <a:r>
              <a:rPr lang="it-IT" sz="1600" i="1" dirty="0">
                <a:solidFill>
                  <a:schemeClr val="tx1"/>
                </a:solidFill>
                <a:latin typeface="Book Antiqua" pitchFamily="18" charset="0"/>
              </a:rPr>
              <a:t>di ciascun soggetto. </a:t>
            </a:r>
          </a:p>
        </p:txBody>
      </p:sp>
    </p:spTree>
    <p:extLst>
      <p:ext uri="{BB962C8B-B14F-4D97-AF65-F5344CB8AC3E}">
        <p14:creationId xmlns:p14="http://schemas.microsoft.com/office/powerpoint/2010/main" val="2949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3548"/>
            <a:ext cx="8208912" cy="1296144"/>
          </a:xfrm>
        </p:spPr>
        <p:txBody>
          <a:bodyPr>
            <a:normAutofit/>
          </a:bodyPr>
          <a:lstStyle/>
          <a:p>
            <a:pPr algn="ctr"/>
            <a:r>
              <a:rPr lang="it-IT" sz="2800" b="0" spc="300" dirty="0">
                <a:solidFill>
                  <a:schemeClr val="tx1"/>
                </a:solidFill>
                <a:effectLst/>
                <a:latin typeface="Book Antiqua" pitchFamily="18" charset="0"/>
                <a:cs typeface="Arial" pitchFamily="34" charset="0"/>
              </a:rPr>
              <a:t>LE SOCIETÀ DI </a:t>
            </a:r>
            <a:r>
              <a:rPr lang="it-IT" sz="2800" b="0" spc="300" dirty="0" smtClean="0">
                <a:solidFill>
                  <a:schemeClr val="tx1"/>
                </a:solidFill>
                <a:effectLst/>
                <a:latin typeface="Book Antiqua" pitchFamily="18" charset="0"/>
                <a:cs typeface="Arial" pitchFamily="34" charset="0"/>
              </a:rPr>
              <a:t>SCOPO:</a:t>
            </a:r>
            <a:endParaRPr lang="it-IT" sz="2800" b="0" spc="300" dirty="0">
              <a:solidFill>
                <a:schemeClr val="tx1"/>
              </a:solidFill>
              <a:effectLst/>
              <a:latin typeface="Book Antiqua" pitchFamily="18" charset="0"/>
              <a:cs typeface="Arial" pitchFamily="34" charset="0"/>
            </a:endParaRPr>
          </a:p>
        </p:txBody>
      </p:sp>
      <p:sp>
        <p:nvSpPr>
          <p:cNvPr id="3" name="Segnaposto contenuto 2"/>
          <p:cNvSpPr>
            <a:spLocks noGrp="1"/>
          </p:cNvSpPr>
          <p:nvPr>
            <p:ph idx="1"/>
          </p:nvPr>
        </p:nvSpPr>
        <p:spPr>
          <a:xfrm>
            <a:off x="0" y="936983"/>
            <a:ext cx="9011992" cy="5275541"/>
          </a:xfrm>
        </p:spPr>
        <p:txBody>
          <a:bodyPr>
            <a:noAutofit/>
          </a:bodyPr>
          <a:lstStyle/>
          <a:p>
            <a:pPr algn="just"/>
            <a:r>
              <a:rPr lang="it-IT" sz="1600" i="1" dirty="0">
                <a:latin typeface="Book Antiqua" pitchFamily="18" charset="0"/>
              </a:rPr>
              <a:t>2. I lavori da eseguire e i servizi da prestare da parte delle società di scopo si intendono realizzati e prestati in proprio anche nel caso in cui siano affidati direttamente dalle suddette società ai propri soci, originari o subentrati, sempre che essi siano in possesso dei requisiti stabiliti dalle vigenti norme legislative e regolamentari.</a:t>
            </a:r>
          </a:p>
          <a:p>
            <a:pPr algn="just"/>
            <a:endParaRPr lang="it-IT" sz="1600" i="1" dirty="0">
              <a:latin typeface="Book Antiqua" pitchFamily="18" charset="0"/>
            </a:endParaRPr>
          </a:p>
          <a:p>
            <a:pPr algn="just"/>
            <a:r>
              <a:rPr lang="it-IT" sz="1600" i="1" dirty="0">
                <a:latin typeface="Book Antiqua" pitchFamily="18" charset="0"/>
              </a:rPr>
              <a:t>3. La società di scopo, </a:t>
            </a:r>
            <a:r>
              <a:rPr lang="it-IT" sz="1600" i="1" u="sng" dirty="0">
                <a:latin typeface="Book Antiqua" pitchFamily="18" charset="0"/>
              </a:rPr>
              <a:t>senza che ciò costituisca cessione di contratto, subentra nel rapporto di concessione senza necessità di approvazione o autorizzazione amministrativa</a:t>
            </a:r>
            <a:r>
              <a:rPr lang="it-IT" sz="1600" i="1" dirty="0">
                <a:latin typeface="Book Antiqua" pitchFamily="18" charset="0"/>
              </a:rPr>
              <a:t>. Essa </a:t>
            </a:r>
            <a:r>
              <a:rPr lang="it-IT" sz="1600" i="1" u="sng" dirty="0">
                <a:latin typeface="Book Antiqua" pitchFamily="18" charset="0"/>
              </a:rPr>
              <a:t>sostituisce l’aggiudicatario in tutti i rapporti con l’ente concedente</a:t>
            </a:r>
            <a:r>
              <a:rPr lang="it-IT" sz="1600" i="1" dirty="0">
                <a:latin typeface="Book Antiqua" pitchFamily="18" charset="0"/>
              </a:rPr>
              <a:t>. Nel caso di versamento di un prezzo in corso d’opera da parte dell’ente concedente, i soci della società restano solidalmente responsabili con la società di scopo nei confronti dell’amministrazione per l’eventuale rimborso del contributo percepito. In alternativa, la società di scopo può fornire alla pubblica amministrazione garanzie bancarie e assicurative per la restituzione delle somme versate a titolo di prezzo in corso d’opera, liberando in tal modo i soci. Le garanzie cessano alla data di emissione del certificato di collaudo dell’opera. Il contratto di concessione stabilisce le modalità per l’eventuale cessione delle quote della società di scopo, fermo restando che i soci che hanno concorso a formare i requisiti per la qualificazione sono tenuti a partecipare alla società e a garantire, nei limiti di cui sopra, il buon adempimento degli obblighi del concessionario sino alla data di emissione del certificato di collaudo dell’opera. L’ingresso nel capitale sociale della società di scopo e lo smobilizzo delle partecipazioni da parte di banche e altri investitori istituzionali, di cui all’articolo 193, comma 1, quarto periodo, che non abbiano concorso a formare i requisiti per la qualificazione, possono tuttavia avvenire in qualsiasi momento.</a:t>
            </a:r>
          </a:p>
          <a:p>
            <a:pPr algn="just"/>
            <a:endParaRPr lang="it-IT" sz="1600" i="1" dirty="0">
              <a:latin typeface="Book Antiqua" pitchFamily="18" charset="0"/>
            </a:endParaRPr>
          </a:p>
        </p:txBody>
      </p:sp>
    </p:spTree>
    <p:extLst>
      <p:ext uri="{BB962C8B-B14F-4D97-AF65-F5344CB8AC3E}">
        <p14:creationId xmlns:p14="http://schemas.microsoft.com/office/powerpoint/2010/main" val="385343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9930" y="0"/>
            <a:ext cx="8208912" cy="1296144"/>
          </a:xfrm>
        </p:spPr>
        <p:txBody>
          <a:bodyPr>
            <a:normAutofit/>
          </a:bodyPr>
          <a:lstStyle/>
          <a:p>
            <a:pPr algn="ctr"/>
            <a:r>
              <a:rPr lang="it-IT" sz="2800" b="0" spc="300" dirty="0">
                <a:solidFill>
                  <a:schemeClr val="tx1"/>
                </a:solidFill>
                <a:effectLst/>
                <a:latin typeface="Book Antiqua" pitchFamily="18" charset="0"/>
                <a:cs typeface="Arial" pitchFamily="34" charset="0"/>
              </a:rPr>
              <a:t>LE SOCIETÀ DI </a:t>
            </a:r>
            <a:r>
              <a:rPr lang="it-IT" sz="2800" b="0" spc="300" dirty="0" smtClean="0">
                <a:solidFill>
                  <a:schemeClr val="tx1"/>
                </a:solidFill>
                <a:effectLst/>
                <a:latin typeface="Book Antiqua" pitchFamily="18" charset="0"/>
                <a:cs typeface="Arial" pitchFamily="34" charset="0"/>
              </a:rPr>
              <a:t>SCOPO:</a:t>
            </a:r>
            <a:endParaRPr lang="it-IT" sz="2800" b="0" spc="300" dirty="0">
              <a:solidFill>
                <a:schemeClr val="tx1"/>
              </a:solidFill>
              <a:effectLst/>
              <a:latin typeface="Book Antiqua" pitchFamily="18" charset="0"/>
              <a:cs typeface="Arial" pitchFamily="34" charset="0"/>
            </a:endParaRPr>
          </a:p>
        </p:txBody>
      </p:sp>
      <p:sp>
        <p:nvSpPr>
          <p:cNvPr id="3" name="Segnaposto contenuto 2"/>
          <p:cNvSpPr>
            <a:spLocks noGrp="1"/>
          </p:cNvSpPr>
          <p:nvPr>
            <p:ph idx="1"/>
          </p:nvPr>
        </p:nvSpPr>
        <p:spPr>
          <a:xfrm>
            <a:off x="452203" y="936983"/>
            <a:ext cx="8289332" cy="5275541"/>
          </a:xfrm>
        </p:spPr>
        <p:txBody>
          <a:bodyPr>
            <a:normAutofit/>
          </a:bodyPr>
          <a:lstStyle/>
          <a:p>
            <a:pPr algn="just"/>
            <a:endParaRPr lang="it-IT" i="1" dirty="0">
              <a:latin typeface="Book Antiqua" pitchFamily="18" charset="0"/>
            </a:endParaRPr>
          </a:p>
          <a:p>
            <a:pPr algn="just"/>
            <a:r>
              <a:rPr lang="it-IT" i="1" dirty="0">
                <a:latin typeface="Book Antiqua" pitchFamily="18" charset="0"/>
              </a:rPr>
              <a:t>4. </a:t>
            </a:r>
            <a:r>
              <a:rPr lang="it-IT" i="1" u="sng" dirty="0">
                <a:latin typeface="Book Antiqua" pitchFamily="18" charset="0"/>
              </a:rPr>
              <a:t>Il contratto di concessione disciplina altresì le modalità di sostituzione dei soci della società di scopo che, nel corso dell’esecuzione del contratto, perdano i requisiti di qualificazione</a:t>
            </a:r>
            <a:r>
              <a:rPr lang="it-IT" i="1" dirty="0">
                <a:latin typeface="Book Antiqua" pitchFamily="18" charset="0"/>
              </a:rPr>
              <a:t>.</a:t>
            </a:r>
          </a:p>
          <a:p>
            <a:pPr algn="just"/>
            <a:endParaRPr lang="it-IT" i="1" dirty="0">
              <a:latin typeface="Book Antiqua" pitchFamily="18" charset="0"/>
            </a:endParaRPr>
          </a:p>
          <a:p>
            <a:pPr algn="just"/>
            <a:r>
              <a:rPr lang="it-IT" i="1" dirty="0">
                <a:latin typeface="Book Antiqua" pitchFamily="18" charset="0"/>
              </a:rPr>
              <a:t>5. </a:t>
            </a:r>
            <a:r>
              <a:rPr lang="it-IT" i="1" u="sng" dirty="0">
                <a:latin typeface="Book Antiqua" pitchFamily="18" charset="0"/>
              </a:rPr>
              <a:t>Il bando-tipo </a:t>
            </a:r>
            <a:r>
              <a:rPr lang="it-IT" i="1" dirty="0">
                <a:latin typeface="Book Antiqua" pitchFamily="18" charset="0"/>
              </a:rPr>
              <a:t>per l’affidamento di un contratto ai sensi del comma 1 </a:t>
            </a:r>
            <a:r>
              <a:rPr lang="it-IT" i="1" u="sng" dirty="0">
                <a:latin typeface="Book Antiqua" pitchFamily="18" charset="0"/>
              </a:rPr>
              <a:t>reca anche lo schema della convenzione da allegare </a:t>
            </a:r>
            <a:r>
              <a:rPr lang="it-IT" i="1" dirty="0">
                <a:latin typeface="Book Antiqua" pitchFamily="18" charset="0"/>
              </a:rPr>
              <a:t>agli atti di gara.</a:t>
            </a:r>
          </a:p>
        </p:txBody>
      </p:sp>
    </p:spTree>
    <p:extLst>
      <p:ext uri="{BB962C8B-B14F-4D97-AF65-F5344CB8AC3E}">
        <p14:creationId xmlns:p14="http://schemas.microsoft.com/office/powerpoint/2010/main" val="174539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208912" cy="1296144"/>
          </a:xfrm>
        </p:spPr>
        <p:txBody>
          <a:bodyPr>
            <a:normAutofit fontScale="90000"/>
          </a:bodyPr>
          <a:lstStyle/>
          <a:p>
            <a:pPr algn="ctr"/>
            <a:r>
              <a:rPr lang="it-IT" sz="2800" b="0" spc="300" dirty="0">
                <a:solidFill>
                  <a:schemeClr val="tx1"/>
                </a:solidFill>
                <a:effectLst/>
                <a:latin typeface="Book Antiqua" pitchFamily="18" charset="0"/>
                <a:cs typeface="Arial" pitchFamily="34" charset="0"/>
              </a:rPr>
              <a:t>LE </a:t>
            </a:r>
            <a:r>
              <a:rPr lang="it-IT" sz="2800" b="0" spc="300" dirty="0" smtClean="0">
                <a:solidFill>
                  <a:schemeClr val="tx1"/>
                </a:solidFill>
                <a:effectLst/>
                <a:latin typeface="Book Antiqua" pitchFamily="18" charset="0"/>
                <a:cs typeface="Arial" pitchFamily="34" charset="0"/>
              </a:rPr>
              <a:t>OBBLIGAZIONI DELLE SOCIETÀ </a:t>
            </a:r>
            <a:r>
              <a:rPr lang="it-IT" sz="2800" b="0" spc="300" dirty="0">
                <a:solidFill>
                  <a:schemeClr val="tx1"/>
                </a:solidFill>
                <a:effectLst/>
                <a:latin typeface="Book Antiqua" pitchFamily="18" charset="0"/>
                <a:cs typeface="Arial" pitchFamily="34" charset="0"/>
              </a:rPr>
              <a:t>DI </a:t>
            </a:r>
            <a:r>
              <a:rPr lang="it-IT" sz="2800" b="0" spc="300" dirty="0" smtClean="0">
                <a:solidFill>
                  <a:schemeClr val="tx1"/>
                </a:solidFill>
                <a:effectLst/>
                <a:latin typeface="Book Antiqua" pitchFamily="18" charset="0"/>
                <a:cs typeface="Arial" pitchFamily="34" charset="0"/>
              </a:rPr>
              <a:t>SCOPO</a:t>
            </a:r>
            <a:br>
              <a:rPr lang="it-IT" sz="2800" b="0" spc="300" dirty="0" smtClean="0">
                <a:solidFill>
                  <a:schemeClr val="tx1"/>
                </a:solidFill>
                <a:effectLst/>
                <a:latin typeface="Book Antiqua" pitchFamily="18" charset="0"/>
                <a:cs typeface="Arial" pitchFamily="34" charset="0"/>
              </a:rPr>
            </a:br>
            <a:r>
              <a:rPr lang="it-IT" sz="2800" b="0" spc="300" dirty="0" smtClean="0">
                <a:solidFill>
                  <a:schemeClr val="tx1"/>
                </a:solidFill>
                <a:effectLst/>
                <a:latin typeface="Book Antiqua" pitchFamily="18" charset="0"/>
                <a:cs typeface="Arial" pitchFamily="34" charset="0"/>
              </a:rPr>
              <a:t>Art. 195 D.Lgs. N. 36/2023:</a:t>
            </a:r>
            <a:endParaRPr lang="it-IT" sz="2800" b="0" spc="300" dirty="0">
              <a:solidFill>
                <a:schemeClr val="tx1"/>
              </a:solidFill>
              <a:effectLst/>
              <a:latin typeface="Book Antiqua" pitchFamily="18" charset="0"/>
              <a:cs typeface="Arial" pitchFamily="34" charset="0"/>
            </a:endParaRPr>
          </a:p>
        </p:txBody>
      </p:sp>
      <p:sp>
        <p:nvSpPr>
          <p:cNvPr id="3" name="Segnaposto contenuto 2"/>
          <p:cNvSpPr>
            <a:spLocks noGrp="1"/>
          </p:cNvSpPr>
          <p:nvPr>
            <p:ph idx="1"/>
          </p:nvPr>
        </p:nvSpPr>
        <p:spPr>
          <a:xfrm>
            <a:off x="309093" y="1619053"/>
            <a:ext cx="7949485" cy="5275541"/>
          </a:xfrm>
        </p:spPr>
        <p:txBody>
          <a:bodyPr>
            <a:normAutofit/>
          </a:bodyPr>
          <a:lstStyle/>
          <a:p>
            <a:pPr marL="0" indent="0" algn="ctr">
              <a:buNone/>
            </a:pPr>
            <a:r>
              <a:rPr lang="it-IT" sz="2400" i="1" dirty="0" smtClean="0">
                <a:latin typeface="Book Antiqua" pitchFamily="18" charset="0"/>
                <a:cs typeface="Arial" pitchFamily="34" charset="0"/>
              </a:rPr>
              <a:t>«</a:t>
            </a:r>
            <a:r>
              <a:rPr lang="it-IT" sz="2400" i="1" u="sng" dirty="0" smtClean="0">
                <a:latin typeface="Book Antiqua" pitchFamily="18" charset="0"/>
                <a:cs typeface="Arial" pitchFamily="34" charset="0"/>
              </a:rPr>
              <a:t>possono </a:t>
            </a:r>
            <a:r>
              <a:rPr lang="it-IT" sz="2400" i="1" u="sng" dirty="0">
                <a:latin typeface="Book Antiqua" pitchFamily="18" charset="0"/>
                <a:cs typeface="Arial" pitchFamily="34" charset="0"/>
              </a:rPr>
              <a:t>emettere obbligazioni e titoli di </a:t>
            </a:r>
            <a:r>
              <a:rPr lang="it-IT" sz="2400" i="1" u="sng" dirty="0" smtClean="0">
                <a:latin typeface="Book Antiqua" pitchFamily="18" charset="0"/>
                <a:cs typeface="Arial" pitchFamily="34" charset="0"/>
              </a:rPr>
              <a:t>debito, anche </a:t>
            </a:r>
            <a:r>
              <a:rPr lang="it-IT" sz="2400" i="1" u="sng" dirty="0">
                <a:latin typeface="Book Antiqua" pitchFamily="18" charset="0"/>
                <a:cs typeface="Arial" pitchFamily="34" charset="0"/>
              </a:rPr>
              <a:t>in deroga ai limiti di cui agli articoli 2412 e 2483 </a:t>
            </a:r>
            <a:r>
              <a:rPr lang="it-IT" sz="2400" i="1" u="sng" dirty="0" smtClean="0">
                <a:latin typeface="Book Antiqua" pitchFamily="18" charset="0"/>
                <a:cs typeface="Arial" pitchFamily="34" charset="0"/>
              </a:rPr>
              <a:t>del codice civile</a:t>
            </a:r>
          </a:p>
          <a:p>
            <a:pPr marL="0" indent="0" algn="just">
              <a:buNone/>
            </a:pPr>
            <a:r>
              <a:rPr lang="it-IT" sz="2400" i="1" dirty="0" smtClean="0">
                <a:latin typeface="Book Antiqua" pitchFamily="18" charset="0"/>
                <a:cs typeface="Arial" pitchFamily="34" charset="0"/>
              </a:rPr>
              <a:t>purché </a:t>
            </a:r>
            <a:r>
              <a:rPr lang="it-IT" sz="2400" i="1" dirty="0">
                <a:latin typeface="Book Antiqua" pitchFamily="18" charset="0"/>
                <a:cs typeface="Arial" pitchFamily="34" charset="0"/>
              </a:rPr>
              <a:t>destinati alla sottoscrizione da parte degli </a:t>
            </a:r>
            <a:r>
              <a:rPr lang="it-IT" sz="2400" i="1" dirty="0" smtClean="0">
                <a:latin typeface="Book Antiqua" pitchFamily="18" charset="0"/>
                <a:cs typeface="Arial" pitchFamily="34" charset="0"/>
              </a:rPr>
              <a:t>investitori istituzionali </a:t>
            </a:r>
            <a:r>
              <a:rPr lang="it-IT" sz="2400" i="1" dirty="0">
                <a:latin typeface="Book Antiqua" pitchFamily="18" charset="0"/>
                <a:cs typeface="Arial" pitchFamily="34" charset="0"/>
              </a:rPr>
              <a:t>e dei clienti professionali indicati </a:t>
            </a:r>
            <a:r>
              <a:rPr lang="it-IT" sz="2400" i="1" dirty="0" smtClean="0">
                <a:latin typeface="Book Antiqua" pitchFamily="18" charset="0"/>
                <a:cs typeface="Arial" pitchFamily="34" charset="0"/>
              </a:rPr>
              <a:t>nell’articolo 6</a:t>
            </a:r>
            <a:r>
              <a:rPr lang="it-IT" sz="2400" i="1" dirty="0">
                <a:latin typeface="Book Antiqua" pitchFamily="18" charset="0"/>
                <a:cs typeface="Arial" pitchFamily="34" charset="0"/>
              </a:rPr>
              <a:t>, commi 2-quinquies e 2-sexies, del testo unico delle </a:t>
            </a:r>
            <a:r>
              <a:rPr lang="it-IT" sz="2400" i="1" dirty="0" smtClean="0">
                <a:latin typeface="Book Antiqua" pitchFamily="18" charset="0"/>
                <a:cs typeface="Arial" pitchFamily="34" charset="0"/>
              </a:rPr>
              <a:t>disposizioni in </a:t>
            </a:r>
            <a:r>
              <a:rPr lang="it-IT" sz="2400" i="1" dirty="0">
                <a:latin typeface="Book Antiqua" pitchFamily="18" charset="0"/>
                <a:cs typeface="Arial" pitchFamily="34" charset="0"/>
              </a:rPr>
              <a:t>materia di intermediazione finanziaria, di cui al decreto </a:t>
            </a:r>
            <a:r>
              <a:rPr lang="it-IT" sz="2400" i="1" dirty="0" smtClean="0">
                <a:latin typeface="Book Antiqua" pitchFamily="18" charset="0"/>
                <a:cs typeface="Arial" pitchFamily="34" charset="0"/>
              </a:rPr>
              <a:t>legislativo 24 </a:t>
            </a:r>
            <a:r>
              <a:rPr lang="it-IT" sz="2400" i="1" dirty="0">
                <a:latin typeface="Book Antiqua" pitchFamily="18" charset="0"/>
                <a:cs typeface="Arial" pitchFamily="34" charset="0"/>
              </a:rPr>
              <a:t>febbraio 1998, n. 58, e nei regolamenti attuativi o </a:t>
            </a:r>
            <a:r>
              <a:rPr lang="it-IT" sz="2400" i="1" dirty="0" smtClean="0">
                <a:latin typeface="Book Antiqua" pitchFamily="18" charset="0"/>
                <a:cs typeface="Arial" pitchFamily="34" charset="0"/>
              </a:rPr>
              <a:t>delle loro </a:t>
            </a:r>
            <a:r>
              <a:rPr lang="it-IT" sz="2400" i="1" dirty="0">
                <a:latin typeface="Book Antiqua" pitchFamily="18" charset="0"/>
                <a:cs typeface="Arial" pitchFamily="34" charset="0"/>
              </a:rPr>
              <a:t>controllanti e controllate ai sensi dell’articolo 1, commi </a:t>
            </a:r>
            <a:r>
              <a:rPr lang="it-IT" sz="2400" i="1" dirty="0" smtClean="0">
                <a:latin typeface="Book Antiqua" pitchFamily="18" charset="0"/>
                <a:cs typeface="Arial" pitchFamily="34" charset="0"/>
              </a:rPr>
              <a:t>6- bis.1 </a:t>
            </a:r>
            <a:r>
              <a:rPr lang="it-IT" sz="2400" i="1" dirty="0">
                <a:latin typeface="Book Antiqua" pitchFamily="18" charset="0"/>
                <a:cs typeface="Arial" pitchFamily="34" charset="0"/>
              </a:rPr>
              <a:t>e 6-bis.2 dello stesso testo unico di cui al decreto </a:t>
            </a:r>
            <a:r>
              <a:rPr lang="it-IT" sz="2400" i="1" dirty="0" smtClean="0">
                <a:latin typeface="Book Antiqua" pitchFamily="18" charset="0"/>
                <a:cs typeface="Arial" pitchFamily="34" charset="0"/>
              </a:rPr>
              <a:t>legislativo n</a:t>
            </a:r>
            <a:r>
              <a:rPr lang="it-IT" sz="2400" i="1" dirty="0">
                <a:latin typeface="Book Antiqua" pitchFamily="18" charset="0"/>
                <a:cs typeface="Arial" pitchFamily="34" charset="0"/>
              </a:rPr>
              <a:t>. 58 del </a:t>
            </a:r>
            <a:r>
              <a:rPr lang="it-IT" sz="2400" i="1" dirty="0" smtClean="0">
                <a:latin typeface="Book Antiqua" pitchFamily="18" charset="0"/>
                <a:cs typeface="Arial" pitchFamily="34" charset="0"/>
              </a:rPr>
              <a:t>1998».</a:t>
            </a:r>
          </a:p>
        </p:txBody>
      </p:sp>
    </p:spTree>
    <p:extLst>
      <p:ext uri="{BB962C8B-B14F-4D97-AF65-F5344CB8AC3E}">
        <p14:creationId xmlns:p14="http://schemas.microsoft.com/office/powerpoint/2010/main" val="165378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332656"/>
            <a:ext cx="8229600" cy="4525963"/>
          </a:xfrm>
        </p:spPr>
        <p:txBody>
          <a:bodyPr>
            <a:noAutofit/>
          </a:bodyPr>
          <a:lstStyle/>
          <a:p>
            <a:pPr algn="just"/>
            <a:endParaRPr lang="it-IT" sz="1800" dirty="0">
              <a:latin typeface="Book Antiqua" pitchFamily="18" charset="0"/>
            </a:endParaRPr>
          </a:p>
          <a:p>
            <a:pPr algn="ctr"/>
            <a:r>
              <a:rPr lang="it-IT" sz="1800" u="sng" dirty="0">
                <a:latin typeface="Book Antiqua" pitchFamily="18" charset="0"/>
                <a:cs typeface="Arial" pitchFamily="34" charset="0"/>
              </a:rPr>
              <a:t>I vigenti articoli 3 e 180 del D.Lgs. 50/ 2016</a:t>
            </a:r>
            <a:r>
              <a:rPr lang="it-IT" sz="1800" dirty="0">
                <a:latin typeface="Book Antiqua" pitchFamily="18" charset="0"/>
                <a:cs typeface="Arial" pitchFamily="34" charset="0"/>
              </a:rPr>
              <a:t>  vengono sostituiti </a:t>
            </a:r>
            <a:endParaRPr lang="it-IT" sz="1800" dirty="0" smtClean="0">
              <a:latin typeface="Book Antiqua" pitchFamily="18" charset="0"/>
              <a:cs typeface="Arial" pitchFamily="34" charset="0"/>
            </a:endParaRPr>
          </a:p>
          <a:p>
            <a:pPr marL="0" indent="0" algn="ctr">
              <a:buNone/>
            </a:pPr>
            <a:r>
              <a:rPr lang="it-IT" sz="1800" u="sng" dirty="0" smtClean="0">
                <a:latin typeface="Book Antiqua" pitchFamily="18" charset="0"/>
                <a:cs typeface="Arial" pitchFamily="34" charset="0"/>
              </a:rPr>
              <a:t>dall'articolo </a:t>
            </a:r>
            <a:r>
              <a:rPr lang="it-IT" sz="1800" u="sng" dirty="0">
                <a:latin typeface="Book Antiqua" pitchFamily="18" charset="0"/>
                <a:cs typeface="Arial" pitchFamily="34" charset="0"/>
              </a:rPr>
              <a:t>174 </a:t>
            </a:r>
            <a:r>
              <a:rPr lang="es-ES" sz="1800" u="sng" dirty="0">
                <a:latin typeface="Book Antiqua" pitchFamily="18" charset="0"/>
                <a:cs typeface="Arial" pitchFamily="34" charset="0"/>
              </a:rPr>
              <a:t>d. lgs. 31 marzo 2023 n. 36 </a:t>
            </a:r>
            <a:endParaRPr lang="it-IT" sz="1800" u="sng" dirty="0">
              <a:latin typeface="Book Antiqua" pitchFamily="18" charset="0"/>
              <a:cs typeface="Arial" pitchFamily="34" charset="0"/>
            </a:endParaRPr>
          </a:p>
          <a:p>
            <a:pPr algn="just"/>
            <a:endParaRPr lang="it-IT" sz="1100" u="sng" dirty="0">
              <a:latin typeface="Book Antiqua" pitchFamily="18" charset="0"/>
              <a:cs typeface="Arial" pitchFamily="34" charset="0"/>
            </a:endParaRPr>
          </a:p>
          <a:p>
            <a:pPr algn="just"/>
            <a:endParaRPr lang="it-IT" sz="1100" u="sng" dirty="0">
              <a:latin typeface="Book Antiqua" pitchFamily="18" charset="0"/>
              <a:cs typeface="Arial" pitchFamily="34" charset="0"/>
            </a:endParaRPr>
          </a:p>
          <a:p>
            <a:pPr algn="just"/>
            <a:endParaRPr lang="it-IT" sz="1100" u="sng" dirty="0">
              <a:latin typeface="Book Antiqua" pitchFamily="18" charset="0"/>
              <a:cs typeface="Arial" pitchFamily="34" charset="0"/>
            </a:endParaRPr>
          </a:p>
          <a:p>
            <a:pPr marL="109728" lvl="0" indent="0" algn="just">
              <a:buNone/>
            </a:pPr>
            <a:r>
              <a:rPr lang="it-IT" sz="1400" i="1" dirty="0">
                <a:latin typeface="Book Antiqua" pitchFamily="18" charset="0"/>
                <a:cs typeface="Arial" pitchFamily="34" charset="0"/>
              </a:rPr>
              <a:t>«</a:t>
            </a:r>
            <a:r>
              <a:rPr lang="it-IT" sz="1600" i="1" dirty="0">
                <a:latin typeface="Book Antiqua" pitchFamily="18" charset="0"/>
                <a:cs typeface="Arial" pitchFamily="34" charset="0"/>
              </a:rPr>
              <a:t>Il partenariato pubblico-privato è un’operazione economica in cui ricorrono congiuntamente le seguenti caratteristiche:</a:t>
            </a:r>
          </a:p>
          <a:p>
            <a:pPr lvl="0" algn="just"/>
            <a:r>
              <a:rPr lang="it-IT" sz="1600" i="1" dirty="0">
                <a:latin typeface="Book Antiqua" pitchFamily="18" charset="0"/>
                <a:cs typeface="Arial" pitchFamily="34" charset="0"/>
              </a:rPr>
              <a:t>a) tra un ente concedente e uno o più operatori economici privati è instaurato un rapporto contrattuale di lungo periodo per raggiungere un risultato di interesse pubblico;</a:t>
            </a:r>
          </a:p>
          <a:p>
            <a:pPr lvl="0" algn="just"/>
            <a:endParaRPr lang="it-IT" sz="1600" i="1" dirty="0">
              <a:latin typeface="Book Antiqua" pitchFamily="18" charset="0"/>
              <a:cs typeface="Arial" pitchFamily="34" charset="0"/>
            </a:endParaRPr>
          </a:p>
          <a:p>
            <a:pPr lvl="0" algn="just"/>
            <a:r>
              <a:rPr lang="it-IT" sz="1600" i="1" dirty="0">
                <a:latin typeface="Book Antiqua" pitchFamily="18" charset="0"/>
                <a:cs typeface="Arial" pitchFamily="34" charset="0"/>
              </a:rPr>
              <a:t>b) la copertura dei fabbisogni finanziari connessi alla realizzazione del progetto proviene in misura significativa da risorse reperite dalla parte privata, anche in ragione del rischio operativo assunto dalla medesima;</a:t>
            </a:r>
          </a:p>
          <a:p>
            <a:pPr lvl="0" algn="just"/>
            <a:endParaRPr lang="it-IT" sz="1600" i="1" dirty="0">
              <a:latin typeface="Book Antiqua" pitchFamily="18" charset="0"/>
              <a:cs typeface="Arial" pitchFamily="34" charset="0"/>
            </a:endParaRPr>
          </a:p>
          <a:p>
            <a:pPr lvl="0" algn="just"/>
            <a:r>
              <a:rPr lang="it-IT" sz="1600" i="1" dirty="0">
                <a:latin typeface="Book Antiqua" pitchFamily="18" charset="0"/>
                <a:cs typeface="Arial" pitchFamily="34" charset="0"/>
              </a:rPr>
              <a:t>c) alla parte privata spetta il compito di realizzare e gestire il progetto, mentre alla parte pubblica quello di definire gli obiettivi e di verificarne l’attuazione;</a:t>
            </a:r>
          </a:p>
          <a:p>
            <a:pPr lvl="0" algn="just"/>
            <a:endParaRPr lang="it-IT" sz="1600" i="1" dirty="0">
              <a:latin typeface="Book Antiqua" pitchFamily="18" charset="0"/>
              <a:cs typeface="Arial" pitchFamily="34" charset="0"/>
            </a:endParaRPr>
          </a:p>
          <a:p>
            <a:pPr lvl="0" algn="just"/>
            <a:r>
              <a:rPr lang="it-IT" sz="1600" i="1" dirty="0">
                <a:latin typeface="Book Antiqua" pitchFamily="18" charset="0"/>
                <a:cs typeface="Arial" pitchFamily="34" charset="0"/>
              </a:rPr>
              <a:t>d) il rischio operativo connesso alla realizzazione dei lavori o alla gestione dei servizi è allocato in capo al soggetto privato.</a:t>
            </a:r>
          </a:p>
        </p:txBody>
      </p:sp>
      <p:sp>
        <p:nvSpPr>
          <p:cNvPr id="3" name="Titolo 2"/>
          <p:cNvSpPr>
            <a:spLocks noGrp="1"/>
          </p:cNvSpPr>
          <p:nvPr>
            <p:ph type="title"/>
          </p:nvPr>
        </p:nvSpPr>
        <p:spPr>
          <a:xfrm>
            <a:off x="323528" y="-99392"/>
            <a:ext cx="8229600" cy="1143000"/>
          </a:xfrm>
        </p:spPr>
        <p:txBody>
          <a:bodyPr>
            <a:normAutofit/>
          </a:bodyPr>
          <a:lstStyle/>
          <a:p>
            <a:pPr algn="ctr"/>
            <a:r>
              <a:rPr lang="it-IT" sz="2800" dirty="0">
                <a:solidFill>
                  <a:schemeClr val="tx1"/>
                </a:solidFill>
                <a:latin typeface="Book Antiqua" pitchFamily="18" charset="0"/>
                <a:ea typeface="+mn-ea"/>
                <a:cs typeface="Arial" pitchFamily="34" charset="0"/>
              </a:rPr>
              <a:t>Le principali modifiche:</a:t>
            </a:r>
          </a:p>
        </p:txBody>
      </p:sp>
      <p:sp>
        <p:nvSpPr>
          <p:cNvPr id="4" name="Freccia in giù 3"/>
          <p:cNvSpPr/>
          <p:nvPr/>
        </p:nvSpPr>
        <p:spPr>
          <a:xfrm>
            <a:off x="4283969" y="1397208"/>
            <a:ext cx="576063" cy="519624"/>
          </a:xfrm>
          <a:prstGeom prst="downArrow">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514753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6478" y="1795549"/>
            <a:ext cx="7699664" cy="3848793"/>
          </a:xfrm>
        </p:spPr>
        <p:txBody>
          <a:bodyPr>
            <a:noAutofit/>
          </a:bodyPr>
          <a:lstStyle/>
          <a:p>
            <a:pPr algn="just"/>
            <a:r>
              <a:rPr lang="it-IT" sz="1800" dirty="0">
                <a:latin typeface="Book Antiqua" pitchFamily="18" charset="0"/>
                <a:cs typeface="Arial" pitchFamily="34" charset="0"/>
              </a:rPr>
              <a:t>La Società di </a:t>
            </a:r>
            <a:r>
              <a:rPr lang="it-IT" sz="1800" dirty="0" smtClean="0">
                <a:latin typeface="Book Antiqua" pitchFamily="18" charset="0"/>
                <a:cs typeface="Arial" pitchFamily="34" charset="0"/>
              </a:rPr>
              <a:t>Progetto/Scopo </a:t>
            </a:r>
            <a:r>
              <a:rPr lang="it-IT" sz="1800" dirty="0">
                <a:latin typeface="Book Antiqua" pitchFamily="18" charset="0"/>
                <a:cs typeface="Arial" pitchFamily="34" charset="0"/>
              </a:rPr>
              <a:t>consente di garantire la separazione giuridica ed economica del progetto dalle altre attività dei soggetti coinvolti nel progetto stesso;</a:t>
            </a:r>
          </a:p>
          <a:p>
            <a:pPr algn="just"/>
            <a:r>
              <a:rPr lang="it-IT" sz="1800" dirty="0" smtClean="0">
                <a:latin typeface="Book Antiqua" pitchFamily="18" charset="0"/>
                <a:cs typeface="Arial" pitchFamily="34" charset="0"/>
              </a:rPr>
              <a:t>è </a:t>
            </a:r>
            <a:r>
              <a:rPr lang="it-IT" sz="1800" dirty="0">
                <a:latin typeface="Book Antiqua" pitchFamily="18" charset="0"/>
                <a:cs typeface="Arial" pitchFamily="34" charset="0"/>
              </a:rPr>
              <a:t>un centro di imputazione giuridica ed economica distinto dal concessionario che consente la separazione dei flussi generati dall’Operazione di PPP rispetto a quelli relativi alle altre attività del concessionario (cd. ring fence</a:t>
            </a:r>
            <a:r>
              <a:rPr lang="it-IT" sz="1800" dirty="0" smtClean="0">
                <a:latin typeface="Book Antiqua" pitchFamily="18" charset="0"/>
                <a:cs typeface="Arial" pitchFamily="34" charset="0"/>
              </a:rPr>
              <a:t>);</a:t>
            </a:r>
          </a:p>
          <a:p>
            <a:pPr algn="just"/>
            <a:r>
              <a:rPr lang="it-IT" sz="1800" dirty="0">
                <a:latin typeface="Book Antiqua" pitchFamily="18" charset="0"/>
                <a:cs typeface="Arial" pitchFamily="34" charset="0"/>
              </a:rPr>
              <a:t>i</a:t>
            </a:r>
            <a:r>
              <a:rPr lang="it-IT" sz="1800" dirty="0" smtClean="0">
                <a:latin typeface="Book Antiqua" pitchFamily="18" charset="0"/>
                <a:cs typeface="Arial" pitchFamily="34" charset="0"/>
              </a:rPr>
              <a:t>n </a:t>
            </a:r>
            <a:r>
              <a:rPr lang="it-IT" sz="1800" dirty="0">
                <a:latin typeface="Book Antiqua" pitchFamily="18" charset="0"/>
                <a:cs typeface="Arial" pitchFamily="34" charset="0"/>
              </a:rPr>
              <a:t>caso di fallimento del concessionario, l’Operazione di PPP non sarà </a:t>
            </a:r>
            <a:r>
              <a:rPr lang="it-IT" sz="1800" dirty="0" smtClean="0">
                <a:latin typeface="Book Antiqua" pitchFamily="18" charset="0"/>
                <a:cs typeface="Arial" pitchFamily="34" charset="0"/>
              </a:rPr>
              <a:t>interrotta, </a:t>
            </a:r>
            <a:r>
              <a:rPr lang="it-IT" sz="1800" dirty="0">
                <a:latin typeface="Book Antiqua" pitchFamily="18" charset="0"/>
                <a:cs typeface="Arial" pitchFamily="34" charset="0"/>
              </a:rPr>
              <a:t>ma sarà portata avanti dalla Società di </a:t>
            </a:r>
            <a:r>
              <a:rPr lang="it-IT" sz="1800" dirty="0" smtClean="0">
                <a:latin typeface="Book Antiqua" pitchFamily="18" charset="0"/>
                <a:cs typeface="Arial" pitchFamily="34" charset="0"/>
              </a:rPr>
              <a:t>Progetto/Scopo. </a:t>
            </a:r>
            <a:r>
              <a:rPr lang="it-IT" sz="1800" dirty="0">
                <a:latin typeface="Book Antiqua" pitchFamily="18" charset="0"/>
                <a:cs typeface="Arial" pitchFamily="34" charset="0"/>
              </a:rPr>
              <a:t>Simmetricamente, in caso di fallimento della Società, l’ente finanziatore non potrà rivalersi sui beni del concessionario, ma in via esclusiva su quelli della Società stessa;</a:t>
            </a:r>
          </a:p>
          <a:p>
            <a:pPr algn="just"/>
            <a:r>
              <a:rPr lang="it-IT" sz="1800" dirty="0" smtClean="0">
                <a:latin typeface="Book Antiqua" pitchFamily="18" charset="0"/>
                <a:cs typeface="Arial" pitchFamily="34" charset="0"/>
              </a:rPr>
              <a:t>vantaggi </a:t>
            </a:r>
            <a:r>
              <a:rPr lang="it-IT" sz="1800" dirty="0">
                <a:latin typeface="Book Antiqua" pitchFamily="18" charset="0"/>
                <a:cs typeface="Arial" pitchFamily="34" charset="0"/>
              </a:rPr>
              <a:t>fiscali (es. modalità di ammortamento dei beni che la società iscrive in bilancio tra le immobilizzazioni; diritto al rimborso IVA sui beni ammortizzabili già durante la fase di costruzione</a:t>
            </a:r>
            <a:r>
              <a:rPr lang="it-IT" sz="1800" dirty="0" smtClean="0">
                <a:latin typeface="Book Antiqua" pitchFamily="18" charset="0"/>
                <a:cs typeface="Arial" pitchFamily="34" charset="0"/>
              </a:rPr>
              <a:t>).</a:t>
            </a:r>
            <a:endParaRPr lang="it-IT" sz="1800" dirty="0">
              <a:latin typeface="Book Antiqua" pitchFamily="18" charset="0"/>
              <a:cs typeface="Arial" pitchFamily="34" charset="0"/>
            </a:endParaRPr>
          </a:p>
        </p:txBody>
      </p:sp>
      <p:sp>
        <p:nvSpPr>
          <p:cNvPr id="2" name="CasellaDiTesto 1">
            <a:extLst>
              <a:ext uri="{FF2B5EF4-FFF2-40B4-BE49-F238E27FC236}">
                <a16:creationId xmlns:a16="http://schemas.microsoft.com/office/drawing/2014/main" xmlns="" id="{AD89BF2E-704E-4132-ABAE-10CC5C8A8AB1}"/>
              </a:ext>
            </a:extLst>
          </p:cNvPr>
          <p:cNvSpPr txBox="1"/>
          <p:nvPr/>
        </p:nvSpPr>
        <p:spPr>
          <a:xfrm>
            <a:off x="827584" y="501983"/>
            <a:ext cx="6802392" cy="979755"/>
          </a:xfrm>
          <a:prstGeom prst="rect">
            <a:avLst/>
          </a:prstGeom>
          <a:noFill/>
        </p:spPr>
        <p:txBody>
          <a:bodyPr wrap="square" rtlCol="0">
            <a:spAutoFit/>
          </a:bodyPr>
          <a:lstStyle/>
          <a:p>
            <a:pPr algn="ctr">
              <a:lnSpc>
                <a:spcPct val="90000"/>
              </a:lnSpc>
              <a:spcBef>
                <a:spcPct val="0"/>
              </a:spcBef>
            </a:pPr>
            <a:r>
              <a:rPr lang="it-IT" sz="3200" spc="300" dirty="0" smtClean="0">
                <a:solidFill>
                  <a:schemeClr val="tx1"/>
                </a:solidFill>
                <a:latin typeface="Book Antiqua" pitchFamily="18" charset="0"/>
                <a:ea typeface="+mj-ea"/>
                <a:cs typeface="Arial" pitchFamily="34" charset="0"/>
              </a:rPr>
              <a:t>VANTAGGI DELLA SOCIETÀ DI PROGETTO/SCOPO:</a:t>
            </a:r>
            <a:endParaRPr lang="it-IT" sz="3200" spc="300" dirty="0">
              <a:solidFill>
                <a:schemeClr val="tx1"/>
              </a:solidFill>
              <a:latin typeface="Book Antiqua" pitchFamily="18" charset="0"/>
              <a:ea typeface="+mj-ea"/>
              <a:cs typeface="Arial" pitchFamily="34" charset="0"/>
            </a:endParaRPr>
          </a:p>
        </p:txBody>
      </p:sp>
    </p:spTree>
    <p:extLst>
      <p:ext uri="{BB962C8B-B14F-4D97-AF65-F5344CB8AC3E}">
        <p14:creationId xmlns:p14="http://schemas.microsoft.com/office/powerpoint/2010/main" val="340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64948" y="952690"/>
            <a:ext cx="8766361" cy="4066910"/>
          </a:xfrm>
        </p:spPr>
        <p:txBody>
          <a:bodyPr>
            <a:normAutofit/>
          </a:bodyPr>
          <a:lstStyle/>
          <a:p>
            <a:pPr algn="just"/>
            <a:r>
              <a:rPr lang="it-IT" sz="1800" dirty="0" smtClean="0">
                <a:latin typeface="Book Antiqua" pitchFamily="18" charset="0"/>
                <a:cs typeface="Arial" pitchFamily="34" charset="0"/>
              </a:rPr>
              <a:t>E’ un elemento non essenziale per la realizzazione dell’operazione di PPP, tuttavia l’Amministrazione, in base alla tipologia di opera da realizzare e agli obbiettivi da perseguire, può prevedere la corresponsione, in favore del Concessionario, di un contributo a titolo di prezzo, ai fini del raggiungimento dell’equilibrio economico-finanziario.</a:t>
            </a:r>
          </a:p>
          <a:p>
            <a:pPr algn="just"/>
            <a:r>
              <a:rPr lang="it-IT" sz="1800" u="sng" dirty="0" smtClean="0">
                <a:latin typeface="Book Antiqua" pitchFamily="18" charset="0"/>
                <a:cs typeface="Arial" pitchFamily="34" charset="0"/>
              </a:rPr>
              <a:t>L’eventuale contributo</a:t>
            </a:r>
            <a:r>
              <a:rPr lang="it-IT" sz="1800" dirty="0" smtClean="0">
                <a:latin typeface="Book Antiqua" pitchFamily="18" charset="0"/>
                <a:cs typeface="Arial" pitchFamily="34" charset="0"/>
              </a:rPr>
              <a:t> non può superare il 49% del costo </a:t>
            </a:r>
            <a:r>
              <a:rPr lang="it-IT" sz="1800" u="sng" dirty="0" smtClean="0">
                <a:latin typeface="Book Antiqua" pitchFamily="18" charset="0"/>
                <a:cs typeface="Arial" pitchFamily="34" charset="0"/>
              </a:rPr>
              <a:t>dell’investimento complessivo!</a:t>
            </a:r>
            <a:endParaRPr lang="it-IT" sz="1800" dirty="0">
              <a:latin typeface="Book Antiqua" pitchFamily="18" charset="0"/>
              <a:cs typeface="Arial" pitchFamily="34" charset="0"/>
            </a:endParaRPr>
          </a:p>
        </p:txBody>
      </p:sp>
      <p:sp>
        <p:nvSpPr>
          <p:cNvPr id="4" name="Titolo 3"/>
          <p:cNvSpPr>
            <a:spLocks noGrp="1"/>
          </p:cNvSpPr>
          <p:nvPr>
            <p:ph type="title"/>
          </p:nvPr>
        </p:nvSpPr>
        <p:spPr>
          <a:xfrm>
            <a:off x="377512" y="94669"/>
            <a:ext cx="7886700" cy="1325563"/>
          </a:xfrm>
        </p:spPr>
        <p:txBody>
          <a:bodyPr>
            <a:normAutofit/>
          </a:bodyPr>
          <a:lstStyle/>
          <a:p>
            <a:pPr algn="ctr"/>
            <a:r>
              <a:rPr lang="it-IT" sz="3600" dirty="0" smtClean="0">
                <a:solidFill>
                  <a:schemeClr val="tx1"/>
                </a:solidFill>
                <a:effectLst/>
                <a:latin typeface="Book Antiqua" pitchFamily="18" charset="0"/>
                <a:cs typeface="Arial" pitchFamily="34" charset="0"/>
              </a:rPr>
              <a:t>Contributo Pubblico:</a:t>
            </a:r>
            <a:endParaRPr lang="it-IT" sz="3600" dirty="0">
              <a:solidFill>
                <a:schemeClr val="tx1"/>
              </a:solidFill>
              <a:effectLst/>
              <a:latin typeface="Book Antiqua" pitchFamily="18" charset="0"/>
              <a:cs typeface="Arial" pitchFamily="34" charset="0"/>
            </a:endParaRPr>
          </a:p>
        </p:txBody>
      </p:sp>
      <p:cxnSp>
        <p:nvCxnSpPr>
          <p:cNvPr id="6" name="Connettore 1 5"/>
          <p:cNvCxnSpPr/>
          <p:nvPr/>
        </p:nvCxnSpPr>
        <p:spPr>
          <a:xfrm>
            <a:off x="2555776" y="2653447"/>
            <a:ext cx="0" cy="850103"/>
          </a:xfrm>
          <a:prstGeom prst="line">
            <a:avLst/>
          </a:prstGeom>
        </p:spPr>
        <p:style>
          <a:lnRef idx="2">
            <a:schemeClr val="accent1"/>
          </a:lnRef>
          <a:fillRef idx="0">
            <a:schemeClr val="accent1"/>
          </a:fillRef>
          <a:effectRef idx="1">
            <a:schemeClr val="accent1"/>
          </a:effectRef>
          <a:fontRef idx="minor">
            <a:schemeClr val="tx1"/>
          </a:fontRef>
        </p:style>
      </p:cxnSp>
      <p:sp>
        <p:nvSpPr>
          <p:cNvPr id="7" name="Rettangolo 6"/>
          <p:cNvSpPr/>
          <p:nvPr/>
        </p:nvSpPr>
        <p:spPr>
          <a:xfrm>
            <a:off x="96592" y="3367109"/>
            <a:ext cx="3812442" cy="14435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dirty="0" smtClean="0">
                <a:solidFill>
                  <a:schemeClr val="tx1"/>
                </a:solidFill>
                <a:latin typeface="Book Antiqua" pitchFamily="18" charset="0"/>
              </a:rPr>
              <a:t>Si compone:</a:t>
            </a:r>
          </a:p>
          <a:p>
            <a:pPr marL="285750" indent="-285750" algn="just">
              <a:buFontTx/>
              <a:buChar char="-"/>
            </a:pPr>
            <a:r>
              <a:rPr lang="it-IT" sz="1400" dirty="0" smtClean="0">
                <a:solidFill>
                  <a:schemeClr val="tx1"/>
                </a:solidFill>
                <a:latin typeface="Book Antiqua" pitchFamily="18" charset="0"/>
              </a:rPr>
              <a:t>costo </a:t>
            </a:r>
            <a:r>
              <a:rPr lang="it-IT" sz="1400" dirty="0">
                <a:solidFill>
                  <a:schemeClr val="tx1"/>
                </a:solidFill>
                <a:latin typeface="Book Antiqua" pitchFamily="18" charset="0"/>
              </a:rPr>
              <a:t>di investimento iniziale </a:t>
            </a:r>
            <a:r>
              <a:rPr lang="it-IT" sz="1400" dirty="0" smtClean="0">
                <a:solidFill>
                  <a:schemeClr val="tx1"/>
                </a:solidFill>
                <a:latin typeface="Book Antiqua" pitchFamily="18" charset="0"/>
              </a:rPr>
              <a:t>(comprensivo </a:t>
            </a:r>
            <a:r>
              <a:rPr lang="it-IT" sz="1400" dirty="0">
                <a:solidFill>
                  <a:schemeClr val="tx1"/>
                </a:solidFill>
                <a:latin typeface="Book Antiqua" pitchFamily="18" charset="0"/>
              </a:rPr>
              <a:t>dei costi di </a:t>
            </a:r>
            <a:r>
              <a:rPr lang="it-IT" sz="1400" dirty="0" smtClean="0">
                <a:solidFill>
                  <a:schemeClr val="tx1"/>
                </a:solidFill>
                <a:latin typeface="Book Antiqua" pitchFamily="18" charset="0"/>
              </a:rPr>
              <a:t>progettazione);</a:t>
            </a:r>
          </a:p>
          <a:p>
            <a:pPr marL="285750" indent="-285750" algn="just">
              <a:buFontTx/>
              <a:buChar char="-"/>
            </a:pPr>
            <a:r>
              <a:rPr lang="it-IT" sz="1400" dirty="0">
                <a:solidFill>
                  <a:schemeClr val="tx1"/>
                </a:solidFill>
                <a:latin typeface="Book Antiqua" pitchFamily="18" charset="0"/>
              </a:rPr>
              <a:t>s</a:t>
            </a:r>
            <a:r>
              <a:rPr lang="it-IT" sz="1400" dirty="0" smtClean="0">
                <a:solidFill>
                  <a:schemeClr val="tx1"/>
                </a:solidFill>
                <a:latin typeface="Book Antiqua" pitchFamily="18" charset="0"/>
              </a:rPr>
              <a:t>pese </a:t>
            </a:r>
            <a:r>
              <a:rPr lang="it-IT" sz="1400" dirty="0">
                <a:solidFill>
                  <a:schemeClr val="tx1"/>
                </a:solidFill>
                <a:latin typeface="Book Antiqua" pitchFamily="18" charset="0"/>
              </a:rPr>
              <a:t>tecniche (incluse spese di collaudo</a:t>
            </a:r>
            <a:r>
              <a:rPr lang="it-IT" sz="1400" dirty="0" smtClean="0">
                <a:solidFill>
                  <a:schemeClr val="tx1"/>
                </a:solidFill>
                <a:latin typeface="Book Antiqua" pitchFamily="18" charset="0"/>
              </a:rPr>
              <a:t>); </a:t>
            </a:r>
          </a:p>
          <a:p>
            <a:pPr marL="285750" indent="-285750" algn="just">
              <a:buFontTx/>
              <a:buChar char="-"/>
            </a:pPr>
            <a:r>
              <a:rPr lang="it-IT" sz="1400" dirty="0" smtClean="0">
                <a:solidFill>
                  <a:schemeClr val="tx1"/>
                </a:solidFill>
                <a:latin typeface="Book Antiqua" pitchFamily="18" charset="0"/>
              </a:rPr>
              <a:t>oneri </a:t>
            </a:r>
            <a:r>
              <a:rPr lang="it-IT" sz="1400" dirty="0">
                <a:solidFill>
                  <a:schemeClr val="tx1"/>
                </a:solidFill>
                <a:latin typeface="Book Antiqua" pitchFamily="18" charset="0"/>
              </a:rPr>
              <a:t>di ristrutturazione finanziaria e oneri finanziari </a:t>
            </a:r>
            <a:r>
              <a:rPr lang="it-IT" sz="1400" dirty="0" smtClean="0">
                <a:solidFill>
                  <a:schemeClr val="tx1"/>
                </a:solidFill>
                <a:latin typeface="Book Antiqua" pitchFamily="18" charset="0"/>
              </a:rPr>
              <a:t>capitalizzati; </a:t>
            </a:r>
            <a:endParaRPr lang="it-IT" sz="1400" dirty="0">
              <a:solidFill>
                <a:schemeClr val="tx1"/>
              </a:solidFill>
              <a:latin typeface="Book Antiqua" pitchFamily="18" charset="0"/>
            </a:endParaRPr>
          </a:p>
        </p:txBody>
      </p:sp>
      <p:cxnSp>
        <p:nvCxnSpPr>
          <p:cNvPr id="9" name="Connettore 1 8"/>
          <p:cNvCxnSpPr/>
          <p:nvPr/>
        </p:nvCxnSpPr>
        <p:spPr>
          <a:xfrm>
            <a:off x="3419872" y="4810684"/>
            <a:ext cx="0" cy="418516"/>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ttangolo 9"/>
          <p:cNvSpPr/>
          <p:nvPr/>
        </p:nvSpPr>
        <p:spPr>
          <a:xfrm>
            <a:off x="3027829" y="4895661"/>
            <a:ext cx="1403591" cy="1818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solidFill>
                  <a:schemeClr val="tx1"/>
                </a:solidFill>
                <a:latin typeface="Book Antiqua" pitchFamily="18" charset="0"/>
              </a:rPr>
              <a:t>non vi rientrano le spese per </a:t>
            </a:r>
            <a:r>
              <a:rPr lang="it-IT" sz="1200" dirty="0" smtClean="0">
                <a:solidFill>
                  <a:schemeClr val="tx1"/>
                </a:solidFill>
                <a:latin typeface="Book Antiqua" pitchFamily="18" charset="0"/>
              </a:rPr>
              <a:t>manutenzione, che configurano componenti della gestione tecnica remunerata con il canone di disponibilità</a:t>
            </a:r>
            <a:endParaRPr lang="it-IT" sz="1200" dirty="0">
              <a:solidFill>
                <a:schemeClr val="tx1"/>
              </a:solidFill>
              <a:latin typeface="Book Antiqua" pitchFamily="18" charset="0"/>
            </a:endParaRPr>
          </a:p>
        </p:txBody>
      </p:sp>
      <p:sp>
        <p:nvSpPr>
          <p:cNvPr id="5" name="Ovale 4"/>
          <p:cNvSpPr/>
          <p:nvPr/>
        </p:nvSpPr>
        <p:spPr>
          <a:xfrm>
            <a:off x="5471535" y="2238161"/>
            <a:ext cx="606844" cy="669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Book Antiqua" pitchFamily="18" charset="0"/>
            </a:endParaRPr>
          </a:p>
        </p:txBody>
      </p:sp>
      <p:sp>
        <p:nvSpPr>
          <p:cNvPr id="16" name="Ovale 15"/>
          <p:cNvSpPr/>
          <p:nvPr/>
        </p:nvSpPr>
        <p:spPr>
          <a:xfrm>
            <a:off x="5364088" y="3137332"/>
            <a:ext cx="3693321" cy="35763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u="sng" dirty="0">
                <a:solidFill>
                  <a:schemeClr val="tx1"/>
                </a:solidFill>
                <a:latin typeface="Book Antiqua" pitchFamily="18" charset="0"/>
                <a:cs typeface="Arial" pitchFamily="34" charset="0"/>
              </a:rPr>
              <a:t>il Nuovo Codice – a differenza del Codice Vigente - non detta più alcun limite quantitativo al valore del contributo pubblico e viene pertanto eliminato il divieto esplicito di non superare il “tetto” del 49% del costo dell’investimento complessivo, prima rilevante ai fini della stessa configurazione del PPP</a:t>
            </a:r>
          </a:p>
        </p:txBody>
      </p:sp>
      <p:cxnSp>
        <p:nvCxnSpPr>
          <p:cNvPr id="21" name="Connettore 2 20"/>
          <p:cNvCxnSpPr>
            <a:stCxn id="5" idx="4"/>
          </p:cNvCxnSpPr>
          <p:nvPr/>
        </p:nvCxnSpPr>
        <p:spPr>
          <a:xfrm>
            <a:off x="5774957" y="2907665"/>
            <a:ext cx="0" cy="881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2199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2058" y="1555169"/>
            <a:ext cx="7886700" cy="4351338"/>
          </a:xfrm>
        </p:spPr>
        <p:txBody>
          <a:bodyPr>
            <a:normAutofit fontScale="77500" lnSpcReduction="20000"/>
          </a:bodyPr>
          <a:lstStyle/>
          <a:p>
            <a:pPr algn="just"/>
            <a:r>
              <a:rPr lang="it-IT" dirty="0" smtClean="0">
                <a:latin typeface="Book Antiqua" pitchFamily="18" charset="0"/>
                <a:cs typeface="Arial" pitchFamily="34" charset="0"/>
              </a:rPr>
              <a:t>Il contributo pubblico, inteso al netto dell’IVA, deve essere versato dal Concedente al Concessionario a stato d’avanzamento lavori (SAL) e il saldo a collaudo avvenuto.</a:t>
            </a:r>
          </a:p>
          <a:p>
            <a:pPr algn="just"/>
            <a:endParaRPr lang="it-IT" dirty="0" smtClean="0">
              <a:latin typeface="Book Antiqua" pitchFamily="18" charset="0"/>
              <a:cs typeface="Arial" pitchFamily="34" charset="0"/>
            </a:endParaRPr>
          </a:p>
          <a:p>
            <a:pPr algn="just"/>
            <a:r>
              <a:rPr lang="it-IT" dirty="0">
                <a:latin typeface="Book Antiqua" pitchFamily="18" charset="0"/>
                <a:cs typeface="Arial" pitchFamily="34" charset="0"/>
              </a:rPr>
              <a:t>N</a:t>
            </a:r>
            <a:r>
              <a:rPr lang="it-IT" dirty="0" smtClean="0">
                <a:latin typeface="Book Antiqua" pitchFamily="18" charset="0"/>
                <a:cs typeface="Arial" pitchFamily="34" charset="0"/>
              </a:rPr>
              <a:t>el </a:t>
            </a:r>
            <a:r>
              <a:rPr lang="it-IT" dirty="0">
                <a:latin typeface="Book Antiqua" pitchFamily="18" charset="0"/>
                <a:cs typeface="Arial" pitchFamily="34" charset="0"/>
              </a:rPr>
              <a:t>caso di ritardo da parte del Concedente nella corresponsione del </a:t>
            </a:r>
            <a:r>
              <a:rPr lang="it-IT" dirty="0" smtClean="0">
                <a:latin typeface="Book Antiqua" pitchFamily="18" charset="0"/>
                <a:cs typeface="Arial" pitchFamily="34" charset="0"/>
              </a:rPr>
              <a:t>Contributo saranno </a:t>
            </a:r>
            <a:r>
              <a:rPr lang="it-IT" dirty="0">
                <a:latin typeface="Book Antiqua" pitchFamily="18" charset="0"/>
                <a:cs typeface="Arial" pitchFamily="34" charset="0"/>
              </a:rPr>
              <a:t>dovuti, sulle somme non pagate, gli interessi moratori nei termini di legge. </a:t>
            </a:r>
            <a:endParaRPr lang="it-IT" dirty="0" smtClean="0">
              <a:latin typeface="Book Antiqua" pitchFamily="18" charset="0"/>
              <a:cs typeface="Arial" pitchFamily="34" charset="0"/>
            </a:endParaRPr>
          </a:p>
          <a:p>
            <a:pPr algn="just"/>
            <a:endParaRPr lang="it-IT" dirty="0">
              <a:latin typeface="Book Antiqua" pitchFamily="18" charset="0"/>
              <a:cs typeface="Arial" pitchFamily="34" charset="0"/>
            </a:endParaRPr>
          </a:p>
          <a:p>
            <a:pPr algn="just"/>
            <a:r>
              <a:rPr lang="it-IT" dirty="0" smtClean="0">
                <a:latin typeface="Book Antiqua" pitchFamily="18" charset="0"/>
                <a:cs typeface="Arial" pitchFamily="34" charset="0"/>
              </a:rPr>
              <a:t>Decorso un </a:t>
            </a:r>
            <a:r>
              <a:rPr lang="it-IT" dirty="0">
                <a:latin typeface="Book Antiqua" pitchFamily="18" charset="0"/>
                <a:cs typeface="Arial" pitchFamily="34" charset="0"/>
              </a:rPr>
              <a:t>anno dall’approvazione del Certificato di Collaudo con esito positivo, in caso di </a:t>
            </a:r>
            <a:r>
              <a:rPr lang="it-IT" dirty="0" smtClean="0">
                <a:latin typeface="Book Antiqua" pitchFamily="18" charset="0"/>
                <a:cs typeface="Arial" pitchFamily="34" charset="0"/>
              </a:rPr>
              <a:t>mancata corresponsione </a:t>
            </a:r>
            <a:r>
              <a:rPr lang="it-IT" dirty="0">
                <a:latin typeface="Book Antiqua" pitchFamily="18" charset="0"/>
                <a:cs typeface="Arial" pitchFamily="34" charset="0"/>
              </a:rPr>
              <a:t>totale del Contributo da parte del Concedente, il Concessionario </a:t>
            </a:r>
            <a:r>
              <a:rPr lang="it-IT" dirty="0" smtClean="0">
                <a:latin typeface="Book Antiqua" pitchFamily="18" charset="0"/>
                <a:cs typeface="Arial" pitchFamily="34" charset="0"/>
              </a:rPr>
              <a:t>può chiedere </a:t>
            </a:r>
            <a:r>
              <a:rPr lang="it-IT" dirty="0">
                <a:latin typeface="Book Antiqua" pitchFamily="18" charset="0"/>
                <a:cs typeface="Arial" pitchFamily="34" charset="0"/>
              </a:rPr>
              <a:t>la risoluzione del Contratto ai sensi dell’articolo 1456 del </a:t>
            </a:r>
            <a:r>
              <a:rPr lang="it-IT" dirty="0" smtClean="0">
                <a:latin typeface="Book Antiqua" pitchFamily="18" charset="0"/>
                <a:cs typeface="Arial" pitchFamily="34" charset="0"/>
              </a:rPr>
              <a:t>Codice </a:t>
            </a:r>
            <a:r>
              <a:rPr lang="it-IT" dirty="0">
                <a:latin typeface="Book Antiqua" pitchFamily="18" charset="0"/>
                <a:cs typeface="Arial" pitchFamily="34" charset="0"/>
              </a:rPr>
              <a:t>civile con </a:t>
            </a:r>
            <a:r>
              <a:rPr lang="it-IT" dirty="0" smtClean="0">
                <a:latin typeface="Book Antiqua" pitchFamily="18" charset="0"/>
                <a:cs typeface="Arial" pitchFamily="34" charset="0"/>
              </a:rPr>
              <a:t>ogni conseguenza di legge.</a:t>
            </a:r>
            <a:endParaRPr lang="it-IT" dirty="0">
              <a:latin typeface="Book Antiqua" pitchFamily="18" charset="0"/>
              <a:cs typeface="Arial" pitchFamily="34" charset="0"/>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latin typeface="Book Antiqua" pitchFamily="18" charset="0"/>
              </a:rPr>
              <a:t>72</a:t>
            </a:fld>
            <a:endParaRPr lang="it-IT" dirty="0">
              <a:latin typeface="Book Antiqua" pitchFamily="18" charset="0"/>
            </a:endParaRPr>
          </a:p>
        </p:txBody>
      </p:sp>
      <p:sp>
        <p:nvSpPr>
          <p:cNvPr id="4" name="Titolo 3"/>
          <p:cNvSpPr>
            <a:spLocks noGrp="1"/>
          </p:cNvSpPr>
          <p:nvPr>
            <p:ph type="title"/>
          </p:nvPr>
        </p:nvSpPr>
        <p:spPr/>
        <p:txBody>
          <a:bodyPr>
            <a:normAutofit/>
          </a:bodyPr>
          <a:lstStyle/>
          <a:p>
            <a:pPr algn="ctr"/>
            <a:r>
              <a:rPr lang="it-IT" sz="4000" dirty="0" smtClean="0">
                <a:solidFill>
                  <a:schemeClr val="tx1"/>
                </a:solidFill>
                <a:latin typeface="Book Antiqua" pitchFamily="18" charset="0"/>
                <a:cs typeface="Arial" pitchFamily="34" charset="0"/>
              </a:rPr>
              <a:t>CONTRIBUTO:</a:t>
            </a:r>
            <a:endParaRPr lang="it-IT" sz="4000" dirty="0">
              <a:solidFill>
                <a:schemeClr val="tx1"/>
              </a:solidFill>
              <a:latin typeface="Book Antiqua" pitchFamily="18" charset="0"/>
              <a:cs typeface="Arial" pitchFamily="34" charset="0"/>
            </a:endParaRPr>
          </a:p>
        </p:txBody>
      </p:sp>
    </p:spTree>
    <p:extLst>
      <p:ext uri="{BB962C8B-B14F-4D97-AF65-F5344CB8AC3E}">
        <p14:creationId xmlns:p14="http://schemas.microsoft.com/office/powerpoint/2010/main" val="11945492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1481329"/>
            <a:ext cx="8003232" cy="4323936"/>
          </a:xfrm>
        </p:spPr>
        <p:txBody>
          <a:bodyPr>
            <a:noAutofit/>
          </a:bodyPr>
          <a:lstStyle/>
          <a:p>
            <a:pPr algn="just"/>
            <a:r>
              <a:rPr lang="it-IT" sz="1600" dirty="0">
                <a:latin typeface="Book Antiqua" pitchFamily="18" charset="0"/>
              </a:rPr>
              <a:t>Definisce il trattamento contabile nei conti nazionali dei contratti PPP;</a:t>
            </a:r>
          </a:p>
          <a:p>
            <a:pPr algn="just"/>
            <a:r>
              <a:rPr lang="it-IT" sz="1600" dirty="0">
                <a:latin typeface="Book Antiqua" pitchFamily="18" charset="0"/>
              </a:rPr>
              <a:t>Si applica a contratti in cui la PA è il principale acquirente del servizio;</a:t>
            </a:r>
          </a:p>
          <a:p>
            <a:pPr algn="just"/>
            <a:r>
              <a:rPr lang="it-IT" sz="1600" dirty="0">
                <a:latin typeface="Book Antiqua" pitchFamily="18" charset="0"/>
              </a:rPr>
              <a:t>Il flusso dei ricavi in fase di gestione è assicurato in misura prevalente dalla PA attraverso il pagamento di un canone.</a:t>
            </a:r>
          </a:p>
          <a:p>
            <a:pPr algn="just"/>
            <a:endParaRPr lang="it-IT" sz="1600" dirty="0">
              <a:latin typeface="Book Antiqua" pitchFamily="18" charset="0"/>
            </a:endParaRPr>
          </a:p>
          <a:p>
            <a:pPr algn="just"/>
            <a:r>
              <a:rPr lang="it-IT" sz="1600" dirty="0">
                <a:latin typeface="Book Antiqua" pitchFamily="18" charset="0"/>
              </a:rPr>
              <a:t>Il contratto è </a:t>
            </a:r>
            <a:r>
              <a:rPr lang="it-IT" sz="1600" u="sng" dirty="0">
                <a:latin typeface="Book Antiqua" pitchFamily="18" charset="0"/>
              </a:rPr>
              <a:t>off balance </a:t>
            </a:r>
            <a:r>
              <a:rPr lang="it-IT" sz="1600" dirty="0">
                <a:latin typeface="Book Antiqua" pitchFamily="18" charset="0"/>
              </a:rPr>
              <a:t>se </a:t>
            </a:r>
            <a:r>
              <a:rPr lang="it-IT" sz="1600" u="sng" dirty="0">
                <a:latin typeface="Book Antiqua" pitchFamily="18" charset="0"/>
              </a:rPr>
              <a:t>non vi è un trasferimento sostanziale del rischio dalla parte privata a quella pubblica</a:t>
            </a:r>
            <a:r>
              <a:rPr lang="it-IT" sz="1600" dirty="0">
                <a:latin typeface="Book Antiqua" pitchFamily="18" charset="0"/>
              </a:rPr>
              <a:t>, ovvero quando si verificano due condizioni:</a:t>
            </a:r>
          </a:p>
          <a:p>
            <a:pPr algn="just">
              <a:buFont typeface="Symbol" pitchFamily="18" charset="2"/>
              <a:buChar char="-"/>
            </a:pPr>
            <a:r>
              <a:rPr lang="it-IT" sz="1600" dirty="0">
                <a:latin typeface="Book Antiqua" pitchFamily="18" charset="0"/>
              </a:rPr>
              <a:t>il partner privato si assume il rischio di costruzione;</a:t>
            </a:r>
          </a:p>
          <a:p>
            <a:pPr algn="just">
              <a:buFont typeface="Symbol" pitchFamily="18" charset="2"/>
              <a:buChar char="-"/>
            </a:pPr>
            <a:r>
              <a:rPr lang="it-IT" sz="1600" dirty="0">
                <a:latin typeface="Book Antiqua" pitchFamily="18" charset="0"/>
              </a:rPr>
              <a:t>il partner privato si assume almeno uno tra rischio di disponibilità e di domanda. </a:t>
            </a:r>
          </a:p>
          <a:p>
            <a:pPr marL="0" indent="0" algn="just">
              <a:buNone/>
            </a:pPr>
            <a:endParaRPr lang="it-IT" sz="1600" dirty="0">
              <a:latin typeface="Book Antiqua" pitchFamily="18" charset="0"/>
            </a:endParaRPr>
          </a:p>
          <a:p>
            <a:pPr algn="just"/>
            <a:r>
              <a:rPr lang="it-IT" sz="1600" dirty="0">
                <a:latin typeface="Book Antiqua" pitchFamily="18" charset="0"/>
              </a:rPr>
              <a:t>Esempi di contratto </a:t>
            </a:r>
            <a:r>
              <a:rPr lang="it-IT" sz="1600" u="sng" dirty="0">
                <a:latin typeface="Book Antiqua" pitchFamily="18" charset="0"/>
              </a:rPr>
              <a:t>on balance:</a:t>
            </a:r>
          </a:p>
          <a:p>
            <a:pPr algn="just">
              <a:buFont typeface="Symbol" pitchFamily="18" charset="2"/>
              <a:buChar char="-"/>
            </a:pPr>
            <a:r>
              <a:rPr lang="it-IT" sz="1600" dirty="0">
                <a:latin typeface="Book Antiqua" pitchFamily="18" charset="0"/>
              </a:rPr>
              <a:t>Se il contratto prevede che, superato un dato livello di redditività del partner privato, anche la PA subentra con un diritto di profitto, l’opera deve essere considerata on balance;</a:t>
            </a:r>
          </a:p>
          <a:p>
            <a:pPr algn="just">
              <a:buFont typeface="Symbol" pitchFamily="18" charset="2"/>
              <a:buChar char="-"/>
            </a:pPr>
            <a:r>
              <a:rPr lang="it-IT" sz="1600" dirty="0">
                <a:latin typeface="Book Antiqua" pitchFamily="18" charset="0"/>
              </a:rPr>
              <a:t>Se al momento della stipula del contratto la PA ha assunto un impegno a rifinanziare, in caso di necessità, il progetto sino a una quota superiore al 49%, l’</a:t>
            </a:r>
            <a:r>
              <a:rPr lang="it-IT" sz="1600" dirty="0" err="1">
                <a:latin typeface="Book Antiqua" pitchFamily="18" charset="0"/>
              </a:rPr>
              <a:t>asset</a:t>
            </a:r>
            <a:r>
              <a:rPr lang="it-IT" sz="1600" dirty="0">
                <a:latin typeface="Book Antiqua" pitchFamily="18" charset="0"/>
              </a:rPr>
              <a:t> sarà registrato on balance.</a:t>
            </a:r>
          </a:p>
          <a:p>
            <a:pPr algn="just">
              <a:buFont typeface="Symbol" pitchFamily="18" charset="2"/>
              <a:buChar char="-"/>
            </a:pPr>
            <a:endParaRPr lang="it-IT" sz="1600" dirty="0">
              <a:latin typeface="Book Antiqua" pitchFamily="18" charset="0"/>
            </a:endParaRPr>
          </a:p>
        </p:txBody>
      </p:sp>
      <p:sp>
        <p:nvSpPr>
          <p:cNvPr id="2" name="Titolo 1"/>
          <p:cNvSpPr>
            <a:spLocks noGrp="1"/>
          </p:cNvSpPr>
          <p:nvPr>
            <p:ph type="title"/>
          </p:nvPr>
        </p:nvSpPr>
        <p:spPr>
          <a:xfrm>
            <a:off x="683568" y="476672"/>
            <a:ext cx="8229600" cy="1143000"/>
          </a:xfrm>
        </p:spPr>
        <p:txBody>
          <a:bodyPr>
            <a:normAutofit/>
          </a:bodyPr>
          <a:lstStyle/>
          <a:p>
            <a:pPr algn="ctr"/>
            <a:r>
              <a:rPr lang="it-IT" sz="2800" dirty="0">
                <a:solidFill>
                  <a:schemeClr val="tx1"/>
                </a:solidFill>
                <a:effectLst>
                  <a:outerShdw blurRad="38100" dist="38100" dir="2700000" algn="tl">
                    <a:srgbClr val="000000">
                      <a:alpha val="43137"/>
                    </a:srgbClr>
                  </a:outerShdw>
                </a:effectLst>
                <a:latin typeface="Book Antiqua" pitchFamily="18" charset="0"/>
              </a:rPr>
              <a:t>Decisione Eurostat 11 febbraio 2004 : ”Treatment of public-private partnership”</a:t>
            </a:r>
          </a:p>
        </p:txBody>
      </p:sp>
    </p:spTree>
    <p:extLst>
      <p:ext uri="{BB962C8B-B14F-4D97-AF65-F5344CB8AC3E}">
        <p14:creationId xmlns:p14="http://schemas.microsoft.com/office/powerpoint/2010/main" val="25416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29600" cy="1143000"/>
          </a:xfrm>
        </p:spPr>
        <p:txBody>
          <a:bodyPr>
            <a:normAutofit/>
          </a:bodyPr>
          <a:lstStyle/>
          <a:p>
            <a:pPr algn="ctr"/>
            <a:r>
              <a:rPr lang="it-IT" sz="2800" b="0" dirty="0">
                <a:solidFill>
                  <a:schemeClr val="tx1"/>
                </a:solidFill>
                <a:effectLst/>
                <a:latin typeface="Book Antiqua" pitchFamily="18" charset="0"/>
              </a:rPr>
              <a:t>«Decisione Eurostat» 11 febbraio 2004: allocazione dell’</a:t>
            </a:r>
            <a:r>
              <a:rPr lang="it-IT" sz="2800" b="0" dirty="0" err="1">
                <a:solidFill>
                  <a:schemeClr val="tx1"/>
                </a:solidFill>
                <a:effectLst/>
                <a:latin typeface="Book Antiqua" pitchFamily="18" charset="0"/>
              </a:rPr>
              <a:t>asset</a:t>
            </a:r>
            <a:r>
              <a:rPr lang="it-IT" sz="2800" b="0" dirty="0">
                <a:solidFill>
                  <a:schemeClr val="tx1"/>
                </a:solidFill>
                <a:effectLst/>
                <a:latin typeface="Book Antiqua" pitchFamily="18" charset="0"/>
              </a:rPr>
              <a:t> on/off balance</a:t>
            </a:r>
          </a:p>
        </p:txBody>
      </p:sp>
      <p:pic>
        <p:nvPicPr>
          <p:cNvPr id="6147" name="Picture 3"/>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75656" y="1700808"/>
            <a:ext cx="6534473" cy="4148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79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556792"/>
            <a:ext cx="8229600" cy="4525963"/>
          </a:xfrm>
        </p:spPr>
        <p:txBody>
          <a:bodyPr>
            <a:normAutofit/>
          </a:bodyPr>
          <a:lstStyle/>
          <a:p>
            <a:pPr algn="just"/>
            <a:r>
              <a:rPr lang="it-IT" sz="2000" dirty="0">
                <a:latin typeface="Book Antiqua" pitchFamily="18" charset="0"/>
              </a:rPr>
              <a:t>Definizione di PPP contenuta nel </a:t>
            </a:r>
            <a:r>
              <a:rPr lang="it-IT" sz="2000" b="1" dirty="0">
                <a:latin typeface="Book Antiqua" pitchFamily="18" charset="0"/>
              </a:rPr>
              <a:t>Regolamento (UE) n. 549/2013</a:t>
            </a:r>
            <a:r>
              <a:rPr lang="it-IT" sz="2000" dirty="0">
                <a:latin typeface="Book Antiqua" pitchFamily="18" charset="0"/>
              </a:rPr>
              <a:t> del Parlamento Europeo e del Consiglio del 21 maggio 2013, relativo al “</a:t>
            </a:r>
            <a:r>
              <a:rPr lang="it-IT" sz="2000" b="1" dirty="0">
                <a:latin typeface="Book Antiqua" pitchFamily="18" charset="0"/>
              </a:rPr>
              <a:t>Sistema europeo dei conti nazionali e regionali nell’Unione europea</a:t>
            </a:r>
            <a:r>
              <a:rPr lang="it-IT" sz="2000" dirty="0">
                <a:latin typeface="Book Antiqua" pitchFamily="18" charset="0"/>
              </a:rPr>
              <a:t>” (cd. “SEC2010”):</a:t>
            </a:r>
          </a:p>
          <a:p>
            <a:pPr marL="109728" indent="0" algn="just">
              <a:buNone/>
            </a:pPr>
            <a:endParaRPr lang="it-IT" sz="2000" dirty="0">
              <a:latin typeface="Book Antiqua" pitchFamily="18" charset="0"/>
            </a:endParaRPr>
          </a:p>
          <a:p>
            <a:pPr marL="109728" indent="0" algn="just">
              <a:buNone/>
            </a:pPr>
            <a:r>
              <a:rPr lang="it-IT" sz="2000" dirty="0">
                <a:latin typeface="Book Antiqua" pitchFamily="18" charset="0"/>
              </a:rPr>
              <a:t>«</a:t>
            </a:r>
            <a:r>
              <a:rPr lang="it-IT" sz="2000" i="1" dirty="0">
                <a:latin typeface="Book Antiqua" pitchFamily="18" charset="0"/>
              </a:rPr>
              <a:t>contratti a lungo termine stipulati tra due unità, sulla base dei quali un’unità acquisisce o costruisce una o più attività, le gestisce per un determinato periodo e quindi le cede a una seconda unità. Tali accordi sono normalmente stipulati tra un’impresa privata e un’amministrazione pubblica, ma non sono escluse altre combinazioni: ad esempio, una società pubblica da una parte e un’istituzione senza scopo di lucro privata dall’altra»</a:t>
            </a:r>
            <a:endParaRPr lang="it-IT" sz="2000" dirty="0">
              <a:latin typeface="Book Antiqua" pitchFamily="18" charset="0"/>
            </a:endParaRPr>
          </a:p>
        </p:txBody>
      </p:sp>
      <p:sp>
        <p:nvSpPr>
          <p:cNvPr id="2" name="Titolo 1"/>
          <p:cNvSpPr>
            <a:spLocks noGrp="1"/>
          </p:cNvSpPr>
          <p:nvPr>
            <p:ph type="title"/>
          </p:nvPr>
        </p:nvSpPr>
        <p:spPr>
          <a:xfrm>
            <a:off x="467544" y="332656"/>
            <a:ext cx="8229600" cy="1143000"/>
          </a:xfrm>
        </p:spPr>
        <p:txBody>
          <a:bodyPr>
            <a:normAutofit/>
          </a:bodyPr>
          <a:lstStyle/>
          <a:p>
            <a:pPr algn="just"/>
            <a:r>
              <a:rPr lang="it-IT" sz="2800" dirty="0">
                <a:solidFill>
                  <a:schemeClr val="tx1"/>
                </a:solidFill>
                <a:effectLst/>
                <a:latin typeface="Book Antiqua" panose="02040602050305030304" pitchFamily="18" charset="0"/>
              </a:rPr>
              <a:t>PPP e Ordinamento contabile Europeo SEC 2010 </a:t>
            </a:r>
          </a:p>
        </p:txBody>
      </p:sp>
    </p:spTree>
    <p:extLst>
      <p:ext uri="{BB962C8B-B14F-4D97-AF65-F5344CB8AC3E}">
        <p14:creationId xmlns:p14="http://schemas.microsoft.com/office/powerpoint/2010/main" val="260826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gn="just"/>
            <a:r>
              <a:rPr lang="it-IT" sz="2000" dirty="0">
                <a:latin typeface="Book Antiqua" pitchFamily="18" charset="0"/>
              </a:rPr>
              <a:t>Il PPP - ai sensi degli Articoli 3, 180 e 187 del Codice - si adegua alle disposizioni dell'Ordinamento Contabile Europeo SEC 2010 e al Manual on </a:t>
            </a:r>
            <a:r>
              <a:rPr lang="it-IT" sz="2000" dirty="0" err="1">
                <a:latin typeface="Book Antiqua" pitchFamily="18" charset="0"/>
              </a:rPr>
              <a:t>Government</a:t>
            </a:r>
            <a:r>
              <a:rPr lang="it-IT" sz="2000" dirty="0">
                <a:latin typeface="Book Antiqua" pitchFamily="18" charset="0"/>
              </a:rPr>
              <a:t> Deficit and </a:t>
            </a:r>
            <a:r>
              <a:rPr lang="it-IT" sz="2000" dirty="0" err="1">
                <a:latin typeface="Book Antiqua" pitchFamily="18" charset="0"/>
              </a:rPr>
              <a:t>Debt</a:t>
            </a:r>
            <a:r>
              <a:rPr lang="it-IT" sz="2000" dirty="0">
                <a:latin typeface="Book Antiqua" pitchFamily="18" charset="0"/>
              </a:rPr>
              <a:t> – </a:t>
            </a:r>
            <a:r>
              <a:rPr lang="it-IT" sz="2000" dirty="0" err="1">
                <a:latin typeface="Book Antiqua" pitchFamily="18" charset="0"/>
              </a:rPr>
              <a:t>Implementation</a:t>
            </a:r>
            <a:r>
              <a:rPr lang="it-IT" sz="2000" dirty="0">
                <a:latin typeface="Book Antiqua" pitchFamily="18" charset="0"/>
              </a:rPr>
              <a:t> of ESA 2010 di Eurostat – MGDD ed. 2019;</a:t>
            </a:r>
          </a:p>
          <a:p>
            <a:pPr algn="just"/>
            <a:endParaRPr lang="it-IT" sz="2000" dirty="0">
              <a:latin typeface="Book Antiqua" pitchFamily="18" charset="0"/>
            </a:endParaRPr>
          </a:p>
          <a:p>
            <a:pPr algn="just"/>
            <a:r>
              <a:rPr lang="it-IT" sz="2000" dirty="0">
                <a:latin typeface="Book Antiqua" pitchFamily="18" charset="0"/>
              </a:rPr>
              <a:t>Il PPP conforme nel momento genetico-strutturale ed in quello funzionale alla regolamentazione contenuta negli artt. 3 e 180 del codice, ai sensi del SEC 2010 e del MGDD 2019, potrà essere contabilizzato OFF BALANCE e pertanto, alla stregua di una qualsiasi procedura di Partenariato Pubblico Privato, NON costituirà Debito per la PA.</a:t>
            </a:r>
          </a:p>
        </p:txBody>
      </p:sp>
      <p:sp>
        <p:nvSpPr>
          <p:cNvPr id="2" name="Titolo 1"/>
          <p:cNvSpPr>
            <a:spLocks noGrp="1"/>
          </p:cNvSpPr>
          <p:nvPr>
            <p:ph type="title"/>
          </p:nvPr>
        </p:nvSpPr>
        <p:spPr>
          <a:xfrm>
            <a:off x="827584" y="260648"/>
            <a:ext cx="8229600" cy="1143000"/>
          </a:xfrm>
        </p:spPr>
        <p:txBody>
          <a:bodyPr>
            <a:normAutofit/>
          </a:bodyPr>
          <a:lstStyle/>
          <a:p>
            <a:pPr algn="just"/>
            <a:r>
              <a:rPr lang="it-IT" sz="2400" dirty="0">
                <a:solidFill>
                  <a:schemeClr val="tx1"/>
                </a:solidFill>
                <a:latin typeface="Book Antiqua" pitchFamily="18" charset="0"/>
              </a:rPr>
              <a:t>PPP e Ordinamento contabile Europeo SEC 2010 / 2</a:t>
            </a:r>
          </a:p>
        </p:txBody>
      </p:sp>
    </p:spTree>
    <p:extLst>
      <p:ext uri="{BB962C8B-B14F-4D97-AF65-F5344CB8AC3E}">
        <p14:creationId xmlns:p14="http://schemas.microsoft.com/office/powerpoint/2010/main" val="328485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gn="just"/>
            <a:r>
              <a:rPr lang="it-IT" sz="2000" dirty="0">
                <a:latin typeface="Book Antiqua" pitchFamily="18" charset="0"/>
              </a:rPr>
              <a:t>I beni non vanno registrati nello stato patrimoniale delle PPAA, ai fini del calcolo dell'indebitamento netto e del debito secondo le definizioni del regolamento europeo SEC 2010, solo se c’è un sostanziale trasferimento di rischio dalla parte pubblica alla parte privata</a:t>
            </a:r>
            <a:r>
              <a:rPr lang="it-IT" sz="2000" dirty="0" smtClean="0">
                <a:latin typeface="Book Antiqua" pitchFamily="18" charset="0"/>
              </a:rPr>
              <a:t>.</a:t>
            </a:r>
          </a:p>
          <a:p>
            <a:pPr algn="just"/>
            <a:endParaRPr lang="it-IT" sz="2000" dirty="0">
              <a:latin typeface="Book Antiqua" pitchFamily="18" charset="0"/>
            </a:endParaRPr>
          </a:p>
          <a:p>
            <a:pPr marL="109728" indent="0" algn="just">
              <a:buNone/>
            </a:pPr>
            <a:r>
              <a:rPr lang="it-IT" sz="2000" dirty="0">
                <a:latin typeface="Book Antiqua" pitchFamily="18" charset="0"/>
              </a:rPr>
              <a:t>    Ciò avviene nel caso in cui si verifichino contemporaneamente le     seguenti due condizioni: </a:t>
            </a:r>
          </a:p>
          <a:p>
            <a:pPr algn="just">
              <a:buFont typeface="Symbol" pitchFamily="18" charset="2"/>
              <a:buChar char="-"/>
            </a:pPr>
            <a:r>
              <a:rPr lang="it-IT" sz="2000" dirty="0">
                <a:latin typeface="Book Antiqua" pitchFamily="18" charset="0"/>
              </a:rPr>
              <a:t>il soggetto privato assume il rischio di costruzione; </a:t>
            </a:r>
          </a:p>
          <a:p>
            <a:pPr algn="just">
              <a:buFont typeface="Symbol" pitchFamily="18" charset="2"/>
              <a:buChar char=""/>
            </a:pPr>
            <a:r>
              <a:rPr lang="it-IT" sz="2000" dirty="0">
                <a:latin typeface="Book Antiqua" pitchFamily="18" charset="0"/>
              </a:rPr>
              <a:t>il soggetto privato assume almeno uno dei due rischi tra quello di disponibilità e quello di domanda.</a:t>
            </a:r>
          </a:p>
        </p:txBody>
      </p:sp>
      <p:sp>
        <p:nvSpPr>
          <p:cNvPr id="2" name="Titolo 1"/>
          <p:cNvSpPr>
            <a:spLocks noGrp="1"/>
          </p:cNvSpPr>
          <p:nvPr>
            <p:ph type="title"/>
          </p:nvPr>
        </p:nvSpPr>
        <p:spPr>
          <a:xfrm>
            <a:off x="683568" y="274638"/>
            <a:ext cx="8003232" cy="1138138"/>
          </a:xfrm>
        </p:spPr>
        <p:txBody>
          <a:bodyPr>
            <a:normAutofit/>
          </a:bodyPr>
          <a:lstStyle/>
          <a:p>
            <a:pPr algn="just"/>
            <a:r>
              <a:rPr lang="it-IT" sz="2400" dirty="0">
                <a:solidFill>
                  <a:schemeClr val="tx1"/>
                </a:solidFill>
                <a:latin typeface="Book Antiqua" pitchFamily="18" charset="0"/>
              </a:rPr>
              <a:t>PPP e Ordinamento contabile Europeo SEC 2010 / 3</a:t>
            </a:r>
          </a:p>
        </p:txBody>
      </p:sp>
    </p:spTree>
    <p:extLst>
      <p:ext uri="{BB962C8B-B14F-4D97-AF65-F5344CB8AC3E}">
        <p14:creationId xmlns:p14="http://schemas.microsoft.com/office/powerpoint/2010/main" val="209711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F29B51E-B86E-AB89-07C4-50BC4F197ECC}"/>
              </a:ext>
            </a:extLst>
          </p:cNvPr>
          <p:cNvSpPr>
            <a:spLocks noGrp="1"/>
          </p:cNvSpPr>
          <p:nvPr>
            <p:ph idx="1"/>
          </p:nvPr>
        </p:nvSpPr>
        <p:spPr/>
        <p:txBody>
          <a:bodyPr>
            <a:normAutofit/>
          </a:bodyPr>
          <a:lstStyle/>
          <a:p>
            <a:pPr algn="just"/>
            <a:r>
              <a:rPr lang="it-IT" sz="2000" dirty="0">
                <a:latin typeface="Book Antiqua" pitchFamily="18" charset="0"/>
              </a:rPr>
              <a:t>A</a:t>
            </a:r>
            <a:r>
              <a:rPr lang="it-IT" sz="2000" dirty="0" smtClean="0">
                <a:latin typeface="Book Antiqua" pitchFamily="18" charset="0"/>
              </a:rPr>
              <a:t>i </a:t>
            </a:r>
            <a:r>
              <a:rPr lang="it-IT" sz="2000" dirty="0">
                <a:latin typeface="Book Antiqua" pitchFamily="18" charset="0"/>
              </a:rPr>
              <a:t>contratti di partenariato pubblico privato </a:t>
            </a:r>
            <a:r>
              <a:rPr lang="it-IT" sz="2000" i="1" dirty="0">
                <a:latin typeface="Book Antiqua" pitchFamily="18" charset="0"/>
              </a:rPr>
              <a:t>«si applicano, </a:t>
            </a:r>
            <a:r>
              <a:rPr lang="it-IT" sz="2000" i="1" dirty="0" smtClean="0">
                <a:latin typeface="Book Antiqua" pitchFamily="18" charset="0"/>
              </a:rPr>
              <a:t>ai </a:t>
            </a:r>
            <a:r>
              <a:rPr lang="it-IT" sz="2000" i="1" dirty="0">
                <a:latin typeface="Book Antiqua" pitchFamily="18" charset="0"/>
              </a:rPr>
              <a:t>soli </a:t>
            </a:r>
            <a:r>
              <a:rPr lang="it-IT" sz="2000" i="1" dirty="0" smtClean="0">
                <a:latin typeface="Book Antiqua" pitchFamily="18" charset="0"/>
              </a:rPr>
              <a:t>fini di contabilità pubblica</a:t>
            </a:r>
            <a:r>
              <a:rPr lang="it-IT" sz="2000" i="1" dirty="0">
                <a:latin typeface="Book Antiqua" pitchFamily="18" charset="0"/>
              </a:rPr>
              <a:t>, i contenuti delle decisioni Eurostat</a:t>
            </a:r>
            <a:r>
              <a:rPr lang="it-IT" sz="2000" i="1" dirty="0" smtClean="0">
                <a:latin typeface="Book Antiqua" pitchFamily="18" charset="0"/>
              </a:rPr>
              <a:t>» </a:t>
            </a:r>
            <a:r>
              <a:rPr lang="it-IT" sz="2000" dirty="0" smtClean="0">
                <a:latin typeface="Book Antiqua" pitchFamily="18" charset="0"/>
              </a:rPr>
              <a:t>a cui sono tenute </a:t>
            </a:r>
            <a:r>
              <a:rPr lang="it-IT" sz="2000" dirty="0">
                <a:latin typeface="Book Antiqua" pitchFamily="18" charset="0"/>
              </a:rPr>
              <a:t>le </a:t>
            </a:r>
            <a:r>
              <a:rPr lang="it-IT" sz="2000" dirty="0" smtClean="0">
                <a:latin typeface="Book Antiqua" pitchFamily="18" charset="0"/>
              </a:rPr>
              <a:t>pubbliche </a:t>
            </a:r>
            <a:r>
              <a:rPr lang="it-IT" sz="2000" dirty="0">
                <a:latin typeface="Book Antiqua" pitchFamily="18" charset="0"/>
              </a:rPr>
              <a:t>amministrazioni di cui all’articolo 1, commi 2 e 3, della legge 31 dicembre 2009, n. 196</a:t>
            </a:r>
          </a:p>
          <a:p>
            <a:pPr algn="just"/>
            <a:endParaRPr lang="it-IT" sz="2000" dirty="0">
              <a:latin typeface="Book Antiqua" pitchFamily="18" charset="0"/>
            </a:endParaRPr>
          </a:p>
          <a:p>
            <a:pPr algn="just"/>
            <a:r>
              <a:rPr lang="it-IT" sz="2000" dirty="0">
                <a:latin typeface="Book Antiqua" pitchFamily="18" charset="0"/>
              </a:rPr>
              <a:t>Il rapporto contrattuale tra pubblico e privato deve avere una durata di lungo periodo e il contratto deve essere  stipulato con uno o più soggetti privati eventualmente costituiti in società</a:t>
            </a:r>
          </a:p>
          <a:p>
            <a:pPr algn="just"/>
            <a:endParaRPr lang="it-IT" sz="2000" dirty="0">
              <a:latin typeface="Book Antiqua" pitchFamily="18" charset="0"/>
            </a:endParaRPr>
          </a:p>
          <a:p>
            <a:pPr algn="just"/>
            <a:r>
              <a:rPr lang="it-IT" sz="2000" dirty="0">
                <a:latin typeface="Book Antiqua" pitchFamily="18" charset="0"/>
              </a:rPr>
              <a:t>Il contratto deve prevedere la costruzione da parte del privato di una nuova infrastruttura o la ristrutturazione di una infrastruttura esistente, che dovrà fornire servizi predefiniti</a:t>
            </a:r>
          </a:p>
          <a:p>
            <a:pPr algn="just"/>
            <a:endParaRPr lang="it-IT" sz="2000" dirty="0">
              <a:latin typeface="Book Antiqua" pitchFamily="18" charset="0"/>
            </a:endParaRPr>
          </a:p>
        </p:txBody>
      </p:sp>
      <p:sp>
        <p:nvSpPr>
          <p:cNvPr id="2" name="Titolo 1">
            <a:extLst>
              <a:ext uri="{FF2B5EF4-FFF2-40B4-BE49-F238E27FC236}">
                <a16:creationId xmlns:a16="http://schemas.microsoft.com/office/drawing/2014/main" xmlns="" id="{16D5B7E3-801D-6561-3835-B98859C7EA2C}"/>
              </a:ext>
            </a:extLst>
          </p:cNvPr>
          <p:cNvSpPr>
            <a:spLocks noGrp="1"/>
          </p:cNvSpPr>
          <p:nvPr>
            <p:ph type="title"/>
          </p:nvPr>
        </p:nvSpPr>
        <p:spPr/>
        <p:txBody>
          <a:bodyPr>
            <a:normAutofit/>
          </a:bodyPr>
          <a:lstStyle/>
          <a:p>
            <a:pPr algn="ctr"/>
            <a:r>
              <a:rPr lang="it-IT" sz="2800" dirty="0">
                <a:solidFill>
                  <a:schemeClr val="tx1"/>
                </a:solidFill>
                <a:latin typeface="Book Antiqua" pitchFamily="18" charset="0"/>
              </a:rPr>
              <a:t>PPP e decisioni Eurostat </a:t>
            </a:r>
          </a:p>
        </p:txBody>
      </p:sp>
    </p:spTree>
    <p:extLst>
      <p:ext uri="{BB962C8B-B14F-4D97-AF65-F5344CB8AC3E}">
        <p14:creationId xmlns:p14="http://schemas.microsoft.com/office/powerpoint/2010/main" val="35741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F29B51E-B86E-AB89-07C4-50BC4F197ECC}"/>
              </a:ext>
            </a:extLst>
          </p:cNvPr>
          <p:cNvSpPr>
            <a:spLocks noGrp="1"/>
          </p:cNvSpPr>
          <p:nvPr>
            <p:ph idx="1"/>
          </p:nvPr>
        </p:nvSpPr>
        <p:spPr>
          <a:xfrm>
            <a:off x="539552" y="1484784"/>
            <a:ext cx="8229600" cy="4922520"/>
          </a:xfrm>
        </p:spPr>
        <p:txBody>
          <a:bodyPr>
            <a:normAutofit/>
          </a:bodyPr>
          <a:lstStyle/>
          <a:p>
            <a:pPr algn="just"/>
            <a:r>
              <a:rPr lang="it-IT" sz="2000" b="0" i="0" u="none" strike="noStrike" baseline="0" dirty="0">
                <a:latin typeface="Book Antiqua" pitchFamily="18" charset="0"/>
              </a:rPr>
              <a:t>La Pubblica Amministrazione deve essere l'acquirente principale dei servizi: </a:t>
            </a:r>
          </a:p>
          <a:p>
            <a:pPr algn="just">
              <a:buFont typeface="Symbol" pitchFamily="18" charset="2"/>
              <a:buChar char=""/>
            </a:pPr>
            <a:r>
              <a:rPr lang="it-IT" sz="2000" b="0" i="0" u="none" strike="noStrike" baseline="0" dirty="0">
                <a:latin typeface="Book Antiqua" pitchFamily="18" charset="0"/>
              </a:rPr>
              <a:t>domanda generata dalla stessa PA (a titolo di esempio: carceri, uffici giudiziari e altri uffici pubblici);</a:t>
            </a:r>
          </a:p>
          <a:p>
            <a:pPr algn="just">
              <a:buFont typeface="Symbol" pitchFamily="18" charset="2"/>
              <a:buChar char=""/>
            </a:pPr>
            <a:r>
              <a:rPr lang="it-IT" sz="2000" b="0" i="0" u="none" strike="noStrike" baseline="0" dirty="0">
                <a:latin typeface="Book Antiqua" pitchFamily="18" charset="0"/>
              </a:rPr>
              <a:t>domanda proveniente da utilizzatori terzi (a titolo di esempio: ospedali, trasporto pubblico locale)</a:t>
            </a:r>
          </a:p>
          <a:p>
            <a:pPr algn="just"/>
            <a:r>
              <a:rPr lang="it-IT" sz="2000" dirty="0">
                <a:latin typeface="Book Antiqua" pitchFamily="18" charset="0"/>
              </a:rPr>
              <a:t>I </a:t>
            </a:r>
            <a:r>
              <a:rPr lang="it-IT" sz="2000" b="0" i="0" u="none" strike="noStrike" baseline="0" dirty="0">
                <a:latin typeface="Book Antiqua" pitchFamily="18" charset="0"/>
              </a:rPr>
              <a:t>pagamenti da parte degli utenti finali per servizi collegati ad attività secondarie associate con l'infrastruttura devono rappresentare una parte minoritaria dei ricavi complessivi del soggetto privato (es. un ospedale in cui la PA paga un canone per la disponibilità della struttura e per i servizi, mentre l'eventuale fruizione del parcheggio è pagata direttamente dagli utenti stessi al gestore privato).</a:t>
            </a:r>
            <a:endParaRPr lang="it-IT" sz="2000" dirty="0">
              <a:latin typeface="Book Antiqua" pitchFamily="18" charset="0"/>
            </a:endParaRPr>
          </a:p>
        </p:txBody>
      </p:sp>
      <p:sp>
        <p:nvSpPr>
          <p:cNvPr id="2" name="Titolo 1">
            <a:extLst>
              <a:ext uri="{FF2B5EF4-FFF2-40B4-BE49-F238E27FC236}">
                <a16:creationId xmlns:a16="http://schemas.microsoft.com/office/drawing/2014/main" xmlns="" id="{16D5B7E3-801D-6561-3835-B98859C7EA2C}"/>
              </a:ext>
            </a:extLst>
          </p:cNvPr>
          <p:cNvSpPr>
            <a:spLocks noGrp="1"/>
          </p:cNvSpPr>
          <p:nvPr>
            <p:ph type="title"/>
          </p:nvPr>
        </p:nvSpPr>
        <p:spPr/>
        <p:txBody>
          <a:bodyPr>
            <a:normAutofit/>
          </a:bodyPr>
          <a:lstStyle/>
          <a:p>
            <a:pPr algn="ctr"/>
            <a:r>
              <a:rPr lang="it-IT" sz="2800" dirty="0">
                <a:solidFill>
                  <a:schemeClr val="tx1"/>
                </a:solidFill>
                <a:latin typeface="Book Antiqua" pitchFamily="18" charset="0"/>
              </a:rPr>
              <a:t>PPP e decisioni Eurostat / 2</a:t>
            </a:r>
          </a:p>
        </p:txBody>
      </p:sp>
    </p:spTree>
    <p:extLst>
      <p:ext uri="{BB962C8B-B14F-4D97-AF65-F5344CB8AC3E}">
        <p14:creationId xmlns:p14="http://schemas.microsoft.com/office/powerpoint/2010/main" val="58969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628800"/>
            <a:ext cx="8712968" cy="4752528"/>
          </a:xfrm>
        </p:spPr>
        <p:txBody>
          <a:bodyPr>
            <a:noAutofit/>
          </a:bodyPr>
          <a:lstStyle/>
          <a:p>
            <a:pPr algn="just"/>
            <a:r>
              <a:rPr lang="it-IT" sz="1600" i="1" dirty="0" smtClean="0">
                <a:latin typeface="Book Antiqua" pitchFamily="18" charset="0"/>
              </a:rPr>
              <a:t>. </a:t>
            </a:r>
          </a:p>
          <a:p>
            <a:pPr algn="just"/>
            <a:endParaRPr lang="it-IT" sz="1600" i="1" dirty="0">
              <a:latin typeface="Book Antiqua" pitchFamily="18" charset="0"/>
            </a:endParaRPr>
          </a:p>
          <a:p>
            <a:pPr algn="just"/>
            <a:endParaRPr lang="it-IT" sz="1600" i="1" dirty="0" smtClean="0">
              <a:latin typeface="Book Antiqua" pitchFamily="18" charset="0"/>
            </a:endParaRPr>
          </a:p>
          <a:p>
            <a:pPr algn="just"/>
            <a:endParaRPr lang="it-IT" sz="1600" i="1" dirty="0">
              <a:latin typeface="Book Antiqua" pitchFamily="18" charset="0"/>
            </a:endParaRPr>
          </a:p>
          <a:p>
            <a:pPr algn="just"/>
            <a:endParaRPr lang="it-IT" sz="1600" i="1" dirty="0" smtClean="0">
              <a:latin typeface="Book Antiqua" pitchFamily="18" charset="0"/>
            </a:endParaRPr>
          </a:p>
          <a:p>
            <a:pPr algn="just"/>
            <a:endParaRPr lang="it-IT" sz="1600" i="1" dirty="0">
              <a:latin typeface="Book Antiqua" pitchFamily="18" charset="0"/>
            </a:endParaRPr>
          </a:p>
          <a:p>
            <a:pPr algn="just"/>
            <a:endParaRPr lang="it-IT" sz="1600" i="1" dirty="0" smtClean="0">
              <a:latin typeface="Book Antiqua" pitchFamily="18" charset="0"/>
            </a:endParaRPr>
          </a:p>
          <a:p>
            <a:pPr algn="just"/>
            <a:endParaRPr lang="it-IT" sz="1600" i="1" dirty="0">
              <a:latin typeface="Book Antiqua" pitchFamily="18" charset="0"/>
            </a:endParaRPr>
          </a:p>
          <a:p>
            <a:pPr algn="just"/>
            <a:r>
              <a:rPr lang="it-IT" sz="1600" u="sng" dirty="0" smtClean="0">
                <a:latin typeface="Book Antiqua" pitchFamily="18" charset="0"/>
              </a:rPr>
              <a:t>L’affidamento </a:t>
            </a:r>
            <a:r>
              <a:rPr lang="it-IT" sz="1600" u="sng" dirty="0">
                <a:latin typeface="Book Antiqua" pitchFamily="18" charset="0"/>
              </a:rPr>
              <a:t>e l’esecuzione </a:t>
            </a:r>
            <a:r>
              <a:rPr lang="it-IT" sz="1600" dirty="0">
                <a:latin typeface="Book Antiqua" pitchFamily="18" charset="0"/>
              </a:rPr>
              <a:t>dei relativi contratti </a:t>
            </a:r>
            <a:r>
              <a:rPr lang="it-IT" sz="1600" u="sng" dirty="0">
                <a:latin typeface="Book Antiqua" pitchFamily="18" charset="0"/>
              </a:rPr>
              <a:t>sono disciplinati dalle disposizioni di cui ai Titoli II, III e IV della Parte II</a:t>
            </a:r>
            <a:r>
              <a:rPr lang="it-IT" sz="1600" dirty="0">
                <a:latin typeface="Book Antiqua" pitchFamily="18" charset="0"/>
              </a:rPr>
              <a:t>. </a:t>
            </a:r>
            <a:endParaRPr lang="it-IT" sz="1600" dirty="0" smtClean="0">
              <a:latin typeface="Book Antiqua" pitchFamily="18" charset="0"/>
            </a:endParaRPr>
          </a:p>
          <a:p>
            <a:pPr algn="just"/>
            <a:r>
              <a:rPr lang="it-IT" sz="1600" dirty="0" smtClean="0">
                <a:latin typeface="Book Antiqua" pitchFamily="18" charset="0"/>
              </a:rPr>
              <a:t>Le </a:t>
            </a:r>
            <a:r>
              <a:rPr lang="it-IT" sz="1600" u="sng" dirty="0">
                <a:latin typeface="Book Antiqua" pitchFamily="18" charset="0"/>
              </a:rPr>
              <a:t>modalità di allocazione del rischio operativo</a:t>
            </a:r>
            <a:r>
              <a:rPr lang="it-IT" sz="1600" dirty="0">
                <a:latin typeface="Book Antiqua" pitchFamily="18" charset="0"/>
              </a:rPr>
              <a:t>, </a:t>
            </a:r>
            <a:r>
              <a:rPr lang="it-IT" sz="1600" u="sng" dirty="0">
                <a:latin typeface="Book Antiqua" pitchFamily="18" charset="0"/>
              </a:rPr>
              <a:t>la durata del contratto di partenariato pubblico-privato</a:t>
            </a:r>
            <a:r>
              <a:rPr lang="it-IT" sz="1600" dirty="0">
                <a:latin typeface="Book Antiqua" pitchFamily="18" charset="0"/>
              </a:rPr>
              <a:t>, </a:t>
            </a:r>
            <a:r>
              <a:rPr lang="it-IT" sz="1600" u="sng" dirty="0">
                <a:latin typeface="Book Antiqua" pitchFamily="18" charset="0"/>
              </a:rPr>
              <a:t>le modalità di determinazione della soglia e i metodi di calcolo del valore stimato </a:t>
            </a:r>
            <a:r>
              <a:rPr lang="it-IT" sz="1600" dirty="0">
                <a:latin typeface="Book Antiqua" pitchFamily="18" charset="0"/>
              </a:rPr>
              <a:t>sono disciplinate dagli </a:t>
            </a:r>
            <a:r>
              <a:rPr lang="it-IT" sz="1600" u="sng" dirty="0">
                <a:latin typeface="Book Antiqua" pitchFamily="18" charset="0"/>
              </a:rPr>
              <a:t>articoli 177, 178 e 179</a:t>
            </a:r>
            <a:r>
              <a:rPr lang="it-IT" sz="1600" dirty="0" smtClean="0">
                <a:latin typeface="Book Antiqua" pitchFamily="18" charset="0"/>
              </a:rPr>
              <a:t>.</a:t>
            </a:r>
            <a:endParaRPr lang="it-IT" sz="1600" dirty="0">
              <a:latin typeface="Book Antiqua" pitchFamily="18" charset="0"/>
            </a:endParaRPr>
          </a:p>
        </p:txBody>
      </p:sp>
      <p:sp>
        <p:nvSpPr>
          <p:cNvPr id="3" name="Titolo 2"/>
          <p:cNvSpPr>
            <a:spLocks noGrp="1"/>
          </p:cNvSpPr>
          <p:nvPr>
            <p:ph type="title"/>
          </p:nvPr>
        </p:nvSpPr>
        <p:spPr>
          <a:xfrm>
            <a:off x="395536" y="188640"/>
            <a:ext cx="8229600" cy="1143000"/>
          </a:xfrm>
        </p:spPr>
        <p:txBody>
          <a:bodyPr>
            <a:normAutofit/>
          </a:bodyPr>
          <a:lstStyle/>
          <a:p>
            <a:pPr algn="ctr"/>
            <a:r>
              <a:rPr lang="it-IT" sz="2800" b="0" dirty="0" smtClean="0">
                <a:solidFill>
                  <a:schemeClr val="tx1"/>
                </a:solidFill>
                <a:effectLst/>
                <a:latin typeface="Book Antiqua" pitchFamily="18" charset="0"/>
                <a:ea typeface="+mn-ea"/>
                <a:cs typeface="+mn-cs"/>
              </a:rPr>
              <a:t>Art. 174 co 3</a:t>
            </a:r>
            <a:endParaRPr lang="it-IT" sz="2800" b="0" dirty="0">
              <a:solidFill>
                <a:schemeClr val="tx1"/>
              </a:solidFill>
              <a:effectLst/>
              <a:latin typeface="Book Antiqua" pitchFamily="18" charset="0"/>
              <a:ea typeface="+mn-ea"/>
              <a:cs typeface="+mn-cs"/>
            </a:endParaRPr>
          </a:p>
        </p:txBody>
      </p:sp>
      <p:sp>
        <p:nvSpPr>
          <p:cNvPr id="4" name="Rettangolo 3"/>
          <p:cNvSpPr/>
          <p:nvPr/>
        </p:nvSpPr>
        <p:spPr>
          <a:xfrm>
            <a:off x="395536" y="1196752"/>
            <a:ext cx="2664296" cy="1440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dirty="0">
                <a:solidFill>
                  <a:schemeClr val="tx1"/>
                </a:solidFill>
                <a:latin typeface="Book Antiqua" pitchFamily="18" charset="0"/>
              </a:rPr>
              <a:t>3</a:t>
            </a:r>
            <a:r>
              <a:rPr lang="it-IT" sz="2000" dirty="0" smtClean="0">
                <a:solidFill>
                  <a:schemeClr val="tx1"/>
                </a:solidFill>
                <a:latin typeface="Book Antiqua" pitchFamily="18" charset="0"/>
              </a:rPr>
              <a:t>. </a:t>
            </a:r>
            <a:r>
              <a:rPr lang="it-IT" sz="2000" u="sng" dirty="0" smtClean="0">
                <a:solidFill>
                  <a:schemeClr val="tx1"/>
                </a:solidFill>
                <a:latin typeface="Book Antiqua" pitchFamily="18" charset="0"/>
              </a:rPr>
              <a:t>Il </a:t>
            </a:r>
            <a:r>
              <a:rPr lang="it-IT" sz="2000" u="sng" dirty="0">
                <a:solidFill>
                  <a:schemeClr val="tx1"/>
                </a:solidFill>
                <a:latin typeface="Book Antiqua" pitchFamily="18" charset="0"/>
              </a:rPr>
              <a:t>partenariato pubblico-privato di tipo contrattuale</a:t>
            </a:r>
          </a:p>
        </p:txBody>
      </p:sp>
      <p:cxnSp>
        <p:nvCxnSpPr>
          <p:cNvPr id="6" name="Connettore 2 5"/>
          <p:cNvCxnSpPr/>
          <p:nvPr/>
        </p:nvCxnSpPr>
        <p:spPr>
          <a:xfrm>
            <a:off x="3059832" y="1859217"/>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4086200" y="1196752"/>
            <a:ext cx="4572000" cy="2308324"/>
          </a:xfrm>
          <a:prstGeom prst="rect">
            <a:avLst/>
          </a:prstGeom>
        </p:spPr>
        <p:txBody>
          <a:bodyPr>
            <a:spAutoFit/>
          </a:bodyPr>
          <a:lstStyle/>
          <a:p>
            <a:pPr algn="ctr"/>
            <a:r>
              <a:rPr lang="it-IT" sz="1600" dirty="0" smtClean="0">
                <a:solidFill>
                  <a:schemeClr val="tx1"/>
                </a:solidFill>
                <a:latin typeface="Book Antiqua" pitchFamily="18" charset="0"/>
              </a:rPr>
              <a:t>comprende le figure della:</a:t>
            </a:r>
          </a:p>
          <a:p>
            <a:pPr marL="285750" indent="-285750" algn="ctr">
              <a:buFontTx/>
              <a:buChar char="-"/>
            </a:pPr>
            <a:r>
              <a:rPr lang="it-IT" sz="1600" u="sng" dirty="0" smtClean="0">
                <a:solidFill>
                  <a:schemeClr val="tx1"/>
                </a:solidFill>
                <a:latin typeface="Book Antiqua" pitchFamily="18" charset="0"/>
              </a:rPr>
              <a:t>concessione</a:t>
            </a:r>
            <a:endParaRPr lang="it-IT" sz="1600" dirty="0" smtClean="0">
              <a:solidFill>
                <a:schemeClr val="tx1"/>
              </a:solidFill>
              <a:latin typeface="Book Antiqua" pitchFamily="18" charset="0"/>
            </a:endParaRPr>
          </a:p>
          <a:p>
            <a:pPr marL="285750" indent="-285750" algn="ctr">
              <a:buFontTx/>
              <a:buChar char="-"/>
            </a:pPr>
            <a:r>
              <a:rPr lang="it-IT" sz="1600" u="sng" dirty="0" smtClean="0">
                <a:solidFill>
                  <a:schemeClr val="tx1"/>
                </a:solidFill>
                <a:latin typeface="Book Antiqua" pitchFamily="18" charset="0"/>
              </a:rPr>
              <a:t>locazione finanziaria</a:t>
            </a:r>
            <a:r>
              <a:rPr lang="it-IT" sz="1600" dirty="0" smtClean="0">
                <a:solidFill>
                  <a:schemeClr val="tx1"/>
                </a:solidFill>
                <a:latin typeface="Book Antiqua" pitchFamily="18" charset="0"/>
              </a:rPr>
              <a:t> </a:t>
            </a:r>
          </a:p>
          <a:p>
            <a:pPr marL="285750" indent="-285750" algn="ctr">
              <a:buFontTx/>
              <a:buChar char="-"/>
            </a:pPr>
            <a:r>
              <a:rPr lang="it-IT" sz="1600" u="sng" dirty="0" smtClean="0">
                <a:solidFill>
                  <a:schemeClr val="tx1"/>
                </a:solidFill>
                <a:latin typeface="Book Antiqua" pitchFamily="18" charset="0"/>
              </a:rPr>
              <a:t>contratto di disponibilità</a:t>
            </a:r>
            <a:r>
              <a:rPr lang="it-IT" sz="1600" dirty="0" smtClean="0">
                <a:solidFill>
                  <a:schemeClr val="tx1"/>
                </a:solidFill>
                <a:latin typeface="Book Antiqua" pitchFamily="18" charset="0"/>
              </a:rPr>
              <a:t> </a:t>
            </a:r>
          </a:p>
          <a:p>
            <a:pPr marL="285750" indent="-285750" algn="just">
              <a:buFontTx/>
              <a:buChar char="-"/>
            </a:pPr>
            <a:r>
              <a:rPr lang="it-IT" sz="1600" u="sng" dirty="0" smtClean="0">
                <a:solidFill>
                  <a:schemeClr val="tx1"/>
                </a:solidFill>
                <a:latin typeface="Book Antiqua" pitchFamily="18" charset="0"/>
              </a:rPr>
              <a:t>gli altri contratti (stipulati dalla pubblica amministrazione con operatori economici privati che abbiano i contenuti di cui al comma 1 e siano diretti a realizzare interessi meritevoli di tutela), c.d. principio di atipicità</a:t>
            </a:r>
            <a:endParaRPr lang="it-IT" sz="1600" u="sng" dirty="0">
              <a:solidFill>
                <a:schemeClr val="tx1"/>
              </a:solidFill>
              <a:latin typeface="Book Antiqua" pitchFamily="18" charset="0"/>
            </a:endParaRPr>
          </a:p>
        </p:txBody>
      </p:sp>
    </p:spTree>
    <p:extLst>
      <p:ext uri="{BB962C8B-B14F-4D97-AF65-F5344CB8AC3E}">
        <p14:creationId xmlns:p14="http://schemas.microsoft.com/office/powerpoint/2010/main" val="12960276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2492896"/>
            <a:ext cx="8229600" cy="4525963"/>
          </a:xfrm>
        </p:spPr>
        <p:txBody>
          <a:bodyPr>
            <a:normAutofit/>
          </a:bodyPr>
          <a:lstStyle/>
          <a:p>
            <a:pPr marL="109728" indent="0" algn="ctr">
              <a:buNone/>
            </a:pPr>
            <a:r>
              <a:rPr lang="it-IT" sz="3200" b="1" dirty="0">
                <a:effectLst>
                  <a:outerShdw blurRad="31750" dist="25400" dir="5400000" algn="tl" rotWithShape="0">
                    <a:srgbClr val="000000">
                      <a:alpha val="25000"/>
                    </a:srgbClr>
                  </a:outerShdw>
                </a:effectLst>
                <a:latin typeface="Book Antiqua" pitchFamily="18" charset="0"/>
                <a:ea typeface="+mj-ea"/>
                <a:cs typeface="+mj-cs"/>
              </a:rPr>
              <a:t>Il PPP Contrattuale</a:t>
            </a:r>
          </a:p>
        </p:txBody>
      </p:sp>
    </p:spTree>
    <p:extLst>
      <p:ext uri="{BB962C8B-B14F-4D97-AF65-F5344CB8AC3E}">
        <p14:creationId xmlns:p14="http://schemas.microsoft.com/office/powerpoint/2010/main" val="8283185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2132856"/>
            <a:ext cx="8229600" cy="4525963"/>
          </a:xfrm>
        </p:spPr>
        <p:txBody>
          <a:bodyPr>
            <a:normAutofit/>
          </a:bodyPr>
          <a:lstStyle/>
          <a:p>
            <a:pPr algn="ctr"/>
            <a:r>
              <a:rPr lang="it-IT" dirty="0" smtClean="0">
                <a:latin typeface="Book Antiqua" pitchFamily="18" charset="0"/>
              </a:rPr>
              <a:t>Concessioni;</a:t>
            </a:r>
          </a:p>
          <a:p>
            <a:pPr algn="ctr"/>
            <a:r>
              <a:rPr lang="it-IT" dirty="0" smtClean="0">
                <a:latin typeface="Book Antiqua" pitchFamily="18" charset="0"/>
              </a:rPr>
              <a:t>Finanza di Progetto;</a:t>
            </a:r>
          </a:p>
          <a:p>
            <a:pPr algn="ctr"/>
            <a:r>
              <a:rPr lang="it-IT" dirty="0" smtClean="0">
                <a:latin typeface="Book Antiqua" pitchFamily="18" charset="0"/>
              </a:rPr>
              <a:t>Locazione Finanziaria;</a:t>
            </a:r>
          </a:p>
          <a:p>
            <a:pPr algn="ctr"/>
            <a:r>
              <a:rPr lang="it-IT" dirty="0" smtClean="0">
                <a:latin typeface="Book Antiqua" pitchFamily="18" charset="0"/>
              </a:rPr>
              <a:t>Contratto di disponibilità</a:t>
            </a:r>
            <a:endParaRPr lang="it-IT" dirty="0">
              <a:latin typeface="Book Antiqua" pitchFamily="18" charset="0"/>
            </a:endParaRPr>
          </a:p>
        </p:txBody>
      </p:sp>
      <p:sp>
        <p:nvSpPr>
          <p:cNvPr id="3" name="Titolo 2"/>
          <p:cNvSpPr>
            <a:spLocks noGrp="1"/>
          </p:cNvSpPr>
          <p:nvPr>
            <p:ph type="title"/>
          </p:nvPr>
        </p:nvSpPr>
        <p:spPr>
          <a:xfrm>
            <a:off x="467544" y="620688"/>
            <a:ext cx="8229600" cy="1143000"/>
          </a:xfrm>
        </p:spPr>
        <p:txBody>
          <a:bodyPr>
            <a:normAutofit/>
          </a:bodyPr>
          <a:lstStyle/>
          <a:p>
            <a:pPr algn="ctr"/>
            <a:r>
              <a:rPr lang="it-IT" sz="3200" dirty="0" smtClean="0">
                <a:solidFill>
                  <a:schemeClr val="tx1"/>
                </a:solidFill>
                <a:effectLst/>
                <a:latin typeface="Book Antiqua" pitchFamily="18" charset="0"/>
              </a:rPr>
              <a:t>Forme di PPP</a:t>
            </a:r>
            <a:endParaRPr lang="it-IT" sz="3200" dirty="0">
              <a:solidFill>
                <a:schemeClr val="tx1"/>
              </a:solidFill>
              <a:effectLst/>
              <a:latin typeface="Book Antiqua" pitchFamily="18" charset="0"/>
            </a:endParaRPr>
          </a:p>
        </p:txBody>
      </p:sp>
    </p:spTree>
    <p:extLst>
      <p:ext uri="{BB962C8B-B14F-4D97-AF65-F5344CB8AC3E}">
        <p14:creationId xmlns:p14="http://schemas.microsoft.com/office/powerpoint/2010/main" val="2731677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2132856"/>
            <a:ext cx="8229600" cy="4525963"/>
          </a:xfrm>
        </p:spPr>
        <p:txBody>
          <a:bodyPr>
            <a:normAutofit/>
          </a:bodyPr>
          <a:lstStyle/>
          <a:p>
            <a:pPr marL="109728" indent="0" algn="just">
              <a:buNone/>
            </a:pPr>
            <a:r>
              <a:rPr lang="it-IT" dirty="0" smtClean="0">
                <a:latin typeface="Book Antiqua" pitchFamily="18" charset="0"/>
              </a:rPr>
              <a:t>Gli enti concedenti possono </a:t>
            </a:r>
            <a:r>
              <a:rPr lang="it-IT" dirty="0">
                <a:latin typeface="Book Antiqua" pitchFamily="18" charset="0"/>
              </a:rPr>
              <a:t>stipulare contratti di locazione finanziaria (</a:t>
            </a:r>
            <a:r>
              <a:rPr lang="it-IT" dirty="0" smtClean="0">
                <a:latin typeface="Book Antiqua" pitchFamily="18" charset="0"/>
              </a:rPr>
              <a:t>leasing) per </a:t>
            </a:r>
            <a:r>
              <a:rPr lang="it-IT" dirty="0">
                <a:latin typeface="Book Antiqua" pitchFamily="18" charset="0"/>
              </a:rPr>
              <a:t>finanziare la realizzazione, l’acquisizione e il completamento di opere pubbliche o di pubblica </a:t>
            </a:r>
            <a:r>
              <a:rPr lang="it-IT" dirty="0" smtClean="0">
                <a:latin typeface="Book Antiqua" pitchFamily="18" charset="0"/>
              </a:rPr>
              <a:t>utilità.</a:t>
            </a:r>
            <a:endParaRPr lang="it-IT" dirty="0">
              <a:latin typeface="Book Antiqua" pitchFamily="18" charset="0"/>
            </a:endParaRPr>
          </a:p>
        </p:txBody>
      </p:sp>
      <p:sp>
        <p:nvSpPr>
          <p:cNvPr id="3" name="Titolo 2"/>
          <p:cNvSpPr>
            <a:spLocks noGrp="1"/>
          </p:cNvSpPr>
          <p:nvPr>
            <p:ph type="title"/>
          </p:nvPr>
        </p:nvSpPr>
        <p:spPr>
          <a:xfrm>
            <a:off x="467544" y="620688"/>
            <a:ext cx="8229600" cy="1143000"/>
          </a:xfrm>
        </p:spPr>
        <p:txBody>
          <a:bodyPr>
            <a:normAutofit/>
          </a:bodyPr>
          <a:lstStyle/>
          <a:p>
            <a:pPr algn="ctr"/>
            <a:r>
              <a:rPr lang="it-IT" sz="3200" dirty="0" smtClean="0">
                <a:solidFill>
                  <a:schemeClr val="tx1"/>
                </a:solidFill>
                <a:effectLst/>
                <a:latin typeface="Book Antiqua" pitchFamily="18" charset="0"/>
              </a:rPr>
              <a:t>Locazione Finanziaria: art. 196</a:t>
            </a:r>
            <a:r>
              <a:rPr lang="it-IT" sz="3200" dirty="0">
                <a:solidFill>
                  <a:schemeClr val="tx1"/>
                </a:solidFill>
                <a:effectLst/>
                <a:latin typeface="Book Antiqua" pitchFamily="18" charset="0"/>
              </a:rPr>
              <a:t/>
            </a:r>
            <a:br>
              <a:rPr lang="it-IT" sz="3200" dirty="0">
                <a:solidFill>
                  <a:schemeClr val="tx1"/>
                </a:solidFill>
                <a:effectLst/>
                <a:latin typeface="Book Antiqua" pitchFamily="18" charset="0"/>
              </a:rPr>
            </a:br>
            <a:endParaRPr lang="it-IT" sz="3200" dirty="0">
              <a:solidFill>
                <a:schemeClr val="tx1"/>
              </a:solidFill>
              <a:effectLst/>
              <a:latin typeface="Book Antiqua" pitchFamily="18" charset="0"/>
            </a:endParaRPr>
          </a:p>
        </p:txBody>
      </p:sp>
    </p:spTree>
    <p:extLst>
      <p:ext uri="{BB962C8B-B14F-4D97-AF65-F5344CB8AC3E}">
        <p14:creationId xmlns:p14="http://schemas.microsoft.com/office/powerpoint/2010/main" val="25668477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620688"/>
            <a:ext cx="8229600" cy="1143000"/>
          </a:xfrm>
        </p:spPr>
        <p:txBody>
          <a:bodyPr>
            <a:normAutofit/>
          </a:bodyPr>
          <a:lstStyle/>
          <a:p>
            <a:pPr algn="ctr"/>
            <a:r>
              <a:rPr lang="it-IT" sz="3200" b="0" dirty="0" smtClean="0">
                <a:solidFill>
                  <a:schemeClr val="tx1"/>
                </a:solidFill>
                <a:effectLst/>
                <a:latin typeface="Book Antiqua" pitchFamily="18" charset="0"/>
              </a:rPr>
              <a:t>Locazione Finanziaria: art. 196</a:t>
            </a:r>
            <a:r>
              <a:rPr lang="it-IT" sz="3200" b="0" dirty="0">
                <a:solidFill>
                  <a:schemeClr val="tx1"/>
                </a:solidFill>
                <a:effectLst/>
                <a:latin typeface="Book Antiqua" pitchFamily="18" charset="0"/>
              </a:rPr>
              <a:t/>
            </a:r>
            <a:br>
              <a:rPr lang="it-IT" sz="3200" b="0" dirty="0">
                <a:solidFill>
                  <a:schemeClr val="tx1"/>
                </a:solidFill>
                <a:effectLst/>
                <a:latin typeface="Book Antiqua" pitchFamily="18" charset="0"/>
              </a:rPr>
            </a:br>
            <a:endParaRPr lang="it-IT" sz="3200" b="0" dirty="0">
              <a:solidFill>
                <a:schemeClr val="tx1"/>
              </a:solidFill>
              <a:effectLst/>
              <a:latin typeface="Book Antiqua" pitchFamily="18" charset="0"/>
            </a:endParaRPr>
          </a:p>
        </p:txBody>
      </p:sp>
      <p:sp>
        <p:nvSpPr>
          <p:cNvPr id="4" name="Rettangolo 3"/>
          <p:cNvSpPr/>
          <p:nvPr/>
        </p:nvSpPr>
        <p:spPr>
          <a:xfrm>
            <a:off x="323528" y="1579968"/>
            <a:ext cx="2304256"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800" dirty="0">
                <a:solidFill>
                  <a:schemeClr val="tx1"/>
                </a:solidFill>
                <a:latin typeface="Book Antiqua" pitchFamily="18" charset="0"/>
              </a:rPr>
              <a:t>La società di locazione </a:t>
            </a:r>
            <a:r>
              <a:rPr lang="it-IT" sz="1800" dirty="0" smtClean="0">
                <a:solidFill>
                  <a:schemeClr val="tx1"/>
                </a:solidFill>
                <a:latin typeface="Book Antiqua" pitchFamily="18" charset="0"/>
              </a:rPr>
              <a:t>finanziaria</a:t>
            </a:r>
          </a:p>
          <a:p>
            <a:pPr algn="ctr"/>
            <a:r>
              <a:rPr lang="it-IT" sz="1800" dirty="0" smtClean="0">
                <a:solidFill>
                  <a:schemeClr val="tx1"/>
                </a:solidFill>
                <a:latin typeface="Book Antiqua" pitchFamily="18" charset="0"/>
              </a:rPr>
              <a:t>acquista da </a:t>
            </a:r>
            <a:endParaRPr lang="it-IT" sz="4000" dirty="0">
              <a:solidFill>
                <a:schemeClr val="tx1"/>
              </a:solidFill>
            </a:endParaRPr>
          </a:p>
        </p:txBody>
      </p:sp>
      <p:sp>
        <p:nvSpPr>
          <p:cNvPr id="5" name="Rettangolo 4"/>
          <p:cNvSpPr/>
          <p:nvPr/>
        </p:nvSpPr>
        <p:spPr>
          <a:xfrm>
            <a:off x="3841335" y="1869124"/>
            <a:ext cx="1872208" cy="720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dirty="0">
                <a:solidFill>
                  <a:schemeClr val="tx1"/>
                </a:solidFill>
                <a:latin typeface="Book Antiqua" pitchFamily="18" charset="0"/>
              </a:rPr>
              <a:t>un operatore economico </a:t>
            </a:r>
            <a:endParaRPr lang="it-IT" dirty="0">
              <a:solidFill>
                <a:schemeClr val="tx1"/>
              </a:solidFill>
            </a:endParaRPr>
          </a:p>
        </p:txBody>
      </p:sp>
      <p:sp>
        <p:nvSpPr>
          <p:cNvPr id="6" name="Rettangolo 5"/>
          <p:cNvSpPr/>
          <p:nvPr/>
        </p:nvSpPr>
        <p:spPr>
          <a:xfrm>
            <a:off x="6665837" y="1658650"/>
            <a:ext cx="2304256" cy="9947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dirty="0">
                <a:solidFill>
                  <a:schemeClr val="tx1"/>
                </a:solidFill>
                <a:latin typeface="Book Antiqua" pitchFamily="18" charset="0"/>
              </a:rPr>
              <a:t>un bene esistente o da realizzare </a:t>
            </a:r>
            <a:endParaRPr lang="it-IT" dirty="0">
              <a:solidFill>
                <a:schemeClr val="tx1"/>
              </a:solidFill>
            </a:endParaRPr>
          </a:p>
        </p:txBody>
      </p:sp>
      <p:sp>
        <p:nvSpPr>
          <p:cNvPr id="7" name="Rettangolo 6"/>
          <p:cNvSpPr/>
          <p:nvPr/>
        </p:nvSpPr>
        <p:spPr>
          <a:xfrm>
            <a:off x="5729733" y="4077072"/>
            <a:ext cx="3168352" cy="1800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dirty="0">
                <a:solidFill>
                  <a:schemeClr val="tx1"/>
                </a:solidFill>
                <a:latin typeface="Book Antiqua" pitchFamily="18" charset="0"/>
              </a:rPr>
              <a:t>lo cede in godimento, per un determinato periodo di tempo, alla pubblica amministrazione </a:t>
            </a:r>
            <a:endParaRPr lang="it-IT" sz="3200" dirty="0">
              <a:solidFill>
                <a:schemeClr val="tx1"/>
              </a:solidFill>
            </a:endParaRPr>
          </a:p>
        </p:txBody>
      </p:sp>
      <p:sp>
        <p:nvSpPr>
          <p:cNvPr id="8" name="Rettangolo 7"/>
          <p:cNvSpPr/>
          <p:nvPr/>
        </p:nvSpPr>
        <p:spPr>
          <a:xfrm>
            <a:off x="1293524" y="3930585"/>
            <a:ext cx="2664296" cy="19466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09728" indent="0" algn="ctr">
              <a:buNone/>
            </a:pPr>
            <a:r>
              <a:rPr lang="it-IT" sz="1800" dirty="0">
                <a:solidFill>
                  <a:schemeClr val="tx1"/>
                </a:solidFill>
                <a:latin typeface="Book Antiqua" pitchFamily="18" charset="0"/>
              </a:rPr>
              <a:t>a fronte del</a:t>
            </a:r>
          </a:p>
          <a:p>
            <a:pPr marL="109728" indent="0" algn="ctr">
              <a:buNone/>
            </a:pPr>
            <a:r>
              <a:rPr lang="it-IT" sz="1800" dirty="0">
                <a:solidFill>
                  <a:schemeClr val="tx1"/>
                </a:solidFill>
                <a:latin typeface="Book Antiqua" pitchFamily="18" charset="0"/>
              </a:rPr>
              <a:t>pagamento di un canone periodico fisso e comprensivo di eventuali servizi accessori</a:t>
            </a:r>
            <a:endParaRPr lang="it-IT" sz="4400" dirty="0">
              <a:solidFill>
                <a:schemeClr val="tx1"/>
              </a:solidFill>
            </a:endParaRPr>
          </a:p>
        </p:txBody>
      </p:sp>
      <p:cxnSp>
        <p:nvCxnSpPr>
          <p:cNvPr id="10" name="Connettore 2 9"/>
          <p:cNvCxnSpPr/>
          <p:nvPr/>
        </p:nvCxnSpPr>
        <p:spPr>
          <a:xfrm>
            <a:off x="2627784" y="2156032"/>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5729733" y="2156032"/>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6" idx="2"/>
          </p:cNvCxnSpPr>
          <p:nvPr/>
        </p:nvCxnSpPr>
        <p:spPr>
          <a:xfrm>
            <a:off x="7817965" y="2653414"/>
            <a:ext cx="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7" idx="1"/>
          </p:cNvCxnSpPr>
          <p:nvPr/>
        </p:nvCxnSpPr>
        <p:spPr>
          <a:xfrm flipH="1">
            <a:off x="3995936" y="4977172"/>
            <a:ext cx="17337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9083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sz="3100" b="0" dirty="0">
                <a:solidFill>
                  <a:schemeClr val="tx1"/>
                </a:solidFill>
                <a:effectLst/>
                <a:latin typeface="Book Antiqua" pitchFamily="18" charset="0"/>
              </a:rPr>
              <a:t>Locazione Finanziaria: art. </a:t>
            </a:r>
            <a:r>
              <a:rPr lang="it-IT" sz="3100" b="0" dirty="0" smtClean="0">
                <a:solidFill>
                  <a:schemeClr val="tx1"/>
                </a:solidFill>
                <a:effectLst/>
                <a:latin typeface="Book Antiqua" pitchFamily="18" charset="0"/>
              </a:rPr>
              <a:t>196</a:t>
            </a:r>
            <a:br>
              <a:rPr lang="it-IT" sz="3100" b="0" dirty="0" smtClean="0">
                <a:solidFill>
                  <a:schemeClr val="tx1"/>
                </a:solidFill>
                <a:effectLst/>
                <a:latin typeface="Book Antiqua" pitchFamily="18" charset="0"/>
              </a:rPr>
            </a:br>
            <a:r>
              <a:rPr lang="it-IT" sz="3100" b="0" dirty="0" smtClean="0">
                <a:solidFill>
                  <a:schemeClr val="tx1"/>
                </a:solidFill>
                <a:effectLst/>
                <a:latin typeface="Book Antiqua" pitchFamily="18" charset="0"/>
              </a:rPr>
              <a:t>Rischio </a:t>
            </a:r>
            <a:r>
              <a:rPr lang="it-IT" sz="2400" b="0" dirty="0">
                <a:solidFill>
                  <a:schemeClr val="tx1"/>
                </a:solidFill>
                <a:effectLst/>
                <a:latin typeface="Book Antiqua" pitchFamily="18" charset="0"/>
              </a:rPr>
              <a:t/>
            </a:r>
            <a:br>
              <a:rPr lang="it-IT" sz="2400" b="0" dirty="0">
                <a:solidFill>
                  <a:schemeClr val="tx1"/>
                </a:solidFill>
                <a:effectLst/>
                <a:latin typeface="Book Antiqua" pitchFamily="18" charset="0"/>
              </a:rPr>
            </a:br>
            <a:endParaRPr lang="it-IT" sz="2200" b="0" dirty="0">
              <a:solidFill>
                <a:schemeClr val="tx1"/>
              </a:solidFill>
              <a:effectLst/>
              <a:latin typeface="Book Antiqua" pitchFamily="18" charset="0"/>
            </a:endParaRPr>
          </a:p>
        </p:txBody>
      </p:sp>
      <p:sp>
        <p:nvSpPr>
          <p:cNvPr id="4" name="Rettangolo 3"/>
          <p:cNvSpPr/>
          <p:nvPr/>
        </p:nvSpPr>
        <p:spPr>
          <a:xfrm>
            <a:off x="539552" y="2060848"/>
            <a:ext cx="3744416" cy="31683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dirty="0">
                <a:solidFill>
                  <a:schemeClr val="tx1"/>
                </a:solidFill>
                <a:latin typeface="Book Antiqua" pitchFamily="18" charset="0"/>
              </a:rPr>
              <a:t>Se lo schema di contratto prevede il trasferimento del rischio operativo, ai sensi dell’articolo 177, si applicano, per quanto non previsto dal presente articolo, </a:t>
            </a:r>
            <a:r>
              <a:rPr lang="it-IT" sz="2000" u="sng" dirty="0">
                <a:solidFill>
                  <a:schemeClr val="tx1"/>
                </a:solidFill>
                <a:latin typeface="Book Antiqua" pitchFamily="18" charset="0"/>
              </a:rPr>
              <a:t>le norme sulle concessioni e sugli altri contratti di partenariato pubblico-privato</a:t>
            </a:r>
            <a:r>
              <a:rPr lang="it-IT" sz="2000" dirty="0">
                <a:solidFill>
                  <a:schemeClr val="tx1"/>
                </a:solidFill>
                <a:latin typeface="Book Antiqua" pitchFamily="18" charset="0"/>
              </a:rPr>
              <a:t>. </a:t>
            </a:r>
          </a:p>
        </p:txBody>
      </p:sp>
      <p:sp>
        <p:nvSpPr>
          <p:cNvPr id="5" name="Rettangolo 4"/>
          <p:cNvSpPr/>
          <p:nvPr/>
        </p:nvSpPr>
        <p:spPr>
          <a:xfrm>
            <a:off x="5616402" y="2168860"/>
            <a:ext cx="3096344" cy="29523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800" dirty="0">
                <a:solidFill>
                  <a:schemeClr val="tx1"/>
                </a:solidFill>
                <a:latin typeface="Book Antiqua" pitchFamily="18" charset="0"/>
              </a:rPr>
              <a:t>In caso contrario si applicano le disposizioni in </a:t>
            </a:r>
            <a:r>
              <a:rPr lang="it-IT" sz="2800" u="sng" dirty="0">
                <a:solidFill>
                  <a:schemeClr val="tx1"/>
                </a:solidFill>
                <a:latin typeface="Book Antiqua" pitchFamily="18" charset="0"/>
              </a:rPr>
              <a:t>materia di appalto pubblico di</a:t>
            </a:r>
          </a:p>
          <a:p>
            <a:pPr algn="ctr"/>
            <a:r>
              <a:rPr lang="it-IT" sz="2800" u="sng" dirty="0">
                <a:solidFill>
                  <a:schemeClr val="tx1"/>
                </a:solidFill>
                <a:latin typeface="Book Antiqua" pitchFamily="18" charset="0"/>
              </a:rPr>
              <a:t>lavori</a:t>
            </a:r>
            <a:r>
              <a:rPr lang="it-IT" sz="2800" dirty="0">
                <a:solidFill>
                  <a:schemeClr val="tx1"/>
                </a:solidFill>
                <a:latin typeface="Book Antiqua" pitchFamily="18" charset="0"/>
              </a:rPr>
              <a:t>.</a:t>
            </a:r>
          </a:p>
        </p:txBody>
      </p:sp>
    </p:spTree>
    <p:extLst>
      <p:ext uri="{BB962C8B-B14F-4D97-AF65-F5344CB8AC3E}">
        <p14:creationId xmlns:p14="http://schemas.microsoft.com/office/powerpoint/2010/main" val="8798990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476672"/>
            <a:ext cx="8229600" cy="1143000"/>
          </a:xfrm>
        </p:spPr>
        <p:txBody>
          <a:bodyPr>
            <a:normAutofit fontScale="90000"/>
          </a:bodyPr>
          <a:lstStyle/>
          <a:p>
            <a:pPr algn="ctr"/>
            <a:r>
              <a:rPr lang="it-IT" sz="3600" b="0" dirty="0">
                <a:solidFill>
                  <a:schemeClr val="tx1"/>
                </a:solidFill>
                <a:effectLst/>
                <a:latin typeface="Book Antiqua" pitchFamily="18" charset="0"/>
              </a:rPr>
              <a:t>Locazione Finanziaria: art. </a:t>
            </a:r>
            <a:r>
              <a:rPr lang="it-IT" sz="3600" b="0" dirty="0" smtClean="0">
                <a:solidFill>
                  <a:schemeClr val="tx1"/>
                </a:solidFill>
                <a:effectLst/>
                <a:latin typeface="Book Antiqua" pitchFamily="18" charset="0"/>
              </a:rPr>
              <a:t>196</a:t>
            </a:r>
            <a:br>
              <a:rPr lang="it-IT" sz="3600" b="0" dirty="0" smtClean="0">
                <a:solidFill>
                  <a:schemeClr val="tx1"/>
                </a:solidFill>
                <a:effectLst/>
                <a:latin typeface="Book Antiqua" pitchFamily="18" charset="0"/>
              </a:rPr>
            </a:br>
            <a:r>
              <a:rPr lang="it-IT" sz="3600" b="0" dirty="0" smtClean="0">
                <a:solidFill>
                  <a:schemeClr val="tx1"/>
                </a:solidFill>
                <a:effectLst/>
                <a:latin typeface="Book Antiqua" pitchFamily="18" charset="0"/>
              </a:rPr>
              <a:t>Aggiudicazione </a:t>
            </a:r>
            <a:r>
              <a:rPr lang="it-IT" sz="2400" b="0" dirty="0">
                <a:solidFill>
                  <a:schemeClr val="tx1"/>
                </a:solidFill>
                <a:effectLst/>
                <a:latin typeface="Book Antiqua" pitchFamily="18" charset="0"/>
              </a:rPr>
              <a:t/>
            </a:r>
            <a:br>
              <a:rPr lang="it-IT" sz="2400" b="0" dirty="0">
                <a:solidFill>
                  <a:schemeClr val="tx1"/>
                </a:solidFill>
                <a:effectLst/>
                <a:latin typeface="Book Antiqua" pitchFamily="18" charset="0"/>
              </a:rPr>
            </a:br>
            <a:endParaRPr lang="it-IT" sz="2200" b="0" dirty="0">
              <a:solidFill>
                <a:schemeClr val="tx1"/>
              </a:solidFill>
              <a:effectLst/>
              <a:latin typeface="Book Antiqua" pitchFamily="18" charset="0"/>
            </a:endParaRPr>
          </a:p>
        </p:txBody>
      </p:sp>
      <p:sp>
        <p:nvSpPr>
          <p:cNvPr id="2" name="Rettangolo 1"/>
          <p:cNvSpPr/>
          <p:nvPr/>
        </p:nvSpPr>
        <p:spPr>
          <a:xfrm>
            <a:off x="395536" y="2276872"/>
            <a:ext cx="8352928" cy="2308324"/>
          </a:xfrm>
          <a:prstGeom prst="rect">
            <a:avLst/>
          </a:prstGeom>
        </p:spPr>
        <p:txBody>
          <a:bodyPr wrap="square">
            <a:spAutoFit/>
          </a:bodyPr>
          <a:lstStyle/>
          <a:p>
            <a:pPr algn="just"/>
            <a:r>
              <a:rPr lang="it-IT" sz="2400" dirty="0">
                <a:solidFill>
                  <a:schemeClr val="tx1"/>
                </a:solidFill>
                <a:latin typeface="Book Antiqua" pitchFamily="18" charset="0"/>
              </a:rPr>
              <a:t>Per l’aggiudicazione del contratto </a:t>
            </a:r>
            <a:r>
              <a:rPr lang="it-IT" sz="2400" dirty="0" smtClean="0">
                <a:solidFill>
                  <a:schemeClr val="tx1"/>
                </a:solidFill>
                <a:latin typeface="Book Antiqua" pitchFamily="18" charset="0"/>
              </a:rPr>
              <a:t>l’ente </a:t>
            </a:r>
            <a:r>
              <a:rPr lang="it-IT" sz="2400" dirty="0">
                <a:solidFill>
                  <a:schemeClr val="tx1"/>
                </a:solidFill>
                <a:latin typeface="Book Antiqua" pitchFamily="18" charset="0"/>
              </a:rPr>
              <a:t>concedente pone a base di gara almeno </a:t>
            </a:r>
            <a:r>
              <a:rPr lang="it-IT" sz="2400" u="sng" dirty="0" smtClean="0">
                <a:solidFill>
                  <a:schemeClr val="tx1"/>
                </a:solidFill>
                <a:latin typeface="Book Antiqua" pitchFamily="18" charset="0"/>
              </a:rPr>
              <a:t>un progetto </a:t>
            </a:r>
            <a:r>
              <a:rPr lang="it-IT" sz="2400" u="sng" dirty="0">
                <a:solidFill>
                  <a:schemeClr val="tx1"/>
                </a:solidFill>
                <a:latin typeface="Book Antiqua" pitchFamily="18" charset="0"/>
              </a:rPr>
              <a:t>di fattibilità, comprensivo del piano finanziario</a:t>
            </a:r>
            <a:r>
              <a:rPr lang="it-IT" sz="2400" dirty="0">
                <a:solidFill>
                  <a:schemeClr val="tx1"/>
                </a:solidFill>
                <a:latin typeface="Book Antiqua" pitchFamily="18" charset="0"/>
              </a:rPr>
              <a:t>. </a:t>
            </a:r>
            <a:endParaRPr lang="it-IT" sz="2400" dirty="0" smtClean="0">
              <a:solidFill>
                <a:schemeClr val="tx1"/>
              </a:solidFill>
              <a:latin typeface="Book Antiqua" pitchFamily="18" charset="0"/>
            </a:endParaRPr>
          </a:p>
          <a:p>
            <a:pPr algn="just"/>
            <a:endParaRPr lang="it-IT" sz="2400" dirty="0" smtClean="0">
              <a:solidFill>
                <a:schemeClr val="tx1"/>
              </a:solidFill>
              <a:latin typeface="Book Antiqua" pitchFamily="18" charset="0"/>
            </a:endParaRPr>
          </a:p>
          <a:p>
            <a:pPr algn="just"/>
            <a:r>
              <a:rPr lang="it-IT" sz="2400" dirty="0" smtClean="0">
                <a:solidFill>
                  <a:schemeClr val="tx1"/>
                </a:solidFill>
                <a:latin typeface="Book Antiqua" pitchFamily="18" charset="0"/>
              </a:rPr>
              <a:t>L’aggiudicatario </a:t>
            </a:r>
            <a:r>
              <a:rPr lang="it-IT" sz="2400" dirty="0">
                <a:solidFill>
                  <a:schemeClr val="tx1"/>
                </a:solidFill>
                <a:latin typeface="Book Antiqua" pitchFamily="18" charset="0"/>
              </a:rPr>
              <a:t>predispone i successivi </a:t>
            </a:r>
            <a:r>
              <a:rPr lang="it-IT" sz="2400" dirty="0" smtClean="0">
                <a:solidFill>
                  <a:schemeClr val="tx1"/>
                </a:solidFill>
                <a:latin typeface="Book Antiqua" pitchFamily="18" charset="0"/>
              </a:rPr>
              <a:t>livelli progettuali </a:t>
            </a:r>
            <a:r>
              <a:rPr lang="it-IT" sz="2400" dirty="0">
                <a:solidFill>
                  <a:schemeClr val="tx1"/>
                </a:solidFill>
                <a:latin typeface="Book Antiqua" pitchFamily="18" charset="0"/>
              </a:rPr>
              <a:t>ed esegue l’opera.</a:t>
            </a:r>
          </a:p>
        </p:txBody>
      </p:sp>
    </p:spTree>
    <p:extLst>
      <p:ext uri="{BB962C8B-B14F-4D97-AF65-F5344CB8AC3E}">
        <p14:creationId xmlns:p14="http://schemas.microsoft.com/office/powerpoint/2010/main" val="39446280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476672"/>
            <a:ext cx="8229600" cy="1143000"/>
          </a:xfrm>
        </p:spPr>
        <p:txBody>
          <a:bodyPr>
            <a:normAutofit fontScale="90000"/>
          </a:bodyPr>
          <a:lstStyle/>
          <a:p>
            <a:pPr algn="ctr"/>
            <a:r>
              <a:rPr lang="it-IT" sz="3600" b="0" dirty="0" smtClean="0">
                <a:solidFill>
                  <a:schemeClr val="tx1"/>
                </a:solidFill>
                <a:effectLst/>
                <a:latin typeface="Book Antiqua" pitchFamily="18" charset="0"/>
              </a:rPr>
              <a:t>Contratto di disponibilità: art</a:t>
            </a:r>
            <a:r>
              <a:rPr lang="it-IT" sz="3600" b="0" dirty="0">
                <a:solidFill>
                  <a:schemeClr val="tx1"/>
                </a:solidFill>
                <a:effectLst/>
                <a:latin typeface="Book Antiqua" pitchFamily="18" charset="0"/>
              </a:rPr>
              <a:t>. </a:t>
            </a:r>
            <a:r>
              <a:rPr lang="it-IT" sz="3600" b="0" dirty="0" smtClean="0">
                <a:solidFill>
                  <a:schemeClr val="tx1"/>
                </a:solidFill>
                <a:effectLst/>
                <a:latin typeface="Book Antiqua" pitchFamily="18" charset="0"/>
              </a:rPr>
              <a:t>197</a:t>
            </a:r>
            <a:r>
              <a:rPr lang="it-IT" sz="3600" dirty="0" smtClean="0">
                <a:solidFill>
                  <a:schemeClr val="tx1"/>
                </a:solidFill>
                <a:effectLst/>
                <a:latin typeface="Book Antiqua" pitchFamily="18" charset="0"/>
              </a:rPr>
              <a:t/>
            </a:r>
            <a:br>
              <a:rPr lang="it-IT" sz="3600" dirty="0" smtClean="0">
                <a:solidFill>
                  <a:schemeClr val="tx1"/>
                </a:solidFill>
                <a:effectLst/>
                <a:latin typeface="Book Antiqua" pitchFamily="18" charset="0"/>
              </a:rPr>
            </a:br>
            <a:r>
              <a:rPr lang="it-IT" sz="3600" dirty="0" smtClean="0">
                <a:solidFill>
                  <a:schemeClr val="tx1"/>
                </a:solidFill>
                <a:effectLst/>
                <a:latin typeface="Book Antiqua" pitchFamily="18" charset="0"/>
              </a:rPr>
              <a:t> </a:t>
            </a:r>
            <a:r>
              <a:rPr lang="it-IT" sz="2400" dirty="0">
                <a:solidFill>
                  <a:schemeClr val="tx1"/>
                </a:solidFill>
                <a:effectLst/>
                <a:latin typeface="Book Antiqua" pitchFamily="18" charset="0"/>
              </a:rPr>
              <a:t/>
            </a:r>
            <a:br>
              <a:rPr lang="it-IT" sz="2400" dirty="0">
                <a:solidFill>
                  <a:schemeClr val="tx1"/>
                </a:solidFill>
                <a:effectLst/>
                <a:latin typeface="Book Antiqua" pitchFamily="18" charset="0"/>
              </a:rPr>
            </a:br>
            <a:endParaRPr lang="it-IT" sz="2200" dirty="0">
              <a:solidFill>
                <a:schemeClr val="tx1"/>
              </a:solidFill>
              <a:effectLst/>
              <a:latin typeface="Book Antiqua" pitchFamily="18" charset="0"/>
            </a:endParaRPr>
          </a:p>
        </p:txBody>
      </p:sp>
      <p:sp>
        <p:nvSpPr>
          <p:cNvPr id="2" name="Rettangolo 1"/>
          <p:cNvSpPr/>
          <p:nvPr/>
        </p:nvSpPr>
        <p:spPr>
          <a:xfrm>
            <a:off x="383126" y="1340768"/>
            <a:ext cx="8352928" cy="3477875"/>
          </a:xfrm>
          <a:prstGeom prst="rect">
            <a:avLst/>
          </a:prstGeom>
        </p:spPr>
        <p:txBody>
          <a:bodyPr wrap="square">
            <a:spAutoFit/>
          </a:bodyPr>
          <a:lstStyle/>
          <a:p>
            <a:pPr algn="just"/>
            <a:r>
              <a:rPr lang="it-IT" sz="2000" dirty="0" smtClean="0">
                <a:solidFill>
                  <a:schemeClr val="tx1"/>
                </a:solidFill>
                <a:latin typeface="Book Antiqua" pitchFamily="18" charset="0"/>
              </a:rPr>
              <a:t>Si tratta di una forma </a:t>
            </a:r>
            <a:r>
              <a:rPr lang="it-IT" sz="2000" dirty="0">
                <a:solidFill>
                  <a:schemeClr val="tx1"/>
                </a:solidFill>
                <a:latin typeface="Book Antiqua" pitchFamily="18" charset="0"/>
              </a:rPr>
              <a:t>di </a:t>
            </a:r>
            <a:r>
              <a:rPr lang="it-IT" sz="2000" dirty="0" smtClean="0">
                <a:solidFill>
                  <a:schemeClr val="tx1"/>
                </a:solidFill>
                <a:latin typeface="Book Antiqua" pitchFamily="18" charset="0"/>
              </a:rPr>
              <a:t>PPP mediante </a:t>
            </a:r>
            <a:r>
              <a:rPr lang="it-IT" sz="2000" dirty="0">
                <a:solidFill>
                  <a:schemeClr val="tx1"/>
                </a:solidFill>
                <a:latin typeface="Book Antiqua" pitchFamily="18" charset="0"/>
              </a:rPr>
              <a:t>il quale le </a:t>
            </a:r>
            <a:r>
              <a:rPr lang="it-IT" sz="2000" dirty="0" smtClean="0">
                <a:solidFill>
                  <a:schemeClr val="tx1"/>
                </a:solidFill>
                <a:latin typeface="Book Antiqua" pitchFamily="18" charset="0"/>
              </a:rPr>
              <a:t>PP.AA. reperiscono </a:t>
            </a:r>
            <a:r>
              <a:rPr lang="it-IT" sz="2000" dirty="0">
                <a:solidFill>
                  <a:schemeClr val="tx1"/>
                </a:solidFill>
                <a:latin typeface="Book Antiqua" pitchFamily="18" charset="0"/>
              </a:rPr>
              <a:t>presso i soggetti privati i fondi di </a:t>
            </a:r>
            <a:r>
              <a:rPr lang="it-IT" sz="2000" dirty="0" smtClean="0">
                <a:solidFill>
                  <a:schemeClr val="tx1"/>
                </a:solidFill>
                <a:latin typeface="Book Antiqua" pitchFamily="18" charset="0"/>
              </a:rPr>
              <a:t>cui necessitano </a:t>
            </a:r>
            <a:r>
              <a:rPr lang="it-IT" sz="2000" dirty="0">
                <a:solidFill>
                  <a:schemeClr val="tx1"/>
                </a:solidFill>
                <a:latin typeface="Book Antiqua" pitchFamily="18" charset="0"/>
              </a:rPr>
              <a:t>per l’espletamento dei compiti di interesse generale loro attribuiti dalla legge</a:t>
            </a:r>
            <a:r>
              <a:rPr lang="it-IT" sz="2000" dirty="0" smtClean="0">
                <a:solidFill>
                  <a:schemeClr val="tx1"/>
                </a:solidFill>
                <a:latin typeface="Book Antiqua" pitchFamily="18" charset="0"/>
              </a:rPr>
              <a:t>.</a:t>
            </a:r>
          </a:p>
          <a:p>
            <a:pPr algn="just"/>
            <a:endParaRPr lang="it-IT" sz="2000" dirty="0">
              <a:solidFill>
                <a:schemeClr val="tx1"/>
              </a:solidFill>
              <a:latin typeface="Book Antiqua" pitchFamily="18" charset="0"/>
            </a:endParaRPr>
          </a:p>
          <a:p>
            <a:pPr algn="just"/>
            <a:r>
              <a:rPr lang="it-IT" sz="2000" dirty="0" smtClean="0">
                <a:solidFill>
                  <a:schemeClr val="tx1"/>
                </a:solidFill>
                <a:latin typeface="Book Antiqua" pitchFamily="18" charset="0"/>
              </a:rPr>
              <a:t>La </a:t>
            </a:r>
            <a:r>
              <a:rPr lang="it-IT" sz="2000" dirty="0">
                <a:solidFill>
                  <a:schemeClr val="tx1"/>
                </a:solidFill>
                <a:latin typeface="Book Antiqua" pitchFamily="18" charset="0"/>
              </a:rPr>
              <a:t>figura in esame si pone in linea di rottura con le altre fattispecie di </a:t>
            </a:r>
            <a:r>
              <a:rPr lang="it-IT" sz="2000" dirty="0" smtClean="0">
                <a:solidFill>
                  <a:schemeClr val="tx1"/>
                </a:solidFill>
                <a:latin typeface="Book Antiqua" pitchFamily="18" charset="0"/>
              </a:rPr>
              <a:t>partenariato </a:t>
            </a:r>
            <a:r>
              <a:rPr lang="it-IT" sz="2000" dirty="0">
                <a:solidFill>
                  <a:schemeClr val="tx1"/>
                </a:solidFill>
                <a:latin typeface="Book Antiqua" pitchFamily="18" charset="0"/>
              </a:rPr>
              <a:t>poiché l’opera realizzata dal </a:t>
            </a:r>
            <a:r>
              <a:rPr lang="it-IT" sz="2000" dirty="0" smtClean="0">
                <a:solidFill>
                  <a:schemeClr val="tx1"/>
                </a:solidFill>
                <a:latin typeface="Book Antiqua" pitchFamily="18" charset="0"/>
              </a:rPr>
              <a:t>soggetto affidatario </a:t>
            </a:r>
            <a:r>
              <a:rPr lang="it-IT" sz="2000" dirty="0">
                <a:solidFill>
                  <a:schemeClr val="tx1"/>
                </a:solidFill>
                <a:latin typeface="Book Antiqua" pitchFamily="18" charset="0"/>
              </a:rPr>
              <a:t>può permanere di proprietà dello stesso, senza transitare nel patrimonio pubblico. </a:t>
            </a:r>
            <a:r>
              <a:rPr lang="it-IT" sz="2000" dirty="0" smtClean="0">
                <a:solidFill>
                  <a:schemeClr val="tx1"/>
                </a:solidFill>
                <a:latin typeface="Book Antiqua" pitchFamily="18" charset="0"/>
              </a:rPr>
              <a:t>Ciò consente </a:t>
            </a:r>
            <a:r>
              <a:rPr lang="it-IT" sz="2000" dirty="0">
                <a:solidFill>
                  <a:schemeClr val="tx1"/>
                </a:solidFill>
                <a:latin typeface="Book Antiqua" pitchFamily="18" charset="0"/>
              </a:rPr>
              <a:t>alla </a:t>
            </a:r>
            <a:r>
              <a:rPr lang="it-IT" sz="2000" dirty="0" smtClean="0">
                <a:solidFill>
                  <a:schemeClr val="tx1"/>
                </a:solidFill>
                <a:latin typeface="Book Antiqua" pitchFamily="18" charset="0"/>
              </a:rPr>
              <a:t>P.A. di </a:t>
            </a:r>
            <a:r>
              <a:rPr lang="it-IT" sz="2000" dirty="0">
                <a:solidFill>
                  <a:schemeClr val="tx1"/>
                </a:solidFill>
                <a:latin typeface="Book Antiqua" pitchFamily="18" charset="0"/>
              </a:rPr>
              <a:t>non dovere assumere rischi inerenti alla sua costruzione o gestione tecnica</a:t>
            </a:r>
            <a:r>
              <a:rPr lang="it-IT" sz="2000" dirty="0" smtClean="0">
                <a:solidFill>
                  <a:schemeClr val="tx1"/>
                </a:solidFill>
                <a:latin typeface="Book Antiqua" pitchFamily="18" charset="0"/>
              </a:rPr>
              <a:t>, incoraggiando</a:t>
            </a:r>
            <a:r>
              <a:rPr lang="it-IT" sz="2000" dirty="0">
                <a:solidFill>
                  <a:schemeClr val="tx1"/>
                </a:solidFill>
                <a:latin typeface="Book Antiqua" pitchFamily="18" charset="0"/>
              </a:rPr>
              <a:t>, allo stesso tempo, il finanziamento dell’operazione da parte di istituti di </a:t>
            </a:r>
            <a:r>
              <a:rPr lang="it-IT" sz="2000" dirty="0" smtClean="0">
                <a:solidFill>
                  <a:schemeClr val="tx1"/>
                </a:solidFill>
                <a:latin typeface="Book Antiqua" pitchFamily="18" charset="0"/>
              </a:rPr>
              <a:t>credito tramite </a:t>
            </a:r>
            <a:r>
              <a:rPr lang="it-IT" sz="2000" dirty="0">
                <a:solidFill>
                  <a:schemeClr val="tx1"/>
                </a:solidFill>
                <a:latin typeface="Book Antiqua" pitchFamily="18" charset="0"/>
              </a:rPr>
              <a:t>la costituzione di ipoteche sul </a:t>
            </a:r>
            <a:r>
              <a:rPr lang="it-IT" sz="2000" dirty="0" smtClean="0">
                <a:solidFill>
                  <a:schemeClr val="tx1"/>
                </a:solidFill>
                <a:latin typeface="Book Antiqua" pitchFamily="18" charset="0"/>
              </a:rPr>
              <a:t>bene.</a:t>
            </a:r>
            <a:endParaRPr lang="it-IT" sz="2000" dirty="0">
              <a:solidFill>
                <a:schemeClr val="tx1"/>
              </a:solidFill>
              <a:latin typeface="Book Antiqua" pitchFamily="18" charset="0"/>
            </a:endParaRPr>
          </a:p>
        </p:txBody>
      </p:sp>
    </p:spTree>
    <p:extLst>
      <p:ext uri="{BB962C8B-B14F-4D97-AF65-F5344CB8AC3E}">
        <p14:creationId xmlns:p14="http://schemas.microsoft.com/office/powerpoint/2010/main" val="13425207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476672"/>
            <a:ext cx="8229600" cy="1143000"/>
          </a:xfrm>
        </p:spPr>
        <p:txBody>
          <a:bodyPr>
            <a:normAutofit fontScale="90000"/>
          </a:bodyPr>
          <a:lstStyle/>
          <a:p>
            <a:pPr algn="ctr"/>
            <a:r>
              <a:rPr lang="it-IT" sz="3600" b="0" dirty="0" smtClean="0">
                <a:solidFill>
                  <a:schemeClr val="tx1"/>
                </a:solidFill>
                <a:effectLst/>
                <a:latin typeface="Book Antiqua" pitchFamily="18" charset="0"/>
              </a:rPr>
              <a:t>Contratto di disponibilità: art</a:t>
            </a:r>
            <a:r>
              <a:rPr lang="it-IT" sz="3600" b="0" dirty="0">
                <a:solidFill>
                  <a:schemeClr val="tx1"/>
                </a:solidFill>
                <a:effectLst/>
                <a:latin typeface="Book Antiqua" pitchFamily="18" charset="0"/>
              </a:rPr>
              <a:t>. </a:t>
            </a:r>
            <a:r>
              <a:rPr lang="it-IT" sz="3600" b="0" dirty="0" smtClean="0">
                <a:solidFill>
                  <a:schemeClr val="tx1"/>
                </a:solidFill>
                <a:effectLst/>
                <a:latin typeface="Book Antiqua" pitchFamily="18" charset="0"/>
              </a:rPr>
              <a:t>197</a:t>
            </a:r>
            <a:br>
              <a:rPr lang="it-IT" sz="3600" b="0" dirty="0" smtClean="0">
                <a:solidFill>
                  <a:schemeClr val="tx1"/>
                </a:solidFill>
                <a:effectLst/>
                <a:latin typeface="Book Antiqua" pitchFamily="18" charset="0"/>
              </a:rPr>
            </a:br>
            <a:r>
              <a:rPr lang="it-IT" sz="3600" b="0" dirty="0" smtClean="0">
                <a:solidFill>
                  <a:schemeClr val="tx1"/>
                </a:solidFill>
                <a:effectLst/>
                <a:latin typeface="Book Antiqua" pitchFamily="18" charset="0"/>
              </a:rPr>
              <a:t> </a:t>
            </a:r>
            <a:r>
              <a:rPr lang="it-IT" sz="2400" b="0" dirty="0">
                <a:solidFill>
                  <a:schemeClr val="tx1"/>
                </a:solidFill>
                <a:effectLst/>
                <a:latin typeface="Book Antiqua" pitchFamily="18" charset="0"/>
              </a:rPr>
              <a:t/>
            </a:r>
            <a:br>
              <a:rPr lang="it-IT" sz="2400" b="0" dirty="0">
                <a:solidFill>
                  <a:schemeClr val="tx1"/>
                </a:solidFill>
                <a:effectLst/>
                <a:latin typeface="Book Antiqua" pitchFamily="18" charset="0"/>
              </a:rPr>
            </a:br>
            <a:endParaRPr lang="it-IT" sz="2200" b="0" dirty="0">
              <a:solidFill>
                <a:schemeClr val="tx1"/>
              </a:solidFill>
              <a:effectLst/>
              <a:latin typeface="Book Antiqua" pitchFamily="18" charset="0"/>
            </a:endParaRPr>
          </a:p>
        </p:txBody>
      </p:sp>
      <p:sp>
        <p:nvSpPr>
          <p:cNvPr id="2" name="Rettangolo 1"/>
          <p:cNvSpPr/>
          <p:nvPr/>
        </p:nvSpPr>
        <p:spPr>
          <a:xfrm>
            <a:off x="395536" y="2276872"/>
            <a:ext cx="8352928" cy="1569660"/>
          </a:xfrm>
          <a:prstGeom prst="rect">
            <a:avLst/>
          </a:prstGeom>
        </p:spPr>
        <p:txBody>
          <a:bodyPr wrap="square">
            <a:spAutoFit/>
          </a:bodyPr>
          <a:lstStyle/>
          <a:p>
            <a:pPr algn="just"/>
            <a:r>
              <a:rPr lang="it-IT" sz="2400" dirty="0">
                <a:solidFill>
                  <a:schemeClr val="tx1"/>
                </a:solidFill>
                <a:latin typeface="Book Antiqua" pitchFamily="18" charset="0"/>
              </a:rPr>
              <a:t>Le parti determinano il contenuto del contratto di disponibilità nei limiti imposti dalle disposizioni di cui </a:t>
            </a:r>
            <a:r>
              <a:rPr lang="it-IT" sz="2400" dirty="0" smtClean="0">
                <a:solidFill>
                  <a:schemeClr val="tx1"/>
                </a:solidFill>
                <a:latin typeface="Book Antiqua" pitchFamily="18" charset="0"/>
              </a:rPr>
              <a:t>all’ articolo 197, </a:t>
            </a:r>
            <a:r>
              <a:rPr lang="it-IT" sz="2400" dirty="0">
                <a:solidFill>
                  <a:schemeClr val="tx1"/>
                </a:solidFill>
                <a:latin typeface="Book Antiqua" pitchFamily="18" charset="0"/>
              </a:rPr>
              <a:t>tenendo conto dei bandi-tipo e dei contratti-tipo redatti dall’Autorità di regolazione </a:t>
            </a:r>
            <a:r>
              <a:rPr lang="it-IT" sz="2400" dirty="0" smtClean="0">
                <a:solidFill>
                  <a:schemeClr val="tx1"/>
                </a:solidFill>
                <a:latin typeface="Book Antiqua" pitchFamily="18" charset="0"/>
              </a:rPr>
              <a:t>del settore</a:t>
            </a:r>
            <a:r>
              <a:rPr lang="it-IT" sz="2400" dirty="0">
                <a:solidFill>
                  <a:schemeClr val="tx1"/>
                </a:solidFill>
                <a:latin typeface="Book Antiqua" pitchFamily="18" charset="0"/>
              </a:rPr>
              <a:t>.</a:t>
            </a:r>
          </a:p>
        </p:txBody>
      </p:sp>
    </p:spTree>
    <p:extLst>
      <p:ext uri="{BB962C8B-B14F-4D97-AF65-F5344CB8AC3E}">
        <p14:creationId xmlns:p14="http://schemas.microsoft.com/office/powerpoint/2010/main" val="30841741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476672"/>
            <a:ext cx="8229600" cy="1143000"/>
          </a:xfrm>
        </p:spPr>
        <p:txBody>
          <a:bodyPr>
            <a:normAutofit fontScale="90000"/>
          </a:bodyPr>
          <a:lstStyle/>
          <a:p>
            <a:pPr algn="ctr"/>
            <a:r>
              <a:rPr lang="it-IT" sz="3600" b="0" dirty="0" smtClean="0">
                <a:solidFill>
                  <a:schemeClr val="tx1"/>
                </a:solidFill>
                <a:effectLst/>
                <a:latin typeface="Book Antiqua" pitchFamily="18" charset="0"/>
              </a:rPr>
              <a:t>Contratto di disponibilità: art</a:t>
            </a:r>
            <a:r>
              <a:rPr lang="it-IT" sz="3600" b="0" dirty="0">
                <a:solidFill>
                  <a:schemeClr val="tx1"/>
                </a:solidFill>
                <a:effectLst/>
                <a:latin typeface="Book Antiqua" pitchFamily="18" charset="0"/>
              </a:rPr>
              <a:t>. </a:t>
            </a:r>
            <a:r>
              <a:rPr lang="it-IT" sz="3600" b="0" dirty="0" smtClean="0">
                <a:solidFill>
                  <a:schemeClr val="tx1"/>
                </a:solidFill>
                <a:effectLst/>
                <a:latin typeface="Book Antiqua" pitchFamily="18" charset="0"/>
              </a:rPr>
              <a:t>197</a:t>
            </a:r>
            <a:br>
              <a:rPr lang="it-IT" sz="3600" b="0" dirty="0" smtClean="0">
                <a:solidFill>
                  <a:schemeClr val="tx1"/>
                </a:solidFill>
                <a:effectLst/>
                <a:latin typeface="Book Antiqua" pitchFamily="18" charset="0"/>
              </a:rPr>
            </a:br>
            <a:r>
              <a:rPr lang="it-IT" sz="3600" b="0" dirty="0" smtClean="0">
                <a:solidFill>
                  <a:schemeClr val="tx1"/>
                </a:solidFill>
                <a:effectLst/>
                <a:latin typeface="Book Antiqua" pitchFamily="18" charset="0"/>
              </a:rPr>
              <a:t>Corrispettivo</a:t>
            </a:r>
            <a:br>
              <a:rPr lang="it-IT" sz="3600" b="0" dirty="0" smtClean="0">
                <a:solidFill>
                  <a:schemeClr val="tx1"/>
                </a:solidFill>
                <a:effectLst/>
                <a:latin typeface="Book Antiqua" pitchFamily="18" charset="0"/>
              </a:rPr>
            </a:br>
            <a:r>
              <a:rPr lang="it-IT" sz="3600" b="0" dirty="0" smtClean="0">
                <a:solidFill>
                  <a:schemeClr val="tx1"/>
                </a:solidFill>
                <a:effectLst/>
                <a:latin typeface="Book Antiqua" pitchFamily="18" charset="0"/>
              </a:rPr>
              <a:t> </a:t>
            </a:r>
            <a:r>
              <a:rPr lang="it-IT" sz="2400" b="0" dirty="0">
                <a:solidFill>
                  <a:schemeClr val="tx1"/>
                </a:solidFill>
                <a:effectLst/>
                <a:latin typeface="Book Antiqua" pitchFamily="18" charset="0"/>
              </a:rPr>
              <a:t/>
            </a:r>
            <a:br>
              <a:rPr lang="it-IT" sz="2400" b="0" dirty="0">
                <a:solidFill>
                  <a:schemeClr val="tx1"/>
                </a:solidFill>
                <a:effectLst/>
                <a:latin typeface="Book Antiqua" pitchFamily="18" charset="0"/>
              </a:rPr>
            </a:br>
            <a:endParaRPr lang="it-IT" sz="2200" b="0" dirty="0">
              <a:solidFill>
                <a:schemeClr val="tx1"/>
              </a:solidFill>
              <a:effectLst/>
              <a:latin typeface="Book Antiqua" pitchFamily="18" charset="0"/>
            </a:endParaRPr>
          </a:p>
        </p:txBody>
      </p:sp>
      <p:sp>
        <p:nvSpPr>
          <p:cNvPr id="2" name="Rettangolo 1"/>
          <p:cNvSpPr/>
          <p:nvPr/>
        </p:nvSpPr>
        <p:spPr>
          <a:xfrm>
            <a:off x="251520" y="1340768"/>
            <a:ext cx="8352928" cy="4401205"/>
          </a:xfrm>
          <a:prstGeom prst="rect">
            <a:avLst/>
          </a:prstGeom>
        </p:spPr>
        <p:txBody>
          <a:bodyPr wrap="square">
            <a:spAutoFit/>
          </a:bodyPr>
          <a:lstStyle/>
          <a:p>
            <a:pPr algn="just"/>
            <a:r>
              <a:rPr lang="it-IT" sz="2000" dirty="0">
                <a:solidFill>
                  <a:schemeClr val="tx1"/>
                </a:solidFill>
                <a:latin typeface="Book Antiqua" pitchFamily="18" charset="0"/>
              </a:rPr>
              <a:t>Il corrispettivo del contratto di disponibilità si compone di </a:t>
            </a:r>
            <a:r>
              <a:rPr lang="it-IT" sz="2000" u="sng" dirty="0">
                <a:solidFill>
                  <a:schemeClr val="tx1"/>
                </a:solidFill>
                <a:latin typeface="Book Antiqua" pitchFamily="18" charset="0"/>
              </a:rPr>
              <a:t>un canone di disponibilità</a:t>
            </a:r>
            <a:r>
              <a:rPr lang="it-IT" sz="2000" dirty="0">
                <a:solidFill>
                  <a:schemeClr val="tx1"/>
                </a:solidFill>
                <a:latin typeface="Book Antiqua" pitchFamily="18" charset="0"/>
              </a:rPr>
              <a:t>, </a:t>
            </a:r>
            <a:r>
              <a:rPr lang="it-IT" sz="1800" dirty="0" smtClean="0">
                <a:solidFill>
                  <a:schemeClr val="tx1"/>
                </a:solidFill>
                <a:latin typeface="Book Antiqua" pitchFamily="18" charset="0"/>
              </a:rPr>
              <a:t>commisurato all’effettivo </a:t>
            </a:r>
            <a:r>
              <a:rPr lang="it-IT" sz="1800" dirty="0">
                <a:solidFill>
                  <a:schemeClr val="tx1"/>
                </a:solidFill>
                <a:latin typeface="Book Antiqua" pitchFamily="18" charset="0"/>
              </a:rPr>
              <a:t>periodo per il quale l’operatore economico ha garantito il godimento dell’opera</a:t>
            </a:r>
            <a:r>
              <a:rPr lang="it-IT" sz="2000" dirty="0">
                <a:solidFill>
                  <a:schemeClr val="tx1"/>
                </a:solidFill>
                <a:latin typeface="Book Antiqua" pitchFamily="18" charset="0"/>
              </a:rPr>
              <a:t>, </a:t>
            </a:r>
            <a:r>
              <a:rPr lang="it-IT" sz="1800" dirty="0">
                <a:solidFill>
                  <a:schemeClr val="tx1"/>
                </a:solidFill>
                <a:latin typeface="Book Antiqua" pitchFamily="18" charset="0"/>
              </a:rPr>
              <a:t>sempre che </a:t>
            </a:r>
            <a:r>
              <a:rPr lang="it-IT" sz="1800" dirty="0" smtClean="0">
                <a:solidFill>
                  <a:schemeClr val="tx1"/>
                </a:solidFill>
                <a:latin typeface="Book Antiqua" pitchFamily="18" charset="0"/>
              </a:rPr>
              <a:t>il mancato </a:t>
            </a:r>
            <a:r>
              <a:rPr lang="it-IT" sz="1800" dirty="0">
                <a:solidFill>
                  <a:schemeClr val="tx1"/>
                </a:solidFill>
                <a:latin typeface="Book Antiqua" pitchFamily="18" charset="0"/>
              </a:rPr>
              <a:t>o ridotto godimento non rientri nel rischio a carico dell’ente concedente ai sensi del comma 4.</a:t>
            </a:r>
            <a:endParaRPr lang="it-IT" sz="2000" dirty="0">
              <a:solidFill>
                <a:schemeClr val="tx1"/>
              </a:solidFill>
              <a:latin typeface="Book Antiqua" pitchFamily="18" charset="0"/>
            </a:endParaRPr>
          </a:p>
          <a:p>
            <a:pPr algn="just"/>
            <a:endParaRPr lang="it-IT" sz="2000" dirty="0">
              <a:solidFill>
                <a:schemeClr val="tx1"/>
              </a:solidFill>
              <a:latin typeface="Book Antiqua" pitchFamily="18" charset="0"/>
            </a:endParaRPr>
          </a:p>
          <a:p>
            <a:pPr algn="just"/>
            <a:r>
              <a:rPr lang="it-IT" sz="2000" dirty="0" smtClean="0">
                <a:solidFill>
                  <a:schemeClr val="tx1"/>
                </a:solidFill>
                <a:latin typeface="Book Antiqua" pitchFamily="18" charset="0"/>
              </a:rPr>
              <a:t>Quando </a:t>
            </a:r>
            <a:r>
              <a:rPr lang="it-IT" sz="2000" dirty="0">
                <a:solidFill>
                  <a:schemeClr val="tx1"/>
                </a:solidFill>
                <a:latin typeface="Book Antiqua" pitchFamily="18" charset="0"/>
              </a:rPr>
              <a:t>è convenuto il trasferimento della proprietà dell'opera all’ente concedente il corrispettivo </a:t>
            </a:r>
            <a:r>
              <a:rPr lang="it-IT" sz="2000" dirty="0" smtClean="0">
                <a:solidFill>
                  <a:schemeClr val="tx1"/>
                </a:solidFill>
                <a:latin typeface="Book Antiqua" pitchFamily="18" charset="0"/>
              </a:rPr>
              <a:t>si compone </a:t>
            </a:r>
            <a:r>
              <a:rPr lang="it-IT" sz="2000" dirty="0">
                <a:solidFill>
                  <a:schemeClr val="tx1"/>
                </a:solidFill>
                <a:latin typeface="Book Antiqua" pitchFamily="18" charset="0"/>
              </a:rPr>
              <a:t>anche:</a:t>
            </a:r>
          </a:p>
          <a:p>
            <a:pPr marL="457200" indent="-457200" algn="just">
              <a:buFont typeface="+mj-lt"/>
              <a:buAutoNum type="alphaLcParenR"/>
            </a:pPr>
            <a:r>
              <a:rPr lang="it-IT" sz="2000" dirty="0" smtClean="0">
                <a:solidFill>
                  <a:schemeClr val="tx1"/>
                </a:solidFill>
                <a:latin typeface="Book Antiqua" pitchFamily="18" charset="0"/>
              </a:rPr>
              <a:t>di </a:t>
            </a:r>
            <a:r>
              <a:rPr lang="it-IT" sz="2000" dirty="0">
                <a:solidFill>
                  <a:schemeClr val="tx1"/>
                </a:solidFill>
                <a:latin typeface="Book Antiqua" pitchFamily="18" charset="0"/>
              </a:rPr>
              <a:t>un eventuale contributo in corso d'opera, non superiore al 50 per cento del costo di costruzione </a:t>
            </a:r>
            <a:r>
              <a:rPr lang="it-IT" sz="2000" dirty="0" smtClean="0">
                <a:solidFill>
                  <a:schemeClr val="tx1"/>
                </a:solidFill>
                <a:latin typeface="Book Antiqua" pitchFamily="18" charset="0"/>
              </a:rPr>
              <a:t>dell'opera;</a:t>
            </a:r>
          </a:p>
          <a:p>
            <a:pPr marL="457200" indent="-457200" algn="just">
              <a:buFont typeface="+mj-lt"/>
              <a:buAutoNum type="alphaLcParenR"/>
            </a:pPr>
            <a:r>
              <a:rPr lang="it-IT" sz="2000" dirty="0" smtClean="0">
                <a:solidFill>
                  <a:schemeClr val="tx1"/>
                </a:solidFill>
                <a:latin typeface="Book Antiqua" pitchFamily="18" charset="0"/>
              </a:rPr>
              <a:t>di </a:t>
            </a:r>
            <a:r>
              <a:rPr lang="it-IT" sz="2000" dirty="0">
                <a:solidFill>
                  <a:schemeClr val="tx1"/>
                </a:solidFill>
                <a:latin typeface="Book Antiqua" pitchFamily="18" charset="0"/>
              </a:rPr>
              <a:t>un prezzo di trasferimento, da pagare al termine del contratto, determinato in relazione al valore </a:t>
            </a:r>
            <a:r>
              <a:rPr lang="it-IT" sz="2000" dirty="0" smtClean="0">
                <a:solidFill>
                  <a:schemeClr val="tx1"/>
                </a:solidFill>
                <a:latin typeface="Book Antiqua" pitchFamily="18" charset="0"/>
              </a:rPr>
              <a:t>di mercato </a:t>
            </a:r>
            <a:r>
              <a:rPr lang="it-IT" sz="2000" dirty="0">
                <a:solidFill>
                  <a:schemeClr val="tx1"/>
                </a:solidFill>
                <a:latin typeface="Book Antiqua" pitchFamily="18" charset="0"/>
              </a:rPr>
              <a:t>residuo dell'opera e tenendo conto dell’importo già versato a titolo di canone di disponibilità e </a:t>
            </a:r>
            <a:r>
              <a:rPr lang="it-IT" sz="2000" dirty="0" smtClean="0">
                <a:solidFill>
                  <a:schemeClr val="tx1"/>
                </a:solidFill>
                <a:latin typeface="Book Antiqua" pitchFamily="18" charset="0"/>
              </a:rPr>
              <a:t>di eventuale </a:t>
            </a:r>
            <a:r>
              <a:rPr lang="it-IT" sz="2000" dirty="0">
                <a:solidFill>
                  <a:schemeClr val="tx1"/>
                </a:solidFill>
                <a:latin typeface="Book Antiqua" pitchFamily="18" charset="0"/>
              </a:rPr>
              <a:t>contributo in corso d'opera</a:t>
            </a:r>
          </a:p>
        </p:txBody>
      </p:sp>
    </p:spTree>
    <p:extLst>
      <p:ext uri="{BB962C8B-B14F-4D97-AF65-F5344CB8AC3E}">
        <p14:creationId xmlns:p14="http://schemas.microsoft.com/office/powerpoint/2010/main" val="12223189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476672"/>
            <a:ext cx="8229600" cy="1143000"/>
          </a:xfrm>
        </p:spPr>
        <p:txBody>
          <a:bodyPr>
            <a:normAutofit fontScale="90000"/>
          </a:bodyPr>
          <a:lstStyle/>
          <a:p>
            <a:pPr algn="ctr"/>
            <a:r>
              <a:rPr lang="it-IT" sz="3600" b="0" dirty="0" smtClean="0">
                <a:solidFill>
                  <a:schemeClr val="tx1"/>
                </a:solidFill>
                <a:effectLst/>
                <a:latin typeface="Book Antiqua" pitchFamily="18" charset="0"/>
              </a:rPr>
              <a:t>Contratto di disponibilità: art</a:t>
            </a:r>
            <a:r>
              <a:rPr lang="it-IT" sz="3600" b="0" dirty="0">
                <a:solidFill>
                  <a:schemeClr val="tx1"/>
                </a:solidFill>
                <a:effectLst/>
                <a:latin typeface="Book Antiqua" pitchFamily="18" charset="0"/>
              </a:rPr>
              <a:t>. </a:t>
            </a:r>
            <a:r>
              <a:rPr lang="it-IT" sz="3600" b="0" dirty="0" smtClean="0">
                <a:solidFill>
                  <a:schemeClr val="tx1"/>
                </a:solidFill>
                <a:effectLst/>
                <a:latin typeface="Book Antiqua" pitchFamily="18" charset="0"/>
              </a:rPr>
              <a:t>197</a:t>
            </a:r>
            <a:br>
              <a:rPr lang="it-IT" sz="3600" b="0" dirty="0" smtClean="0">
                <a:solidFill>
                  <a:schemeClr val="tx1"/>
                </a:solidFill>
                <a:effectLst/>
                <a:latin typeface="Book Antiqua" pitchFamily="18" charset="0"/>
              </a:rPr>
            </a:br>
            <a:r>
              <a:rPr lang="it-IT" sz="3600" b="0" dirty="0" smtClean="0">
                <a:solidFill>
                  <a:schemeClr val="tx1"/>
                </a:solidFill>
                <a:effectLst/>
                <a:latin typeface="Book Antiqua" pitchFamily="18" charset="0"/>
              </a:rPr>
              <a:t>Rischio</a:t>
            </a:r>
            <a:br>
              <a:rPr lang="it-IT" sz="3600" b="0" dirty="0" smtClean="0">
                <a:solidFill>
                  <a:schemeClr val="tx1"/>
                </a:solidFill>
                <a:effectLst/>
                <a:latin typeface="Book Antiqua" pitchFamily="18" charset="0"/>
              </a:rPr>
            </a:br>
            <a:r>
              <a:rPr lang="it-IT" sz="3600" b="0" dirty="0" smtClean="0">
                <a:solidFill>
                  <a:schemeClr val="tx1"/>
                </a:solidFill>
                <a:effectLst/>
                <a:latin typeface="Book Antiqua" pitchFamily="18" charset="0"/>
              </a:rPr>
              <a:t> </a:t>
            </a:r>
            <a:r>
              <a:rPr lang="it-IT" sz="2400" b="0" dirty="0">
                <a:solidFill>
                  <a:schemeClr val="tx1"/>
                </a:solidFill>
                <a:effectLst/>
                <a:latin typeface="Book Antiqua" pitchFamily="18" charset="0"/>
              </a:rPr>
              <a:t/>
            </a:r>
            <a:br>
              <a:rPr lang="it-IT" sz="2400" b="0" dirty="0">
                <a:solidFill>
                  <a:schemeClr val="tx1"/>
                </a:solidFill>
                <a:effectLst/>
                <a:latin typeface="Book Antiqua" pitchFamily="18" charset="0"/>
              </a:rPr>
            </a:br>
            <a:endParaRPr lang="it-IT" sz="2200" b="0" dirty="0">
              <a:solidFill>
                <a:schemeClr val="tx1"/>
              </a:solidFill>
              <a:effectLst/>
              <a:latin typeface="Book Antiqua" pitchFamily="18" charset="0"/>
            </a:endParaRPr>
          </a:p>
        </p:txBody>
      </p:sp>
      <p:sp>
        <p:nvSpPr>
          <p:cNvPr id="4" name="Rettangolo 3"/>
          <p:cNvSpPr/>
          <p:nvPr/>
        </p:nvSpPr>
        <p:spPr>
          <a:xfrm>
            <a:off x="467544" y="1704644"/>
            <a:ext cx="3888432" cy="30243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dirty="0" smtClean="0">
                <a:solidFill>
                  <a:schemeClr val="tx1"/>
                </a:solidFill>
                <a:latin typeface="Book Antiqua" pitchFamily="18" charset="0"/>
              </a:rPr>
              <a:t>Il </a:t>
            </a:r>
            <a:r>
              <a:rPr lang="it-IT" sz="1600" dirty="0">
                <a:solidFill>
                  <a:schemeClr val="tx1"/>
                </a:solidFill>
                <a:latin typeface="Book Antiqua" pitchFamily="18" charset="0"/>
              </a:rPr>
              <a:t>rischio del mancato o</a:t>
            </a:r>
          </a:p>
          <a:p>
            <a:pPr algn="ctr"/>
            <a:r>
              <a:rPr lang="it-IT" sz="1600" dirty="0">
                <a:solidFill>
                  <a:schemeClr val="tx1"/>
                </a:solidFill>
                <a:latin typeface="Book Antiqua" pitchFamily="18" charset="0"/>
              </a:rPr>
              <a:t>ritardato rilascio di autorizzazioni oppure di ogni altro atto amministrativo incidente sul compimento o sulla</a:t>
            </a:r>
          </a:p>
          <a:p>
            <a:pPr algn="ctr"/>
            <a:r>
              <a:rPr lang="it-IT" sz="1600" dirty="0">
                <a:solidFill>
                  <a:schemeClr val="tx1"/>
                </a:solidFill>
                <a:latin typeface="Book Antiqua" pitchFamily="18" charset="0"/>
              </a:rPr>
              <a:t>gestione tecnica dell’opera è a carico dell’ente </a:t>
            </a:r>
            <a:r>
              <a:rPr lang="it-IT" sz="1600" dirty="0" smtClean="0">
                <a:solidFill>
                  <a:schemeClr val="tx1"/>
                </a:solidFill>
                <a:latin typeface="Book Antiqua" pitchFamily="18" charset="0"/>
              </a:rPr>
              <a:t>concedente, se </a:t>
            </a:r>
            <a:r>
              <a:rPr lang="it-IT" sz="1600" dirty="0">
                <a:solidFill>
                  <a:schemeClr val="tx1"/>
                </a:solidFill>
                <a:latin typeface="Book Antiqua" pitchFamily="18" charset="0"/>
              </a:rPr>
              <a:t>non è diversamente convenuto tra le parti e salvo quanto disposto dal comma </a:t>
            </a:r>
            <a:r>
              <a:rPr lang="it-IT" sz="1600" dirty="0" smtClean="0">
                <a:solidFill>
                  <a:schemeClr val="tx1"/>
                </a:solidFill>
                <a:latin typeface="Book Antiqua" pitchFamily="18" charset="0"/>
              </a:rPr>
              <a:t>5. </a:t>
            </a:r>
            <a:endParaRPr lang="it-IT" sz="1600" dirty="0">
              <a:solidFill>
                <a:schemeClr val="tx1"/>
              </a:solidFill>
              <a:latin typeface="Book Antiqua" pitchFamily="18" charset="0"/>
            </a:endParaRPr>
          </a:p>
        </p:txBody>
      </p:sp>
      <p:sp>
        <p:nvSpPr>
          <p:cNvPr id="5" name="Rettangolo 4"/>
          <p:cNvSpPr/>
          <p:nvPr/>
        </p:nvSpPr>
        <p:spPr>
          <a:xfrm>
            <a:off x="5868144" y="1704644"/>
            <a:ext cx="2736304" cy="30243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dirty="0" smtClean="0">
                <a:solidFill>
                  <a:schemeClr val="tx1"/>
                </a:solidFill>
                <a:latin typeface="Book Antiqua" pitchFamily="18" charset="0"/>
              </a:rPr>
              <a:t>Il comma 5 prevede « </a:t>
            </a:r>
            <a:r>
              <a:rPr lang="it-IT" sz="1600" dirty="0">
                <a:solidFill>
                  <a:schemeClr val="tx1"/>
                </a:solidFill>
                <a:latin typeface="Book Antiqua" pitchFamily="18" charset="0"/>
              </a:rPr>
              <a:t>Il rischio del mancato o ritardato rilascio di atti di approvazione o di assenso, da parte di autorità diverse</a:t>
            </a:r>
          </a:p>
          <a:p>
            <a:pPr algn="ctr"/>
            <a:r>
              <a:rPr lang="it-IT" sz="1600" dirty="0">
                <a:solidFill>
                  <a:schemeClr val="tx1"/>
                </a:solidFill>
                <a:latin typeface="Book Antiqua" pitchFamily="18" charset="0"/>
              </a:rPr>
              <a:t>dall’ente concedente, attinenti alla progettazione e alle eventuali varianti in corso d’opera è a carico</a:t>
            </a:r>
          </a:p>
          <a:p>
            <a:pPr algn="ctr"/>
            <a:r>
              <a:rPr lang="it-IT" sz="1600" dirty="0">
                <a:solidFill>
                  <a:schemeClr val="tx1"/>
                </a:solidFill>
                <a:latin typeface="Book Antiqua" pitchFamily="18" charset="0"/>
              </a:rPr>
              <a:t>dell'operatore economico</a:t>
            </a:r>
            <a:r>
              <a:rPr lang="it-IT" sz="1600" dirty="0" smtClean="0">
                <a:solidFill>
                  <a:schemeClr val="tx1"/>
                </a:solidFill>
                <a:latin typeface="Book Antiqua" pitchFamily="18" charset="0"/>
              </a:rPr>
              <a:t>.</a:t>
            </a:r>
            <a:endParaRPr lang="it-IT" dirty="0">
              <a:solidFill>
                <a:schemeClr val="tx1"/>
              </a:solidFill>
            </a:endParaRPr>
          </a:p>
        </p:txBody>
      </p:sp>
      <p:cxnSp>
        <p:nvCxnSpPr>
          <p:cNvPr id="7" name="Connettore 2 6"/>
          <p:cNvCxnSpPr/>
          <p:nvPr/>
        </p:nvCxnSpPr>
        <p:spPr>
          <a:xfrm>
            <a:off x="3203848" y="4149080"/>
            <a:ext cx="26642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27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628800"/>
            <a:ext cx="8712968" cy="4752528"/>
          </a:xfrm>
        </p:spPr>
        <p:txBody>
          <a:bodyPr>
            <a:noAutofit/>
          </a:bodyPr>
          <a:lstStyle/>
          <a:p>
            <a:pPr algn="just"/>
            <a:r>
              <a:rPr lang="it-IT" sz="1600" i="1" dirty="0" smtClean="0">
                <a:solidFill>
                  <a:schemeClr val="bg2">
                    <a:lumMod val="25000"/>
                  </a:schemeClr>
                </a:solidFill>
                <a:latin typeface="Book Antiqua" pitchFamily="18" charset="0"/>
              </a:rPr>
              <a:t>. </a:t>
            </a:r>
          </a:p>
          <a:p>
            <a:pPr algn="just"/>
            <a:endParaRPr lang="it-IT" sz="1600" i="1" dirty="0">
              <a:solidFill>
                <a:schemeClr val="bg2">
                  <a:lumMod val="25000"/>
                </a:schemeClr>
              </a:solidFill>
              <a:latin typeface="Book Antiqua" pitchFamily="18" charset="0"/>
            </a:endParaRPr>
          </a:p>
          <a:p>
            <a:pPr algn="just"/>
            <a:endParaRPr lang="it-IT" sz="1600" i="1" dirty="0" smtClean="0">
              <a:solidFill>
                <a:schemeClr val="bg2">
                  <a:lumMod val="25000"/>
                </a:schemeClr>
              </a:solidFill>
              <a:latin typeface="Book Antiqua" pitchFamily="18" charset="0"/>
            </a:endParaRPr>
          </a:p>
          <a:p>
            <a:pPr algn="just"/>
            <a:endParaRPr lang="it-IT" sz="1600" i="1" dirty="0">
              <a:solidFill>
                <a:schemeClr val="bg2">
                  <a:lumMod val="25000"/>
                </a:schemeClr>
              </a:solidFill>
              <a:latin typeface="Book Antiqua" pitchFamily="18" charset="0"/>
            </a:endParaRPr>
          </a:p>
          <a:p>
            <a:pPr algn="just"/>
            <a:endParaRPr lang="it-IT" sz="1600" i="1" dirty="0" smtClean="0">
              <a:solidFill>
                <a:schemeClr val="bg2">
                  <a:lumMod val="25000"/>
                </a:schemeClr>
              </a:solidFill>
              <a:latin typeface="Book Antiqua" pitchFamily="18" charset="0"/>
            </a:endParaRPr>
          </a:p>
          <a:p>
            <a:pPr algn="just"/>
            <a:endParaRPr lang="it-IT" sz="1600" i="1" dirty="0">
              <a:solidFill>
                <a:schemeClr val="bg2">
                  <a:lumMod val="25000"/>
                </a:schemeClr>
              </a:solidFill>
              <a:latin typeface="Book Antiqua" pitchFamily="18" charset="0"/>
            </a:endParaRPr>
          </a:p>
          <a:p>
            <a:pPr algn="just"/>
            <a:r>
              <a:rPr lang="it-IT" sz="1600" dirty="0" smtClean="0">
                <a:solidFill>
                  <a:schemeClr val="bg2">
                    <a:lumMod val="25000"/>
                  </a:schemeClr>
                </a:solidFill>
                <a:latin typeface="Book Antiqua" pitchFamily="18" charset="0"/>
              </a:rPr>
              <a:t>E’ disciplinato </a:t>
            </a:r>
            <a:r>
              <a:rPr lang="it-IT" sz="1600" dirty="0">
                <a:solidFill>
                  <a:schemeClr val="bg2">
                    <a:lumMod val="25000"/>
                  </a:schemeClr>
                </a:solidFill>
                <a:latin typeface="Book Antiqua" pitchFamily="18" charset="0"/>
              </a:rPr>
              <a:t>dal </a:t>
            </a:r>
            <a:r>
              <a:rPr lang="it-IT" sz="1600" u="sng" dirty="0">
                <a:solidFill>
                  <a:schemeClr val="bg2">
                    <a:lumMod val="25000"/>
                  </a:schemeClr>
                </a:solidFill>
                <a:latin typeface="Book Antiqua" pitchFamily="18" charset="0"/>
              </a:rPr>
              <a:t>testo unico in materia di società </a:t>
            </a:r>
            <a:r>
              <a:rPr lang="it-IT" sz="1600" u="sng" dirty="0" smtClean="0">
                <a:solidFill>
                  <a:schemeClr val="bg2">
                    <a:lumMod val="25000"/>
                  </a:schemeClr>
                </a:solidFill>
                <a:latin typeface="Book Antiqua" pitchFamily="18" charset="0"/>
              </a:rPr>
              <a:t>a partecipazione </a:t>
            </a:r>
            <a:r>
              <a:rPr lang="it-IT" sz="1600" u="sng" dirty="0">
                <a:solidFill>
                  <a:schemeClr val="bg2">
                    <a:lumMod val="25000"/>
                  </a:schemeClr>
                </a:solidFill>
                <a:latin typeface="Book Antiqua" pitchFamily="18" charset="0"/>
              </a:rPr>
              <a:t>pubblica</a:t>
            </a:r>
            <a:r>
              <a:rPr lang="it-IT" sz="1600" dirty="0">
                <a:solidFill>
                  <a:schemeClr val="bg2">
                    <a:lumMod val="25000"/>
                  </a:schemeClr>
                </a:solidFill>
                <a:latin typeface="Book Antiqua" pitchFamily="18" charset="0"/>
              </a:rPr>
              <a:t>, di cui al decreto legislativo 19 agosto 2016, n. 175, e dalle </a:t>
            </a:r>
            <a:r>
              <a:rPr lang="it-IT" sz="1600" u="sng" dirty="0">
                <a:solidFill>
                  <a:schemeClr val="bg2">
                    <a:lumMod val="25000"/>
                  </a:schemeClr>
                </a:solidFill>
                <a:latin typeface="Book Antiqua" pitchFamily="18" charset="0"/>
              </a:rPr>
              <a:t>altre norme speciali </a:t>
            </a:r>
            <a:r>
              <a:rPr lang="it-IT" sz="1600" u="sng" dirty="0" smtClean="0">
                <a:solidFill>
                  <a:schemeClr val="bg2">
                    <a:lumMod val="25000"/>
                  </a:schemeClr>
                </a:solidFill>
                <a:latin typeface="Book Antiqua" pitchFamily="18" charset="0"/>
              </a:rPr>
              <a:t>di settore</a:t>
            </a:r>
            <a:r>
              <a:rPr lang="it-IT" sz="1600" dirty="0" smtClean="0">
                <a:solidFill>
                  <a:schemeClr val="bg2">
                    <a:lumMod val="25000"/>
                  </a:schemeClr>
                </a:solidFill>
                <a:latin typeface="Book Antiqua" pitchFamily="18" charset="0"/>
              </a:rPr>
              <a:t>.</a:t>
            </a:r>
          </a:p>
        </p:txBody>
      </p:sp>
      <p:sp>
        <p:nvSpPr>
          <p:cNvPr id="3" name="Titolo 2"/>
          <p:cNvSpPr>
            <a:spLocks noGrp="1"/>
          </p:cNvSpPr>
          <p:nvPr>
            <p:ph type="title"/>
          </p:nvPr>
        </p:nvSpPr>
        <p:spPr>
          <a:xfrm>
            <a:off x="395536" y="188640"/>
            <a:ext cx="8229600" cy="1143000"/>
          </a:xfrm>
        </p:spPr>
        <p:txBody>
          <a:bodyPr>
            <a:normAutofit/>
          </a:bodyPr>
          <a:lstStyle/>
          <a:p>
            <a:pPr algn="ctr"/>
            <a:r>
              <a:rPr lang="it-IT" sz="2800" b="0" dirty="0" smtClean="0">
                <a:solidFill>
                  <a:schemeClr val="tx1"/>
                </a:solidFill>
                <a:effectLst/>
                <a:latin typeface="Book Antiqua" pitchFamily="18" charset="0"/>
                <a:ea typeface="+mn-ea"/>
                <a:cs typeface="+mn-cs"/>
              </a:rPr>
              <a:t>Art. 174 co 4 </a:t>
            </a:r>
            <a:endParaRPr lang="it-IT" sz="2800" b="0" dirty="0">
              <a:solidFill>
                <a:schemeClr val="tx1"/>
              </a:solidFill>
              <a:effectLst/>
              <a:latin typeface="Book Antiqua" pitchFamily="18" charset="0"/>
              <a:ea typeface="+mn-ea"/>
              <a:cs typeface="+mn-cs"/>
            </a:endParaRPr>
          </a:p>
        </p:txBody>
      </p:sp>
      <p:sp>
        <p:nvSpPr>
          <p:cNvPr id="4" name="Rettangolo 3"/>
          <p:cNvSpPr/>
          <p:nvPr/>
        </p:nvSpPr>
        <p:spPr>
          <a:xfrm>
            <a:off x="395536" y="1196752"/>
            <a:ext cx="2664296" cy="1440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2000" dirty="0" smtClean="0">
                <a:solidFill>
                  <a:schemeClr val="bg2">
                    <a:lumMod val="25000"/>
                  </a:schemeClr>
                </a:solidFill>
                <a:latin typeface="Book Antiqua" pitchFamily="18" charset="0"/>
              </a:rPr>
              <a:t>4. </a:t>
            </a:r>
            <a:r>
              <a:rPr lang="it-IT" sz="2000" u="sng" dirty="0" smtClean="0">
                <a:solidFill>
                  <a:schemeClr val="bg2">
                    <a:lumMod val="25000"/>
                  </a:schemeClr>
                </a:solidFill>
                <a:effectLst>
                  <a:outerShdw blurRad="38100" dist="38100" dir="2700000" algn="tl">
                    <a:srgbClr val="000000">
                      <a:alpha val="43137"/>
                    </a:srgbClr>
                  </a:outerShdw>
                </a:effectLst>
                <a:latin typeface="Book Antiqua" pitchFamily="18" charset="0"/>
              </a:rPr>
              <a:t>Il </a:t>
            </a:r>
            <a:r>
              <a:rPr lang="it-IT" sz="2000" u="sng" dirty="0">
                <a:solidFill>
                  <a:schemeClr val="bg2">
                    <a:lumMod val="25000"/>
                  </a:schemeClr>
                </a:solidFill>
                <a:effectLst>
                  <a:outerShdw blurRad="38100" dist="38100" dir="2700000" algn="tl">
                    <a:srgbClr val="000000">
                      <a:alpha val="43137"/>
                    </a:srgbClr>
                  </a:outerShdw>
                </a:effectLst>
                <a:latin typeface="Book Antiqua" pitchFamily="18" charset="0"/>
              </a:rPr>
              <a:t>partenariato pubblico-privato di tipo istituzionale</a:t>
            </a:r>
          </a:p>
        </p:txBody>
      </p:sp>
      <p:cxnSp>
        <p:nvCxnSpPr>
          <p:cNvPr id="6" name="Connettore 2 5"/>
          <p:cNvCxnSpPr/>
          <p:nvPr/>
        </p:nvCxnSpPr>
        <p:spPr>
          <a:xfrm>
            <a:off x="3059832" y="1859217"/>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5148064" y="1501333"/>
            <a:ext cx="3888432" cy="830997"/>
          </a:xfrm>
          <a:prstGeom prst="rect">
            <a:avLst/>
          </a:prstGeom>
        </p:spPr>
        <p:txBody>
          <a:bodyPr wrap="square">
            <a:spAutoFit/>
          </a:bodyPr>
          <a:lstStyle/>
          <a:p>
            <a:pPr algn="just"/>
            <a:r>
              <a:rPr lang="it-IT" sz="1600" dirty="0">
                <a:solidFill>
                  <a:schemeClr val="bg2">
                    <a:lumMod val="25000"/>
                  </a:schemeClr>
                </a:solidFill>
                <a:latin typeface="Book Antiqua" pitchFamily="18" charset="0"/>
              </a:rPr>
              <a:t>si realizza attraverso la creazione </a:t>
            </a:r>
            <a:endParaRPr lang="it-IT" sz="1600" dirty="0" smtClean="0">
              <a:solidFill>
                <a:schemeClr val="bg2">
                  <a:lumMod val="25000"/>
                </a:schemeClr>
              </a:solidFill>
              <a:latin typeface="Book Antiqua" pitchFamily="18" charset="0"/>
            </a:endParaRPr>
          </a:p>
          <a:p>
            <a:pPr algn="just"/>
            <a:r>
              <a:rPr lang="it-IT" sz="1600" dirty="0" smtClean="0">
                <a:solidFill>
                  <a:schemeClr val="bg2">
                    <a:lumMod val="25000"/>
                  </a:schemeClr>
                </a:solidFill>
                <a:latin typeface="Book Antiqua" pitchFamily="18" charset="0"/>
              </a:rPr>
              <a:t>di </a:t>
            </a:r>
            <a:r>
              <a:rPr lang="it-IT" sz="1600" dirty="0">
                <a:solidFill>
                  <a:schemeClr val="bg2">
                    <a:lumMod val="25000"/>
                  </a:schemeClr>
                </a:solidFill>
                <a:latin typeface="Book Antiqua" pitchFamily="18" charset="0"/>
              </a:rPr>
              <a:t>un ente </a:t>
            </a:r>
            <a:r>
              <a:rPr lang="it-IT" sz="1600" dirty="0" smtClean="0">
                <a:solidFill>
                  <a:schemeClr val="bg2">
                    <a:lumMod val="25000"/>
                  </a:schemeClr>
                </a:solidFill>
                <a:latin typeface="Book Antiqua" pitchFamily="18" charset="0"/>
              </a:rPr>
              <a:t>partecipato congiuntamente</a:t>
            </a:r>
          </a:p>
          <a:p>
            <a:pPr algn="just"/>
            <a:r>
              <a:rPr lang="it-IT" sz="1600" dirty="0" smtClean="0">
                <a:solidFill>
                  <a:schemeClr val="bg2">
                    <a:lumMod val="25000"/>
                  </a:schemeClr>
                </a:solidFill>
                <a:latin typeface="Book Antiqua" pitchFamily="18" charset="0"/>
              </a:rPr>
              <a:t>dalla </a:t>
            </a:r>
            <a:r>
              <a:rPr lang="it-IT" sz="1600" dirty="0">
                <a:solidFill>
                  <a:schemeClr val="bg2">
                    <a:lumMod val="25000"/>
                  </a:schemeClr>
                </a:solidFill>
                <a:latin typeface="Book Antiqua" pitchFamily="18" charset="0"/>
              </a:rPr>
              <a:t>parte privata e da quella </a:t>
            </a:r>
            <a:r>
              <a:rPr lang="it-IT" sz="1600" dirty="0" smtClean="0">
                <a:solidFill>
                  <a:schemeClr val="bg2">
                    <a:lumMod val="25000"/>
                  </a:schemeClr>
                </a:solidFill>
                <a:latin typeface="Book Antiqua" pitchFamily="18" charset="0"/>
              </a:rPr>
              <a:t>pubblica.</a:t>
            </a:r>
            <a:endParaRPr lang="it-IT" sz="1600" u="sng" dirty="0">
              <a:solidFill>
                <a:schemeClr val="bg2">
                  <a:lumMod val="25000"/>
                </a:schemeClr>
              </a:solidFill>
              <a:latin typeface="Book Antiqua" pitchFamily="18" charset="0"/>
            </a:endParaRPr>
          </a:p>
        </p:txBody>
      </p:sp>
    </p:spTree>
    <p:extLst>
      <p:ext uri="{BB962C8B-B14F-4D97-AF65-F5344CB8AC3E}">
        <p14:creationId xmlns:p14="http://schemas.microsoft.com/office/powerpoint/2010/main" val="36575034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179512" y="1481328"/>
            <a:ext cx="8784976" cy="4525963"/>
          </a:xfrm>
        </p:spPr>
        <p:txBody>
          <a:bodyPr>
            <a:normAutofit/>
          </a:bodyPr>
          <a:lstStyle/>
          <a:p>
            <a:pPr marL="109728" indent="0">
              <a:buNone/>
            </a:pPr>
            <a:r>
              <a:rPr lang="it-IT" dirty="0" smtClean="0">
                <a:latin typeface="Book Antiqua" pitchFamily="18" charset="0"/>
              </a:rPr>
              <a:t>Tale principio è sancito all’art. 174 co 3 secondo cui:</a:t>
            </a:r>
          </a:p>
          <a:p>
            <a:pPr marL="109728" indent="0" algn="just">
              <a:buNone/>
            </a:pPr>
            <a:endParaRPr lang="it-IT" i="1" dirty="0" smtClean="0">
              <a:latin typeface="Book Antiqua" pitchFamily="18" charset="0"/>
            </a:endParaRPr>
          </a:p>
          <a:p>
            <a:pPr marL="109728" indent="0" algn="just">
              <a:buNone/>
            </a:pPr>
            <a:r>
              <a:rPr lang="it-IT" i="1" dirty="0" smtClean="0">
                <a:latin typeface="Book Antiqua" pitchFamily="18" charset="0"/>
              </a:rPr>
              <a:t>«Il </a:t>
            </a:r>
            <a:r>
              <a:rPr lang="it-IT" i="1" dirty="0">
                <a:latin typeface="Book Antiqua" pitchFamily="18" charset="0"/>
              </a:rPr>
              <a:t>partenariato pubblico-privato di tipo contrattuale comprende le figure della concessione, della </a:t>
            </a:r>
            <a:r>
              <a:rPr lang="it-IT" i="1" dirty="0" smtClean="0">
                <a:latin typeface="Book Antiqua" pitchFamily="18" charset="0"/>
              </a:rPr>
              <a:t>locazione finanziaria </a:t>
            </a:r>
            <a:r>
              <a:rPr lang="it-IT" i="1" dirty="0">
                <a:latin typeface="Book Antiqua" pitchFamily="18" charset="0"/>
              </a:rPr>
              <a:t>e del contratto di disponibilità, </a:t>
            </a:r>
            <a:r>
              <a:rPr lang="it-IT" i="1" u="sng" dirty="0">
                <a:latin typeface="Book Antiqua" pitchFamily="18" charset="0"/>
              </a:rPr>
              <a:t>nonché gli altri contratti stipulati dalla pubblica </a:t>
            </a:r>
            <a:r>
              <a:rPr lang="it-IT" i="1" u="sng" dirty="0" smtClean="0">
                <a:latin typeface="Book Antiqua" pitchFamily="18" charset="0"/>
              </a:rPr>
              <a:t>amministrazione con </a:t>
            </a:r>
            <a:r>
              <a:rPr lang="it-IT" i="1" u="sng" dirty="0">
                <a:latin typeface="Book Antiqua" pitchFamily="18" charset="0"/>
              </a:rPr>
              <a:t>operatori economici privati che abbiano i contenuti </a:t>
            </a:r>
            <a:r>
              <a:rPr lang="it-IT" i="1" u="sng" dirty="0" smtClean="0">
                <a:latin typeface="Book Antiqua" pitchFamily="18" charset="0"/>
              </a:rPr>
              <a:t>di cui </a:t>
            </a:r>
            <a:r>
              <a:rPr lang="it-IT" i="1" u="sng" dirty="0">
                <a:latin typeface="Book Antiqua" pitchFamily="18" charset="0"/>
              </a:rPr>
              <a:t>al comma 1 e siano diretti a realizzare </a:t>
            </a:r>
            <a:r>
              <a:rPr lang="it-IT" i="1" u="sng" dirty="0" smtClean="0">
                <a:latin typeface="Book Antiqua" pitchFamily="18" charset="0"/>
              </a:rPr>
              <a:t>interessi meritevoli </a:t>
            </a:r>
            <a:r>
              <a:rPr lang="it-IT" i="1" u="sng" dirty="0">
                <a:latin typeface="Book Antiqua" pitchFamily="18" charset="0"/>
              </a:rPr>
              <a:t>di </a:t>
            </a:r>
            <a:r>
              <a:rPr lang="it-IT" i="1" u="sng" dirty="0" smtClean="0">
                <a:latin typeface="Book Antiqua" pitchFamily="18" charset="0"/>
              </a:rPr>
              <a:t>tutela</a:t>
            </a:r>
            <a:r>
              <a:rPr lang="it-IT" i="1" dirty="0" smtClean="0">
                <a:latin typeface="Book Antiqua" pitchFamily="18" charset="0"/>
              </a:rPr>
              <a:t>».</a:t>
            </a:r>
            <a:endParaRPr lang="it-IT" i="1" dirty="0">
              <a:latin typeface="Book Antiqua" pitchFamily="18" charset="0"/>
            </a:endParaRPr>
          </a:p>
        </p:txBody>
      </p:sp>
      <p:sp>
        <p:nvSpPr>
          <p:cNvPr id="3" name="Titolo 2"/>
          <p:cNvSpPr>
            <a:spLocks noGrp="1"/>
          </p:cNvSpPr>
          <p:nvPr>
            <p:ph type="title"/>
          </p:nvPr>
        </p:nvSpPr>
        <p:spPr>
          <a:xfrm>
            <a:off x="539552" y="620688"/>
            <a:ext cx="8229600" cy="1143000"/>
          </a:xfrm>
        </p:spPr>
        <p:txBody>
          <a:bodyPr>
            <a:normAutofit fontScale="90000"/>
          </a:bodyPr>
          <a:lstStyle/>
          <a:p>
            <a:pPr algn="ctr"/>
            <a:r>
              <a:rPr lang="it-IT" sz="3600" b="0" dirty="0" smtClean="0">
                <a:solidFill>
                  <a:schemeClr val="tx1"/>
                </a:solidFill>
                <a:effectLst/>
                <a:latin typeface="Book Antiqua" pitchFamily="18" charset="0"/>
              </a:rPr>
              <a:t>Principio di atipicità e non esclusività delle forme di PPP</a:t>
            </a:r>
            <a:br>
              <a:rPr lang="it-IT" sz="3600" b="0" dirty="0" smtClean="0">
                <a:solidFill>
                  <a:schemeClr val="tx1"/>
                </a:solidFill>
                <a:effectLst/>
                <a:latin typeface="Book Antiqua" pitchFamily="18" charset="0"/>
              </a:rPr>
            </a:br>
            <a:r>
              <a:rPr lang="it-IT" sz="3600" b="0" dirty="0" smtClean="0">
                <a:solidFill>
                  <a:schemeClr val="tx1"/>
                </a:solidFill>
                <a:effectLst/>
                <a:latin typeface="Book Antiqua" pitchFamily="18" charset="0"/>
              </a:rPr>
              <a:t> </a:t>
            </a:r>
            <a:r>
              <a:rPr lang="it-IT" sz="2400" b="0" dirty="0">
                <a:solidFill>
                  <a:schemeClr val="tx1"/>
                </a:solidFill>
                <a:effectLst/>
                <a:latin typeface="Book Antiqua" pitchFamily="18" charset="0"/>
              </a:rPr>
              <a:t/>
            </a:r>
            <a:br>
              <a:rPr lang="it-IT" sz="2400" b="0" dirty="0">
                <a:solidFill>
                  <a:schemeClr val="tx1"/>
                </a:solidFill>
                <a:effectLst/>
                <a:latin typeface="Book Antiqua" pitchFamily="18" charset="0"/>
              </a:rPr>
            </a:br>
            <a:endParaRPr lang="it-IT" sz="2200" b="0" dirty="0">
              <a:solidFill>
                <a:schemeClr val="tx1"/>
              </a:solidFill>
              <a:effectLst/>
              <a:latin typeface="Book Antiqua" pitchFamily="18" charset="0"/>
            </a:endParaRPr>
          </a:p>
        </p:txBody>
      </p:sp>
    </p:spTree>
    <p:extLst>
      <p:ext uri="{BB962C8B-B14F-4D97-AF65-F5344CB8AC3E}">
        <p14:creationId xmlns:p14="http://schemas.microsoft.com/office/powerpoint/2010/main" val="26457593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132856"/>
            <a:ext cx="8229600" cy="4725144"/>
          </a:xfrm>
        </p:spPr>
        <p:txBody>
          <a:bodyPr>
            <a:normAutofit/>
          </a:bodyPr>
          <a:lstStyle/>
          <a:p>
            <a:pPr algn="just"/>
            <a:r>
              <a:rPr lang="it-IT" sz="2000" dirty="0">
                <a:solidFill>
                  <a:schemeClr val="bg2">
                    <a:lumMod val="25000"/>
                  </a:schemeClr>
                </a:solidFill>
                <a:latin typeface="Book Antiqua" pitchFamily="18" charset="0"/>
              </a:rPr>
              <a:t>L</a:t>
            </a:r>
            <a:r>
              <a:rPr lang="it-IT" sz="2000" dirty="0" smtClean="0">
                <a:solidFill>
                  <a:schemeClr val="bg2">
                    <a:lumMod val="25000"/>
                  </a:schemeClr>
                </a:solidFill>
                <a:latin typeface="Book Antiqua" pitchFamily="18" charset="0"/>
              </a:rPr>
              <a:t>a </a:t>
            </a:r>
            <a:r>
              <a:rPr lang="it-IT" sz="2000" dirty="0">
                <a:solidFill>
                  <a:schemeClr val="bg2">
                    <a:lumMod val="25000"/>
                  </a:schemeClr>
                </a:solidFill>
                <a:latin typeface="Book Antiqua" pitchFamily="18" charset="0"/>
              </a:rPr>
              <a:t>finalità del progetto di fattibilità tecnica ed economica (PFTE) è la progettazione della soluzione che, tra le alternative possibili, presenta il miglior rapporto tra costi complessivi da sostenere e benefici attesi per la collettività; </a:t>
            </a:r>
            <a:endParaRPr lang="it-IT" sz="2000" dirty="0" smtClean="0">
              <a:solidFill>
                <a:schemeClr val="bg2">
                  <a:lumMod val="25000"/>
                </a:schemeClr>
              </a:solidFill>
              <a:latin typeface="Book Antiqua" pitchFamily="18" charset="0"/>
            </a:endParaRPr>
          </a:p>
          <a:p>
            <a:pPr marL="109728" indent="0" algn="just">
              <a:buNone/>
            </a:pPr>
            <a:endParaRPr lang="it-IT" sz="2000" dirty="0">
              <a:solidFill>
                <a:schemeClr val="bg2">
                  <a:lumMod val="25000"/>
                </a:schemeClr>
              </a:solidFill>
              <a:latin typeface="Book Antiqua" pitchFamily="18" charset="0"/>
            </a:endParaRPr>
          </a:p>
          <a:p>
            <a:pPr algn="just"/>
            <a:r>
              <a:rPr lang="it-IT" sz="2000" dirty="0">
                <a:solidFill>
                  <a:schemeClr val="bg2">
                    <a:lumMod val="25000"/>
                  </a:schemeClr>
                </a:solidFill>
                <a:latin typeface="Book Antiqua" pitchFamily="18" charset="0"/>
              </a:rPr>
              <a:t>Il progetto di fattibilità è redatto sulla base dell’avvenuto svolgimento di indagini geologiche, idrogeologiche, idrologiche, idrauliche, geotecniche, sismiche, storiche, paesaggistiche ed urbanistiche, di verifiche relative alla possibilità del riuso del patrimonio immobiliare esistente e della rigenerazione delle aree dismesse, di verifiche preventive dell'interesse archeologico, di studi di fattibilità ambientale e </a:t>
            </a:r>
            <a:r>
              <a:rPr lang="it-IT" sz="2000" dirty="0" smtClean="0">
                <a:solidFill>
                  <a:schemeClr val="bg2">
                    <a:lumMod val="25000"/>
                  </a:schemeClr>
                </a:solidFill>
                <a:latin typeface="Book Antiqua" pitchFamily="18" charset="0"/>
              </a:rPr>
              <a:t>paesaggistica.</a:t>
            </a:r>
            <a:endParaRPr lang="it-IT" sz="2000" dirty="0">
              <a:solidFill>
                <a:schemeClr val="bg2">
                  <a:lumMod val="25000"/>
                </a:schemeClr>
              </a:solidFill>
              <a:latin typeface="Book Antiqua" pitchFamily="18" charset="0"/>
            </a:endParaRPr>
          </a:p>
        </p:txBody>
      </p:sp>
      <p:sp>
        <p:nvSpPr>
          <p:cNvPr id="2" name="Titolo 1"/>
          <p:cNvSpPr>
            <a:spLocks noGrp="1"/>
          </p:cNvSpPr>
          <p:nvPr>
            <p:ph type="title"/>
          </p:nvPr>
        </p:nvSpPr>
        <p:spPr>
          <a:xfrm>
            <a:off x="539552" y="692696"/>
            <a:ext cx="8229600" cy="938368"/>
          </a:xfrm>
        </p:spPr>
        <p:txBody>
          <a:bodyPr>
            <a:noAutofit/>
          </a:bodyPr>
          <a:lstStyle/>
          <a:p>
            <a:pPr algn="ctr"/>
            <a:r>
              <a:rPr lang="it-IT" sz="2800" b="0" dirty="0" smtClean="0">
                <a:solidFill>
                  <a:schemeClr val="tx1"/>
                </a:solidFill>
                <a:effectLst/>
                <a:latin typeface="Book Antiqua" pitchFamily="18" charset="0"/>
              </a:rPr>
              <a:t>Progetto </a:t>
            </a:r>
            <a:r>
              <a:rPr lang="it-IT" sz="2800" b="0" dirty="0">
                <a:solidFill>
                  <a:schemeClr val="tx1"/>
                </a:solidFill>
                <a:effectLst/>
                <a:latin typeface="Book Antiqua" pitchFamily="18" charset="0"/>
              </a:rPr>
              <a:t>di fattibilità tecnica ed economica (PTFE). Art. 23 del Codice </a:t>
            </a:r>
          </a:p>
        </p:txBody>
      </p:sp>
    </p:spTree>
    <p:extLst>
      <p:ext uri="{BB962C8B-B14F-4D97-AF65-F5344CB8AC3E}">
        <p14:creationId xmlns:p14="http://schemas.microsoft.com/office/powerpoint/2010/main" val="17923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67628" y="1284755"/>
            <a:ext cx="8451372" cy="3924300"/>
          </a:xfrm>
        </p:spPr>
        <p:txBody>
          <a:bodyPr>
            <a:normAutofit/>
          </a:bodyPr>
          <a:lstStyle/>
          <a:p>
            <a:pPr algn="just"/>
            <a:r>
              <a:rPr lang="it-IT" sz="1600" dirty="0">
                <a:solidFill>
                  <a:schemeClr val="bg2">
                    <a:lumMod val="25000"/>
                  </a:schemeClr>
                </a:solidFill>
                <a:latin typeface="Book Antiqua" pitchFamily="18" charset="0"/>
                <a:cs typeface="Arial" pitchFamily="34" charset="0"/>
              </a:rPr>
              <a:t>Il piano economico finanziario (PEF) è utilizzato, nelle procedure di valutazione dei </a:t>
            </a:r>
            <a:r>
              <a:rPr lang="it-IT" sz="1600" dirty="0" smtClean="0">
                <a:solidFill>
                  <a:schemeClr val="bg2">
                    <a:lumMod val="25000"/>
                  </a:schemeClr>
                </a:solidFill>
                <a:latin typeface="Book Antiqua" pitchFamily="18" charset="0"/>
                <a:cs typeface="Arial" pitchFamily="34" charset="0"/>
              </a:rPr>
              <a:t>progetti, per </a:t>
            </a:r>
            <a:r>
              <a:rPr lang="it-IT" sz="1600" dirty="0">
                <a:solidFill>
                  <a:schemeClr val="bg2">
                    <a:lumMod val="25000"/>
                  </a:schemeClr>
                </a:solidFill>
                <a:latin typeface="Book Antiqua" pitchFamily="18" charset="0"/>
                <a:cs typeface="Arial" pitchFamily="34" charset="0"/>
              </a:rPr>
              <a:t>due finalità:</a:t>
            </a:r>
          </a:p>
          <a:p>
            <a:pPr marL="342900" indent="-342900" algn="just">
              <a:buFont typeface="+mj-lt"/>
              <a:buAutoNum type="alphaLcParenR"/>
            </a:pPr>
            <a:r>
              <a:rPr lang="it-IT" sz="1600" dirty="0" smtClean="0">
                <a:solidFill>
                  <a:schemeClr val="bg2">
                    <a:lumMod val="25000"/>
                  </a:schemeClr>
                </a:solidFill>
                <a:latin typeface="Book Antiqua" pitchFamily="18" charset="0"/>
                <a:cs typeface="Arial" pitchFamily="34" charset="0"/>
              </a:rPr>
              <a:t>verificarne </a:t>
            </a:r>
            <a:r>
              <a:rPr lang="it-IT" sz="1600" dirty="0">
                <a:solidFill>
                  <a:schemeClr val="bg2">
                    <a:lumMod val="25000"/>
                  </a:schemeClr>
                </a:solidFill>
                <a:latin typeface="Book Antiqua" pitchFamily="18" charset="0"/>
                <a:cs typeface="Arial" pitchFamily="34" charset="0"/>
              </a:rPr>
              <a:t>la sostenibilità economica, valutando se la gestione </a:t>
            </a:r>
            <a:r>
              <a:rPr lang="it-IT" sz="1600" dirty="0" smtClean="0">
                <a:solidFill>
                  <a:schemeClr val="bg2">
                    <a:lumMod val="25000"/>
                  </a:schemeClr>
                </a:solidFill>
                <a:latin typeface="Book Antiqua" pitchFamily="18" charset="0"/>
                <a:cs typeface="Arial" pitchFamily="34" charset="0"/>
              </a:rPr>
              <a:t>caratteristica dell’investimento </a:t>
            </a:r>
            <a:r>
              <a:rPr lang="it-IT" sz="1600" dirty="0">
                <a:solidFill>
                  <a:schemeClr val="bg2">
                    <a:lumMod val="25000"/>
                  </a:schemeClr>
                </a:solidFill>
                <a:latin typeface="Book Antiqua" pitchFamily="18" charset="0"/>
                <a:cs typeface="Arial" pitchFamily="34" charset="0"/>
              </a:rPr>
              <a:t>è in grado di garantire un livello tale di ricavi da remunerare i costi;</a:t>
            </a:r>
          </a:p>
          <a:p>
            <a:pPr marL="342900" indent="-342900" algn="just">
              <a:buFont typeface="+mj-lt"/>
              <a:buAutoNum type="alphaLcParenR"/>
            </a:pPr>
            <a:r>
              <a:rPr lang="it-IT" sz="1600" dirty="0" smtClean="0">
                <a:solidFill>
                  <a:schemeClr val="bg2">
                    <a:lumMod val="25000"/>
                  </a:schemeClr>
                </a:solidFill>
                <a:latin typeface="Book Antiqua" pitchFamily="18" charset="0"/>
                <a:cs typeface="Arial" pitchFamily="34" charset="0"/>
              </a:rPr>
              <a:t>verificarne </a:t>
            </a:r>
            <a:r>
              <a:rPr lang="it-IT" sz="1600" dirty="0">
                <a:solidFill>
                  <a:schemeClr val="bg2">
                    <a:lumMod val="25000"/>
                  </a:schemeClr>
                </a:solidFill>
                <a:latin typeface="Book Antiqua" pitchFamily="18" charset="0"/>
                <a:cs typeface="Arial" pitchFamily="34" charset="0"/>
              </a:rPr>
              <a:t>la sostenibilità finanziaria, valutando se il livello atteso di flussi di cassa </a:t>
            </a:r>
            <a:r>
              <a:rPr lang="it-IT" sz="1600" dirty="0" smtClean="0">
                <a:solidFill>
                  <a:schemeClr val="bg2">
                    <a:lumMod val="25000"/>
                  </a:schemeClr>
                </a:solidFill>
                <a:latin typeface="Book Antiqua" pitchFamily="18" charset="0"/>
                <a:cs typeface="Arial" pitchFamily="34" charset="0"/>
              </a:rPr>
              <a:t>è sufficiente </a:t>
            </a:r>
            <a:r>
              <a:rPr lang="it-IT" sz="1600" dirty="0">
                <a:solidFill>
                  <a:schemeClr val="bg2">
                    <a:lumMod val="25000"/>
                  </a:schemeClr>
                </a:solidFill>
                <a:latin typeface="Book Antiqua" pitchFamily="18" charset="0"/>
                <a:cs typeface="Arial" pitchFamily="34" charset="0"/>
              </a:rPr>
              <a:t>a soddisfare il fabbisogno finanziario dell’operazione</a:t>
            </a:r>
            <a:r>
              <a:rPr lang="it-IT" sz="1600" dirty="0" smtClean="0">
                <a:solidFill>
                  <a:schemeClr val="bg2">
                    <a:lumMod val="25000"/>
                  </a:schemeClr>
                </a:solidFill>
                <a:latin typeface="Book Antiqua" pitchFamily="18" charset="0"/>
                <a:cs typeface="Arial" pitchFamily="34" charset="0"/>
              </a:rPr>
              <a:t>.</a:t>
            </a:r>
          </a:p>
          <a:p>
            <a:pPr algn="just"/>
            <a:endParaRPr lang="it-IT" sz="1600" dirty="0" smtClean="0">
              <a:solidFill>
                <a:schemeClr val="bg2">
                  <a:lumMod val="25000"/>
                </a:schemeClr>
              </a:solidFill>
              <a:latin typeface="Book Antiqua" pitchFamily="18" charset="0"/>
              <a:cs typeface="Arial" pitchFamily="34" charset="0"/>
            </a:endParaRPr>
          </a:p>
          <a:p>
            <a:pPr algn="just"/>
            <a:r>
              <a:rPr lang="it-IT" sz="1600" dirty="0" smtClean="0">
                <a:solidFill>
                  <a:schemeClr val="bg2">
                    <a:lumMod val="25000"/>
                  </a:schemeClr>
                </a:solidFill>
                <a:latin typeface="Book Antiqua" pitchFamily="18" charset="0"/>
                <a:cs typeface="Arial" pitchFamily="34" charset="0"/>
              </a:rPr>
              <a:t>Consiste nella </a:t>
            </a:r>
            <a:r>
              <a:rPr lang="it-IT" sz="1600" dirty="0">
                <a:solidFill>
                  <a:schemeClr val="bg2">
                    <a:lumMod val="25000"/>
                  </a:schemeClr>
                </a:solidFill>
                <a:latin typeface="Book Antiqua" pitchFamily="18" charset="0"/>
                <a:cs typeface="Arial" pitchFamily="34" charset="0"/>
              </a:rPr>
              <a:t>redazione di quattro documenti chiave</a:t>
            </a:r>
            <a:r>
              <a:rPr lang="it-IT" sz="1600" dirty="0" smtClean="0">
                <a:solidFill>
                  <a:schemeClr val="bg2">
                    <a:lumMod val="25000"/>
                  </a:schemeClr>
                </a:solidFill>
                <a:latin typeface="Book Antiqua" pitchFamily="18" charset="0"/>
                <a:cs typeface="Arial" pitchFamily="34" charset="0"/>
              </a:rPr>
              <a:t>:</a:t>
            </a:r>
          </a:p>
          <a:p>
            <a:pPr marL="0" indent="0" algn="just">
              <a:buNone/>
            </a:pPr>
            <a:r>
              <a:rPr lang="it-IT" sz="2400" dirty="0">
                <a:solidFill>
                  <a:schemeClr val="bg2">
                    <a:lumMod val="25000"/>
                  </a:schemeClr>
                </a:solidFill>
                <a:latin typeface="Book Antiqua" pitchFamily="18" charset="0"/>
              </a:rPr>
              <a:t>	</a:t>
            </a:r>
            <a:r>
              <a:rPr lang="it-IT" sz="2400" dirty="0" smtClean="0">
                <a:solidFill>
                  <a:schemeClr val="bg2">
                    <a:lumMod val="25000"/>
                  </a:schemeClr>
                </a:solidFill>
                <a:latin typeface="Book Antiqua" pitchFamily="18" charset="0"/>
              </a:rPr>
              <a:t>			</a:t>
            </a:r>
            <a:r>
              <a:rPr lang="it-IT" sz="1400" dirty="0" smtClean="0">
                <a:solidFill>
                  <a:schemeClr val="bg2">
                    <a:lumMod val="25000"/>
                  </a:schemeClr>
                </a:solidFill>
                <a:latin typeface="Book Antiqua" pitchFamily="18" charset="0"/>
              </a:rPr>
              <a:t>			+			 </a:t>
            </a:r>
            <a:endParaRPr lang="it-IT" sz="1400" dirty="0">
              <a:solidFill>
                <a:schemeClr val="bg2">
                  <a:lumMod val="25000"/>
                </a:schemeClr>
              </a:solidFill>
              <a:latin typeface="Book Antiqua" pitchFamily="18" charset="0"/>
            </a:endParaRPr>
          </a:p>
        </p:txBody>
      </p:sp>
      <p:sp>
        <p:nvSpPr>
          <p:cNvPr id="4" name="Titolo 3"/>
          <p:cNvSpPr>
            <a:spLocks noGrp="1"/>
          </p:cNvSpPr>
          <p:nvPr>
            <p:ph type="title"/>
          </p:nvPr>
        </p:nvSpPr>
        <p:spPr>
          <a:xfrm>
            <a:off x="319161" y="107548"/>
            <a:ext cx="7886700" cy="1325563"/>
          </a:xfrm>
        </p:spPr>
        <p:txBody>
          <a:bodyPr>
            <a:normAutofit/>
          </a:bodyPr>
          <a:lstStyle/>
          <a:p>
            <a:pPr algn="ctr"/>
            <a:r>
              <a:rPr lang="it-IT" sz="2800" b="0" dirty="0" smtClean="0">
                <a:solidFill>
                  <a:schemeClr val="tx1"/>
                </a:solidFill>
                <a:effectLst/>
                <a:latin typeface="Book Antiqua" pitchFamily="18" charset="0"/>
                <a:cs typeface="Arial" pitchFamily="34" charset="0"/>
              </a:rPr>
              <a:t>EQUILIBRIO E REVISIONE DEL PEF</a:t>
            </a:r>
            <a:endParaRPr lang="it-IT" sz="2800" b="0" dirty="0">
              <a:solidFill>
                <a:schemeClr val="tx1"/>
              </a:solidFill>
              <a:effectLst/>
              <a:latin typeface="Book Antiqua" pitchFamily="18" charset="0"/>
              <a:cs typeface="Arial" pitchFamily="34" charset="0"/>
            </a:endParaRPr>
          </a:p>
        </p:txBody>
      </p:sp>
      <p:sp>
        <p:nvSpPr>
          <p:cNvPr id="9" name="Rettangolo 8"/>
          <p:cNvSpPr/>
          <p:nvPr/>
        </p:nvSpPr>
        <p:spPr>
          <a:xfrm>
            <a:off x="1962443" y="3812856"/>
            <a:ext cx="2082894" cy="7957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dirty="0" smtClean="0">
                <a:solidFill>
                  <a:schemeClr val="bg2">
                    <a:lumMod val="25000"/>
                  </a:schemeClr>
                </a:solidFill>
                <a:latin typeface="Book Antiqua" pitchFamily="18" charset="0"/>
                <a:cs typeface="Arial" pitchFamily="34" charset="0"/>
              </a:rPr>
              <a:t>Tre prospetti economico-finanziari</a:t>
            </a:r>
          </a:p>
        </p:txBody>
      </p:sp>
      <p:sp>
        <p:nvSpPr>
          <p:cNvPr id="10" name="Ovale 9"/>
          <p:cNvSpPr/>
          <p:nvPr/>
        </p:nvSpPr>
        <p:spPr>
          <a:xfrm>
            <a:off x="217135" y="4870632"/>
            <a:ext cx="1988753" cy="6768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chemeClr val="bg1"/>
                </a:solidFill>
                <a:latin typeface="Book Antiqua" pitchFamily="18" charset="0"/>
                <a:cs typeface="Arial" pitchFamily="34" charset="0"/>
              </a:rPr>
              <a:t>Conto Economico</a:t>
            </a:r>
            <a:endParaRPr lang="it-IT" sz="1600" dirty="0">
              <a:solidFill>
                <a:schemeClr val="bg1"/>
              </a:solidFill>
              <a:latin typeface="Book Antiqua" pitchFamily="18" charset="0"/>
              <a:cs typeface="Arial" pitchFamily="34" charset="0"/>
            </a:endParaRPr>
          </a:p>
        </p:txBody>
      </p:sp>
      <p:sp>
        <p:nvSpPr>
          <p:cNvPr id="11" name="Ovale 10"/>
          <p:cNvSpPr/>
          <p:nvPr/>
        </p:nvSpPr>
        <p:spPr>
          <a:xfrm>
            <a:off x="4642339" y="4659617"/>
            <a:ext cx="2017893" cy="10269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chemeClr val="bg1"/>
                </a:solidFill>
                <a:latin typeface="Book Antiqua" pitchFamily="18" charset="0"/>
                <a:cs typeface="Arial" pitchFamily="34" charset="0"/>
              </a:rPr>
              <a:t>Stato patrimoniale</a:t>
            </a:r>
            <a:endParaRPr lang="it-IT" sz="1600" dirty="0">
              <a:solidFill>
                <a:schemeClr val="bg1"/>
              </a:solidFill>
              <a:latin typeface="Book Antiqua" pitchFamily="18" charset="0"/>
              <a:cs typeface="Arial" pitchFamily="34" charset="0"/>
            </a:endParaRPr>
          </a:p>
        </p:txBody>
      </p:sp>
      <p:sp>
        <p:nvSpPr>
          <p:cNvPr id="12" name="Ovale 11"/>
          <p:cNvSpPr/>
          <p:nvPr/>
        </p:nvSpPr>
        <p:spPr>
          <a:xfrm>
            <a:off x="2205888" y="5181853"/>
            <a:ext cx="2178564" cy="758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chemeClr val="bg1"/>
                </a:solidFill>
                <a:latin typeface="Book Antiqua" pitchFamily="18" charset="0"/>
                <a:cs typeface="Arial" pitchFamily="34" charset="0"/>
              </a:rPr>
              <a:t>Prospetto dei flussi di cassa</a:t>
            </a:r>
            <a:endParaRPr lang="it-IT" sz="1600" dirty="0">
              <a:solidFill>
                <a:schemeClr val="bg1"/>
              </a:solidFill>
              <a:latin typeface="Book Antiqua" pitchFamily="18" charset="0"/>
              <a:cs typeface="Arial" pitchFamily="34" charset="0"/>
            </a:endParaRPr>
          </a:p>
        </p:txBody>
      </p:sp>
      <p:sp>
        <p:nvSpPr>
          <p:cNvPr id="13" name="Rettangolo 12"/>
          <p:cNvSpPr/>
          <p:nvPr/>
        </p:nvSpPr>
        <p:spPr>
          <a:xfrm>
            <a:off x="5724128" y="3689741"/>
            <a:ext cx="2923126" cy="6753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it-IT" sz="1800" dirty="0" smtClean="0">
                <a:solidFill>
                  <a:schemeClr val="bg2">
                    <a:lumMod val="25000"/>
                  </a:schemeClr>
                </a:solidFill>
                <a:latin typeface="Book Antiqua" pitchFamily="18" charset="0"/>
                <a:cs typeface="Arial" pitchFamily="34" charset="0"/>
              </a:rPr>
              <a:t>Una Relazione illustrativa di accompagnamento</a:t>
            </a:r>
            <a:endParaRPr lang="it-IT" sz="1800" dirty="0">
              <a:solidFill>
                <a:schemeClr val="bg2">
                  <a:lumMod val="25000"/>
                </a:schemeClr>
              </a:solidFill>
              <a:latin typeface="Book Antiqua" pitchFamily="18" charset="0"/>
              <a:cs typeface="Arial" pitchFamily="34" charset="0"/>
            </a:endParaRPr>
          </a:p>
        </p:txBody>
      </p:sp>
      <p:cxnSp>
        <p:nvCxnSpPr>
          <p:cNvPr id="15" name="Connettore 1 14"/>
          <p:cNvCxnSpPr>
            <a:stCxn id="9" idx="1"/>
            <a:endCxn id="10" idx="0"/>
          </p:cNvCxnSpPr>
          <p:nvPr/>
        </p:nvCxnSpPr>
        <p:spPr>
          <a:xfrm flipH="1">
            <a:off x="1211512" y="4210749"/>
            <a:ext cx="750931" cy="6598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3131840" y="4659617"/>
            <a:ext cx="1" cy="5166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nettore 1 19"/>
          <p:cNvCxnSpPr>
            <a:stCxn id="9" idx="3"/>
          </p:cNvCxnSpPr>
          <p:nvPr/>
        </p:nvCxnSpPr>
        <p:spPr>
          <a:xfrm>
            <a:off x="4045337" y="4210749"/>
            <a:ext cx="899845" cy="63016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7754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22985" y="248340"/>
            <a:ext cx="7886700" cy="1325563"/>
          </a:xfrm>
        </p:spPr>
        <p:txBody>
          <a:bodyPr>
            <a:normAutofit/>
          </a:bodyPr>
          <a:lstStyle/>
          <a:p>
            <a:pPr algn="ctr"/>
            <a:r>
              <a:rPr lang="it-IT" sz="2400" dirty="0" smtClean="0">
                <a:solidFill>
                  <a:schemeClr val="tx1"/>
                </a:solidFill>
                <a:latin typeface="Book Antiqua" pitchFamily="18" charset="0"/>
                <a:cs typeface="Arial" pitchFamily="34" charset="0"/>
              </a:rPr>
              <a:t>EQUILIBRIO E REVISIONE DEL PEF</a:t>
            </a:r>
            <a:endParaRPr lang="it-IT" sz="2400" dirty="0">
              <a:solidFill>
                <a:schemeClr val="tx1"/>
              </a:solidFill>
              <a:latin typeface="Book Antiqua" pitchFamily="18" charset="0"/>
              <a:cs typeface="Arial" pitchFamily="34" charset="0"/>
            </a:endParaRPr>
          </a:p>
        </p:txBody>
      </p:sp>
      <p:sp>
        <p:nvSpPr>
          <p:cNvPr id="9" name="Rettangolo 8"/>
          <p:cNvSpPr/>
          <p:nvPr/>
        </p:nvSpPr>
        <p:spPr>
          <a:xfrm>
            <a:off x="4325943" y="2014789"/>
            <a:ext cx="4535010" cy="11047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800" dirty="0" smtClean="0">
                <a:solidFill>
                  <a:schemeClr val="tx1"/>
                </a:solidFill>
                <a:latin typeface="Book Antiqua" pitchFamily="18" charset="0"/>
                <a:cs typeface="Arial" pitchFamily="34" charset="0"/>
              </a:rPr>
              <a:t>Mostra i ricavi e i costi del progetto evidenziando il reddito netto generato considerando un determinato periodo ovvero la durata del contratto;</a:t>
            </a:r>
          </a:p>
        </p:txBody>
      </p:sp>
      <p:sp>
        <p:nvSpPr>
          <p:cNvPr id="10" name="Ovale 9"/>
          <p:cNvSpPr/>
          <p:nvPr/>
        </p:nvSpPr>
        <p:spPr>
          <a:xfrm>
            <a:off x="443865" y="2014787"/>
            <a:ext cx="2026661" cy="8159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800" dirty="0" smtClean="0">
                <a:solidFill>
                  <a:schemeClr val="bg1"/>
                </a:solidFill>
                <a:latin typeface="Book Antiqua" pitchFamily="18" charset="0"/>
              </a:rPr>
              <a:t>Conto Economico</a:t>
            </a:r>
            <a:endParaRPr lang="it-IT" sz="1800" dirty="0">
              <a:solidFill>
                <a:schemeClr val="bg1"/>
              </a:solidFill>
              <a:latin typeface="Book Antiqua" pitchFamily="18" charset="0"/>
            </a:endParaRPr>
          </a:p>
        </p:txBody>
      </p:sp>
      <p:sp>
        <p:nvSpPr>
          <p:cNvPr id="11" name="Ovale 10"/>
          <p:cNvSpPr/>
          <p:nvPr/>
        </p:nvSpPr>
        <p:spPr>
          <a:xfrm>
            <a:off x="443864" y="3344663"/>
            <a:ext cx="2209542" cy="88626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800" dirty="0" smtClean="0">
                <a:solidFill>
                  <a:schemeClr val="bg1"/>
                </a:solidFill>
                <a:latin typeface="Book Antiqua" pitchFamily="18" charset="0"/>
              </a:rPr>
              <a:t>Stato patrimoniale</a:t>
            </a:r>
            <a:endParaRPr lang="it-IT" sz="1800" dirty="0">
              <a:solidFill>
                <a:schemeClr val="bg1"/>
              </a:solidFill>
              <a:latin typeface="Book Antiqua" pitchFamily="18" charset="0"/>
            </a:endParaRPr>
          </a:p>
        </p:txBody>
      </p:sp>
      <p:sp>
        <p:nvSpPr>
          <p:cNvPr id="12" name="Ovale 11"/>
          <p:cNvSpPr/>
          <p:nvPr/>
        </p:nvSpPr>
        <p:spPr>
          <a:xfrm>
            <a:off x="443865" y="4617325"/>
            <a:ext cx="2382049" cy="11118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800" dirty="0" smtClean="0">
                <a:solidFill>
                  <a:schemeClr val="bg1"/>
                </a:solidFill>
                <a:latin typeface="Book Antiqua" pitchFamily="18" charset="0"/>
              </a:rPr>
              <a:t>Prospetto dei flussi di cassa</a:t>
            </a:r>
            <a:endParaRPr lang="it-IT" sz="1800" dirty="0">
              <a:solidFill>
                <a:schemeClr val="bg1"/>
              </a:solidFill>
              <a:latin typeface="Book Antiqua" pitchFamily="18" charset="0"/>
            </a:endParaRPr>
          </a:p>
        </p:txBody>
      </p:sp>
      <p:sp>
        <p:nvSpPr>
          <p:cNvPr id="13" name="Rettangolo 12"/>
          <p:cNvSpPr/>
          <p:nvPr/>
        </p:nvSpPr>
        <p:spPr>
          <a:xfrm>
            <a:off x="4325943" y="3372798"/>
            <a:ext cx="3662813" cy="956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it-IT" sz="1800" dirty="0" smtClean="0">
                <a:solidFill>
                  <a:schemeClr val="tx1"/>
                </a:solidFill>
                <a:latin typeface="Book Antiqua" pitchFamily="18" charset="0"/>
                <a:cs typeface="Arial" pitchFamily="34" charset="0"/>
              </a:rPr>
              <a:t>Illustra la posizione finanziaria (le attività possedute e le fonti di capitale)</a:t>
            </a:r>
            <a:endParaRPr lang="it-IT" sz="1800" dirty="0">
              <a:solidFill>
                <a:schemeClr val="tx1"/>
              </a:solidFill>
              <a:latin typeface="Book Antiqua" pitchFamily="18" charset="0"/>
              <a:cs typeface="Arial" pitchFamily="34" charset="0"/>
            </a:endParaRPr>
          </a:p>
        </p:txBody>
      </p:sp>
      <p:sp>
        <p:nvSpPr>
          <p:cNvPr id="8" name="Rettangolo 7"/>
          <p:cNvSpPr/>
          <p:nvPr/>
        </p:nvSpPr>
        <p:spPr>
          <a:xfrm>
            <a:off x="4385601" y="4772298"/>
            <a:ext cx="3603154" cy="8018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800" dirty="0" smtClean="0">
                <a:solidFill>
                  <a:schemeClr val="tx1"/>
                </a:solidFill>
                <a:latin typeface="Book Antiqua" pitchFamily="18" charset="0"/>
                <a:cs typeface="Arial" pitchFamily="34" charset="0"/>
              </a:rPr>
              <a:t>Consente di determinare la differenza tra entrate ed uscite di denaro</a:t>
            </a:r>
            <a:endParaRPr lang="it-IT" sz="1800" dirty="0">
              <a:solidFill>
                <a:schemeClr val="tx1"/>
              </a:solidFill>
              <a:latin typeface="Book Antiqua" pitchFamily="18" charset="0"/>
              <a:cs typeface="Arial" pitchFamily="34" charset="0"/>
            </a:endParaRPr>
          </a:p>
        </p:txBody>
      </p:sp>
      <p:cxnSp>
        <p:nvCxnSpPr>
          <p:cNvPr id="16" name="Connettore 1 15"/>
          <p:cNvCxnSpPr>
            <a:stCxn id="10" idx="6"/>
          </p:cNvCxnSpPr>
          <p:nvPr/>
        </p:nvCxnSpPr>
        <p:spPr>
          <a:xfrm>
            <a:off x="2470526" y="2422750"/>
            <a:ext cx="185541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ttore 1 20"/>
          <p:cNvCxnSpPr>
            <a:stCxn id="11" idx="6"/>
          </p:cNvCxnSpPr>
          <p:nvPr/>
        </p:nvCxnSpPr>
        <p:spPr>
          <a:xfrm flipV="1">
            <a:off x="2653406" y="3787797"/>
            <a:ext cx="167253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nettore 1 25"/>
          <p:cNvCxnSpPr>
            <a:stCxn id="12" idx="6"/>
          </p:cNvCxnSpPr>
          <p:nvPr/>
        </p:nvCxnSpPr>
        <p:spPr>
          <a:xfrm flipV="1">
            <a:off x="2825913" y="5173228"/>
            <a:ext cx="1559688"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8606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40677" y="1230447"/>
            <a:ext cx="8451372" cy="3924300"/>
          </a:xfrm>
        </p:spPr>
        <p:txBody>
          <a:bodyPr>
            <a:normAutofit/>
          </a:bodyPr>
          <a:lstStyle/>
          <a:p>
            <a:pPr algn="just"/>
            <a:r>
              <a:rPr lang="it-IT" sz="1600" dirty="0">
                <a:latin typeface="Book Antiqua" pitchFamily="18" charset="0"/>
                <a:cs typeface="Arial" pitchFamily="34" charset="0"/>
              </a:rPr>
              <a:t>Per </a:t>
            </a:r>
            <a:r>
              <a:rPr lang="it-IT" sz="1600" u="sng" dirty="0">
                <a:latin typeface="Book Antiqua" pitchFamily="18" charset="0"/>
                <a:cs typeface="Arial" pitchFamily="34" charset="0"/>
              </a:rPr>
              <a:t>equilibrio economico e finanziario </a:t>
            </a:r>
            <a:r>
              <a:rPr lang="it-IT" sz="1600" dirty="0">
                <a:latin typeface="Book Antiqua" pitchFamily="18" charset="0"/>
                <a:cs typeface="Arial" pitchFamily="34" charset="0"/>
              </a:rPr>
              <a:t>si intende il </a:t>
            </a:r>
            <a:r>
              <a:rPr lang="it-IT" sz="1600" u="sng" dirty="0">
                <a:latin typeface="Book Antiqua" pitchFamily="18" charset="0"/>
                <a:cs typeface="Arial" pitchFamily="34" charset="0"/>
              </a:rPr>
              <a:t>contemporaneo rispetto </a:t>
            </a:r>
            <a:r>
              <a:rPr lang="it-IT" sz="1600" u="sng" dirty="0" smtClean="0">
                <a:latin typeface="Book Antiqua" pitchFamily="18" charset="0"/>
                <a:cs typeface="Arial" pitchFamily="34" charset="0"/>
              </a:rPr>
              <a:t>della convenienza </a:t>
            </a:r>
            <a:r>
              <a:rPr lang="it-IT" sz="1600" u="sng" dirty="0">
                <a:latin typeface="Book Antiqua" pitchFamily="18" charset="0"/>
                <a:cs typeface="Arial" pitchFamily="34" charset="0"/>
              </a:rPr>
              <a:t>economica per la </a:t>
            </a:r>
            <a:r>
              <a:rPr lang="it-IT" sz="1600" u="sng" dirty="0" smtClean="0">
                <a:latin typeface="Book Antiqua" pitchFamily="18" charset="0"/>
                <a:cs typeface="Arial" pitchFamily="34" charset="0"/>
              </a:rPr>
              <a:t>PA e </a:t>
            </a:r>
            <a:r>
              <a:rPr lang="it-IT" sz="1600" u="sng" dirty="0">
                <a:latin typeface="Book Antiqua" pitchFamily="18" charset="0"/>
                <a:cs typeface="Arial" pitchFamily="34" charset="0"/>
              </a:rPr>
              <a:t>della sostenibilità finanziaria </a:t>
            </a:r>
            <a:r>
              <a:rPr lang="it-IT" sz="1600" u="sng" dirty="0" smtClean="0">
                <a:latin typeface="Book Antiqua" pitchFamily="18" charset="0"/>
                <a:cs typeface="Arial" pitchFamily="34" charset="0"/>
              </a:rPr>
              <a:t>per il </a:t>
            </a:r>
            <a:r>
              <a:rPr lang="it-IT" sz="1600" u="sng" dirty="0">
                <a:latin typeface="Book Antiqua" pitchFamily="18" charset="0"/>
                <a:cs typeface="Arial" pitchFamily="34" charset="0"/>
              </a:rPr>
              <a:t>partner privato</a:t>
            </a:r>
            <a:r>
              <a:rPr lang="it-IT" sz="1600" dirty="0">
                <a:latin typeface="Book Antiqua" pitchFamily="18" charset="0"/>
                <a:cs typeface="Arial" pitchFamily="34" charset="0"/>
              </a:rPr>
              <a:t>. </a:t>
            </a:r>
            <a:endParaRPr lang="it-IT" sz="1600" dirty="0" smtClean="0">
              <a:latin typeface="Book Antiqua" pitchFamily="18" charset="0"/>
              <a:cs typeface="Arial" pitchFamily="34" charset="0"/>
            </a:endParaRPr>
          </a:p>
          <a:p>
            <a:pPr algn="just"/>
            <a:r>
              <a:rPr lang="it-IT" sz="1600" dirty="0" smtClean="0">
                <a:latin typeface="Book Antiqua" pitchFamily="18" charset="0"/>
                <a:cs typeface="Arial" pitchFamily="34" charset="0"/>
              </a:rPr>
              <a:t>E’ una caratteristica </a:t>
            </a:r>
            <a:r>
              <a:rPr lang="it-IT" sz="1600" dirty="0">
                <a:latin typeface="Book Antiqua" pitchFamily="18" charset="0"/>
                <a:cs typeface="Arial" pitchFamily="34" charset="0"/>
              </a:rPr>
              <a:t>imprescindibile di </a:t>
            </a:r>
            <a:r>
              <a:rPr lang="it-IT" sz="1600" dirty="0" smtClean="0">
                <a:latin typeface="Book Antiqua" pitchFamily="18" charset="0"/>
                <a:cs typeface="Arial" pitchFamily="34" charset="0"/>
              </a:rPr>
              <a:t>un contratto </a:t>
            </a:r>
            <a:r>
              <a:rPr lang="it-IT" sz="1600" dirty="0">
                <a:latin typeface="Book Antiqua" pitchFamily="18" charset="0"/>
                <a:cs typeface="Arial" pitchFamily="34" charset="0"/>
              </a:rPr>
              <a:t>di partenariato, in quanto assicura la corretta remunerazione dei fattori </a:t>
            </a:r>
            <a:r>
              <a:rPr lang="it-IT" sz="1600" dirty="0" smtClean="0">
                <a:latin typeface="Book Antiqua" pitchFamily="18" charset="0"/>
                <a:cs typeface="Arial" pitchFamily="34" charset="0"/>
              </a:rPr>
              <a:t>produttivi impiegati </a:t>
            </a:r>
            <a:r>
              <a:rPr lang="it-IT" sz="1600" dirty="0">
                <a:latin typeface="Book Antiqua" pitchFamily="18" charset="0"/>
                <a:cs typeface="Arial" pitchFamily="34" charset="0"/>
              </a:rPr>
              <a:t>dall’operatore economico, e quindi sottende, implicitamente, a </a:t>
            </a:r>
            <a:r>
              <a:rPr lang="it-IT" sz="1600" dirty="0" smtClean="0">
                <a:latin typeface="Book Antiqua" pitchFamily="18" charset="0"/>
                <a:cs typeface="Arial" pitchFamily="34" charset="0"/>
              </a:rPr>
              <a:t>un’allocazione virtuosa </a:t>
            </a:r>
            <a:r>
              <a:rPr lang="it-IT" sz="1600" dirty="0">
                <a:latin typeface="Book Antiqua" pitchFamily="18" charset="0"/>
                <a:cs typeface="Arial" pitchFamily="34" charset="0"/>
              </a:rPr>
              <a:t>del rischio operativo. La definizione di un eventuale contributo a fondo perduto </a:t>
            </a:r>
            <a:r>
              <a:rPr lang="it-IT" sz="1600" dirty="0" smtClean="0">
                <a:latin typeface="Book Antiqua" pitchFamily="18" charset="0"/>
                <a:cs typeface="Arial" pitchFamily="34" charset="0"/>
              </a:rPr>
              <a:t>e la </a:t>
            </a:r>
            <a:r>
              <a:rPr lang="it-IT" sz="1600" dirty="0">
                <a:latin typeface="Book Antiqua" pitchFamily="18" charset="0"/>
                <a:cs typeface="Arial" pitchFamily="34" charset="0"/>
              </a:rPr>
              <a:t>durata del contratto contribuiscono al conseguimento dell’equilibrio economico </a:t>
            </a:r>
            <a:r>
              <a:rPr lang="it-IT" sz="1600" dirty="0" smtClean="0">
                <a:latin typeface="Book Antiqua" pitchFamily="18" charset="0"/>
                <a:cs typeface="Arial" pitchFamily="34" charset="0"/>
              </a:rPr>
              <a:t>e finanziario.</a:t>
            </a:r>
            <a:endParaRPr lang="it-IT" sz="1600" dirty="0">
              <a:latin typeface="Book Antiqua" pitchFamily="18" charset="0"/>
              <a:cs typeface="Arial" pitchFamily="34" charset="0"/>
            </a:endParaRPr>
          </a:p>
        </p:txBody>
      </p:sp>
      <p:sp>
        <p:nvSpPr>
          <p:cNvPr id="3" name="Segnaposto numero diapositiva 2"/>
          <p:cNvSpPr>
            <a:spLocks noGrp="1"/>
          </p:cNvSpPr>
          <p:nvPr>
            <p:ph type="sldNum" sz="quarter" idx="12"/>
          </p:nvPr>
        </p:nvSpPr>
        <p:spPr/>
        <p:txBody>
          <a:bodyPr/>
          <a:lstStyle/>
          <a:p>
            <a:fld id="{C121BA9E-CF39-5A4C-A796-CE277B4E7A22}" type="slidenum">
              <a:rPr lang="it-IT" sz="500" smtClean="0">
                <a:latin typeface="Book Antiqua" pitchFamily="18" charset="0"/>
              </a:rPr>
              <a:t>94</a:t>
            </a:fld>
            <a:endParaRPr lang="it-IT" sz="500" dirty="0">
              <a:latin typeface="Book Antiqua" pitchFamily="18" charset="0"/>
            </a:endParaRPr>
          </a:p>
        </p:txBody>
      </p:sp>
      <p:sp>
        <p:nvSpPr>
          <p:cNvPr id="4" name="Titolo 3"/>
          <p:cNvSpPr>
            <a:spLocks noGrp="1"/>
          </p:cNvSpPr>
          <p:nvPr>
            <p:ph type="title"/>
          </p:nvPr>
        </p:nvSpPr>
        <p:spPr/>
        <p:txBody>
          <a:bodyPr>
            <a:normAutofit/>
          </a:bodyPr>
          <a:lstStyle/>
          <a:p>
            <a:pPr algn="ctr"/>
            <a:r>
              <a:rPr lang="it-IT" sz="3200" b="0" dirty="0" smtClean="0">
                <a:solidFill>
                  <a:schemeClr val="tx1"/>
                </a:solidFill>
                <a:effectLst/>
                <a:latin typeface="Book Antiqua" pitchFamily="18" charset="0"/>
                <a:cs typeface="Arial" pitchFamily="34" charset="0"/>
              </a:rPr>
              <a:t>EQUILIBRIO DEL PEF</a:t>
            </a:r>
            <a:endParaRPr lang="it-IT" sz="3200" b="0" dirty="0">
              <a:solidFill>
                <a:schemeClr val="tx1"/>
              </a:solidFill>
              <a:effectLst/>
              <a:latin typeface="Book Antiqua" pitchFamily="18" charset="0"/>
              <a:cs typeface="Arial" pitchFamily="34" charset="0"/>
            </a:endParaRPr>
          </a:p>
        </p:txBody>
      </p:sp>
      <p:cxnSp>
        <p:nvCxnSpPr>
          <p:cNvPr id="6" name="Connettore 1 5"/>
          <p:cNvCxnSpPr/>
          <p:nvPr/>
        </p:nvCxnSpPr>
        <p:spPr>
          <a:xfrm>
            <a:off x="4453223" y="3135826"/>
            <a:ext cx="0" cy="991773"/>
          </a:xfrm>
          <a:prstGeom prst="line">
            <a:avLst/>
          </a:prstGeom>
        </p:spPr>
        <p:style>
          <a:lnRef idx="2">
            <a:schemeClr val="accent1"/>
          </a:lnRef>
          <a:fillRef idx="0">
            <a:schemeClr val="accent1"/>
          </a:fillRef>
          <a:effectRef idx="1">
            <a:schemeClr val="accent1"/>
          </a:effectRef>
          <a:fontRef idx="minor">
            <a:schemeClr val="tx1"/>
          </a:fontRef>
        </p:style>
      </p:cxnSp>
      <p:sp>
        <p:nvSpPr>
          <p:cNvPr id="7" name="Rettangolo 6"/>
          <p:cNvSpPr/>
          <p:nvPr/>
        </p:nvSpPr>
        <p:spPr>
          <a:xfrm>
            <a:off x="352332" y="4182127"/>
            <a:ext cx="8314006" cy="13504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it-IT" sz="1600" dirty="0">
                <a:solidFill>
                  <a:schemeClr val="tx1"/>
                </a:solidFill>
                <a:latin typeface="Book Antiqua" pitchFamily="18" charset="0"/>
                <a:cs typeface="Arial" pitchFamily="34" charset="0"/>
              </a:rPr>
              <a:t>Il Contratto è in equilibrio economico e finanziario quando, </a:t>
            </a:r>
            <a:r>
              <a:rPr lang="it-IT" sz="1600" u="sng" dirty="0">
                <a:solidFill>
                  <a:schemeClr val="tx1"/>
                </a:solidFill>
                <a:latin typeface="Book Antiqua" pitchFamily="18" charset="0"/>
                <a:cs typeface="Arial" pitchFamily="34" charset="0"/>
              </a:rPr>
              <a:t>al momento della </a:t>
            </a:r>
            <a:r>
              <a:rPr lang="it-IT" sz="1600" u="sng" dirty="0" smtClean="0">
                <a:solidFill>
                  <a:schemeClr val="tx1"/>
                </a:solidFill>
                <a:latin typeface="Book Antiqua" pitchFamily="18" charset="0"/>
                <a:cs typeface="Arial" pitchFamily="34" charset="0"/>
              </a:rPr>
              <a:t>stipula, i </a:t>
            </a:r>
            <a:r>
              <a:rPr lang="it-IT" sz="1600" u="sng" dirty="0">
                <a:solidFill>
                  <a:schemeClr val="tx1"/>
                </a:solidFill>
                <a:latin typeface="Book Antiqua" pitchFamily="18" charset="0"/>
                <a:cs typeface="Arial" pitchFamily="34" charset="0"/>
              </a:rPr>
              <a:t>flussi positivi previsti del progetto, generati dai ricavi, sono in grado di coprire i </a:t>
            </a:r>
            <a:r>
              <a:rPr lang="it-IT" sz="1600" u="sng" dirty="0" smtClean="0">
                <a:solidFill>
                  <a:schemeClr val="tx1"/>
                </a:solidFill>
                <a:latin typeface="Book Antiqua" pitchFamily="18" charset="0"/>
                <a:cs typeface="Arial" pitchFamily="34" charset="0"/>
              </a:rPr>
              <a:t>flussi negativi </a:t>
            </a:r>
            <a:r>
              <a:rPr lang="it-IT" sz="1600" u="sng" dirty="0">
                <a:solidFill>
                  <a:schemeClr val="tx1"/>
                </a:solidFill>
                <a:latin typeface="Book Antiqua" pitchFamily="18" charset="0"/>
                <a:cs typeface="Arial" pitchFamily="34" charset="0"/>
              </a:rPr>
              <a:t>previsti, generati dai costi di investimento, di gestione e dalla remunerazione </a:t>
            </a:r>
            <a:r>
              <a:rPr lang="it-IT" sz="1600" u="sng" dirty="0" smtClean="0">
                <a:solidFill>
                  <a:schemeClr val="tx1"/>
                </a:solidFill>
                <a:latin typeface="Book Antiqua" pitchFamily="18" charset="0"/>
                <a:cs typeface="Arial" pitchFamily="34" charset="0"/>
              </a:rPr>
              <a:t>del capitale </a:t>
            </a:r>
            <a:r>
              <a:rPr lang="it-IT" sz="1600" u="sng" dirty="0">
                <a:solidFill>
                  <a:schemeClr val="tx1"/>
                </a:solidFill>
                <a:latin typeface="Book Antiqua" pitchFamily="18" charset="0"/>
                <a:cs typeface="Arial" pitchFamily="34" charset="0"/>
              </a:rPr>
              <a:t>investito</a:t>
            </a:r>
            <a:r>
              <a:rPr lang="it-IT" sz="1600" dirty="0">
                <a:solidFill>
                  <a:schemeClr val="tx1"/>
                </a:solidFill>
                <a:latin typeface="Book Antiqua" pitchFamily="18" charset="0"/>
                <a:cs typeface="Arial" pitchFamily="34" charset="0"/>
              </a:rPr>
              <a:t> (mezzi propri e debito).</a:t>
            </a:r>
          </a:p>
        </p:txBody>
      </p:sp>
    </p:spTree>
    <p:extLst>
      <p:ext uri="{BB962C8B-B14F-4D97-AF65-F5344CB8AC3E}">
        <p14:creationId xmlns:p14="http://schemas.microsoft.com/office/powerpoint/2010/main" val="33898643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84635" y="994236"/>
            <a:ext cx="8451372" cy="3924300"/>
          </a:xfrm>
        </p:spPr>
        <p:txBody>
          <a:bodyPr>
            <a:noAutofit/>
          </a:bodyPr>
          <a:lstStyle/>
          <a:p>
            <a:pPr algn="just"/>
            <a:r>
              <a:rPr lang="it-IT" sz="1900" dirty="0" smtClean="0">
                <a:latin typeface="Book Antiqua" pitchFamily="18" charset="0"/>
                <a:cs typeface="Arial" pitchFamily="34" charset="0"/>
              </a:rPr>
              <a:t>Qualora si riscontri un’Alterazione dell’Equilibrio Economico Finanziario determinata da uno o più Eventi di Disequilibrio non riconducibili </a:t>
            </a:r>
            <a:r>
              <a:rPr lang="it-IT" sz="1900" dirty="0">
                <a:latin typeface="Book Antiqua" pitchFamily="18" charset="0"/>
                <a:cs typeface="Arial" pitchFamily="34" charset="0"/>
              </a:rPr>
              <a:t>al Concessionario, </a:t>
            </a:r>
            <a:r>
              <a:rPr lang="it-IT" sz="1900" dirty="0" smtClean="0">
                <a:latin typeface="Book Antiqua" pitchFamily="18" charset="0"/>
                <a:cs typeface="Arial" pitchFamily="34" charset="0"/>
              </a:rPr>
              <a:t>le parti </a:t>
            </a:r>
            <a:r>
              <a:rPr lang="it-IT" sz="1900" dirty="0">
                <a:latin typeface="Book Antiqua" pitchFamily="18" charset="0"/>
                <a:cs typeface="Arial" pitchFamily="34" charset="0"/>
              </a:rPr>
              <a:t>procedono alla revisione del </a:t>
            </a:r>
            <a:r>
              <a:rPr lang="it-IT" sz="1900" dirty="0" smtClean="0">
                <a:latin typeface="Book Antiqua" pitchFamily="18" charset="0"/>
                <a:cs typeface="Arial" pitchFamily="34" charset="0"/>
              </a:rPr>
              <a:t>PEF.</a:t>
            </a:r>
            <a:endParaRPr lang="it-IT" sz="1900" dirty="0">
              <a:latin typeface="Book Antiqua" pitchFamily="18" charset="0"/>
              <a:cs typeface="Arial" pitchFamily="34" charset="0"/>
            </a:endParaRPr>
          </a:p>
          <a:p>
            <a:pPr algn="just"/>
            <a:r>
              <a:rPr lang="it-IT" sz="1900" dirty="0" smtClean="0">
                <a:latin typeface="Book Antiqua" pitchFamily="18" charset="0"/>
                <a:cs typeface="Arial" pitchFamily="34" charset="0"/>
              </a:rPr>
              <a:t> Sono considerati </a:t>
            </a:r>
            <a:r>
              <a:rPr lang="it-IT" sz="1900" dirty="0">
                <a:latin typeface="Book Antiqua" pitchFamily="18" charset="0"/>
                <a:cs typeface="Arial" pitchFamily="34" charset="0"/>
              </a:rPr>
              <a:t>Eventi di Disequilibrio </a:t>
            </a:r>
            <a:r>
              <a:rPr lang="it-IT" sz="1900" dirty="0" smtClean="0">
                <a:latin typeface="Book Antiqua" pitchFamily="18" charset="0"/>
                <a:cs typeface="Arial" pitchFamily="34" charset="0"/>
              </a:rPr>
              <a:t>esclusivamente:</a:t>
            </a:r>
            <a:endParaRPr lang="it-IT" sz="1900" dirty="0">
              <a:latin typeface="Book Antiqua" pitchFamily="18" charset="0"/>
              <a:cs typeface="Arial" pitchFamily="34" charset="0"/>
            </a:endParaRPr>
          </a:p>
          <a:p>
            <a:pPr marL="800100" lvl="1" indent="-342900" algn="just">
              <a:buFont typeface="+mj-lt"/>
              <a:buAutoNum type="alphaLcParenR"/>
            </a:pPr>
            <a:r>
              <a:rPr lang="it-IT" sz="1500" dirty="0" smtClean="0">
                <a:latin typeface="Book Antiqua" pitchFamily="18" charset="0"/>
                <a:cs typeface="Arial" pitchFamily="34" charset="0"/>
              </a:rPr>
              <a:t>entrata </a:t>
            </a:r>
            <a:r>
              <a:rPr lang="it-IT" sz="1500" dirty="0">
                <a:latin typeface="Book Antiqua" pitchFamily="18" charset="0"/>
                <a:cs typeface="Arial" pitchFamily="34" charset="0"/>
              </a:rPr>
              <a:t>in vigore di norme legislative e regolamentari che </a:t>
            </a:r>
            <a:r>
              <a:rPr lang="it-IT" sz="1500" dirty="0" smtClean="0">
                <a:latin typeface="Book Antiqua" pitchFamily="18" charset="0"/>
                <a:cs typeface="Arial" pitchFamily="34" charset="0"/>
              </a:rPr>
              <a:t>incidono economicamente </a:t>
            </a:r>
            <a:r>
              <a:rPr lang="it-IT" sz="1500" dirty="0">
                <a:latin typeface="Book Antiqua" pitchFamily="18" charset="0"/>
                <a:cs typeface="Arial" pitchFamily="34" charset="0"/>
              </a:rPr>
              <a:t>sui termini e sulle condizioni di realizzazione e gestione dell’Opera e </a:t>
            </a:r>
            <a:r>
              <a:rPr lang="it-IT" sz="1500" dirty="0" smtClean="0">
                <a:latin typeface="Book Antiqua" pitchFamily="18" charset="0"/>
                <a:cs typeface="Arial" pitchFamily="34" charset="0"/>
              </a:rPr>
              <a:t>dei Servizi </a:t>
            </a:r>
            <a:r>
              <a:rPr lang="it-IT" sz="1500" dirty="0">
                <a:latin typeface="Book Antiqua" pitchFamily="18" charset="0"/>
                <a:cs typeface="Arial" pitchFamily="34" charset="0"/>
              </a:rPr>
              <a:t>ovvero sulle condizioni di pagamento del Corrispettivo e/o del Contributo e </a:t>
            </a:r>
            <a:r>
              <a:rPr lang="it-IT" sz="1500" dirty="0" smtClean="0">
                <a:latin typeface="Book Antiqua" pitchFamily="18" charset="0"/>
                <a:cs typeface="Arial" pitchFamily="34" charset="0"/>
              </a:rPr>
              <a:t>sul relativo </a:t>
            </a:r>
            <a:r>
              <a:rPr lang="it-IT" sz="1500" dirty="0">
                <a:latin typeface="Book Antiqua" pitchFamily="18" charset="0"/>
                <a:cs typeface="Arial" pitchFamily="34" charset="0"/>
              </a:rPr>
              <a:t>regime </a:t>
            </a:r>
            <a:r>
              <a:rPr lang="it-IT" sz="1500" dirty="0" smtClean="0">
                <a:latin typeface="Book Antiqua" pitchFamily="18" charset="0"/>
                <a:cs typeface="Arial" pitchFamily="34" charset="0"/>
              </a:rPr>
              <a:t>tributario;</a:t>
            </a:r>
          </a:p>
          <a:p>
            <a:pPr marL="800100" lvl="1" indent="-342900" algn="just">
              <a:buFont typeface="+mj-lt"/>
              <a:buAutoNum type="alphaLcParenR"/>
            </a:pPr>
            <a:r>
              <a:rPr lang="it-IT" sz="1500" dirty="0" smtClean="0">
                <a:latin typeface="Book Antiqua" pitchFamily="18" charset="0"/>
                <a:cs typeface="Arial" pitchFamily="34" charset="0"/>
              </a:rPr>
              <a:t>mancato </a:t>
            </a:r>
            <a:r>
              <a:rPr lang="it-IT" sz="1500" dirty="0">
                <a:latin typeface="Book Antiqua" pitchFamily="18" charset="0"/>
                <a:cs typeface="Arial" pitchFamily="34" charset="0"/>
              </a:rPr>
              <a:t>o ritardato rilascio delle </a:t>
            </a:r>
            <a:r>
              <a:rPr lang="it-IT" sz="1500" dirty="0" smtClean="0">
                <a:latin typeface="Book Antiqua" pitchFamily="18" charset="0"/>
                <a:cs typeface="Arial" pitchFamily="34" charset="0"/>
              </a:rPr>
              <a:t>Autorizzazioni non riconducibile </a:t>
            </a:r>
            <a:r>
              <a:rPr lang="it-IT" sz="1500" dirty="0">
                <a:latin typeface="Book Antiqua" pitchFamily="18" charset="0"/>
                <a:cs typeface="Arial" pitchFamily="34" charset="0"/>
              </a:rPr>
              <a:t>al Concessionario nonché l'annullamento, in sede giurisdizionale </a:t>
            </a:r>
            <a:r>
              <a:rPr lang="it-IT" sz="1500" dirty="0" smtClean="0">
                <a:latin typeface="Book Antiqua" pitchFamily="18" charset="0"/>
                <a:cs typeface="Arial" pitchFamily="34" charset="0"/>
              </a:rPr>
              <a:t>o amministrativa</a:t>
            </a:r>
            <a:r>
              <a:rPr lang="it-IT" sz="1500" dirty="0">
                <a:latin typeface="Book Antiqua" pitchFamily="18" charset="0"/>
                <a:cs typeface="Arial" pitchFamily="34" charset="0"/>
              </a:rPr>
              <a:t>, la revoca e/o la perdita di efficacia delle necessarie Autorizzazioni, per </a:t>
            </a:r>
            <a:r>
              <a:rPr lang="it-IT" sz="1500" dirty="0" smtClean="0">
                <a:latin typeface="Book Antiqua" pitchFamily="18" charset="0"/>
                <a:cs typeface="Arial" pitchFamily="34" charset="0"/>
              </a:rPr>
              <a:t>causa non </a:t>
            </a:r>
            <a:r>
              <a:rPr lang="it-IT" sz="1500" dirty="0">
                <a:latin typeface="Book Antiqua" pitchFamily="18" charset="0"/>
                <a:cs typeface="Arial" pitchFamily="34" charset="0"/>
              </a:rPr>
              <a:t>imputabile al </a:t>
            </a:r>
            <a:r>
              <a:rPr lang="it-IT" sz="1500" dirty="0" smtClean="0">
                <a:latin typeface="Book Antiqua" pitchFamily="18" charset="0"/>
                <a:cs typeface="Arial" pitchFamily="34" charset="0"/>
              </a:rPr>
              <a:t>Concessionario;</a:t>
            </a:r>
          </a:p>
          <a:p>
            <a:pPr marL="800100" lvl="1" indent="-342900" algn="just">
              <a:buFont typeface="+mj-lt"/>
              <a:buAutoNum type="alphaLcParenR"/>
            </a:pPr>
            <a:r>
              <a:rPr lang="it-IT" sz="1500" dirty="0" smtClean="0">
                <a:latin typeface="Book Antiqua" pitchFamily="18" charset="0"/>
                <a:cs typeface="Arial" pitchFamily="34" charset="0"/>
              </a:rPr>
              <a:t>maggiori </a:t>
            </a:r>
            <a:r>
              <a:rPr lang="it-IT" sz="1500" dirty="0">
                <a:latin typeface="Book Antiqua" pitchFamily="18" charset="0"/>
                <a:cs typeface="Arial" pitchFamily="34" charset="0"/>
              </a:rPr>
              <a:t>oneri derivanti dalle procedure di esproprio, diversi da quelli </a:t>
            </a:r>
            <a:r>
              <a:rPr lang="it-IT" sz="1500" dirty="0" smtClean="0">
                <a:latin typeface="Book Antiqua" pitchFamily="18" charset="0"/>
                <a:cs typeface="Arial" pitchFamily="34" charset="0"/>
              </a:rPr>
              <a:t>riconducibili al Concessionario;</a:t>
            </a:r>
            <a:endParaRPr lang="it-IT" sz="1500" dirty="0">
              <a:latin typeface="Book Antiqua" pitchFamily="18" charset="0"/>
              <a:cs typeface="Arial" pitchFamily="34" charset="0"/>
            </a:endParaRPr>
          </a:p>
          <a:p>
            <a:pPr marL="800100" lvl="1" indent="-342900" algn="just">
              <a:buFont typeface="+mj-lt"/>
              <a:buAutoNum type="alphaLcParenR"/>
            </a:pPr>
            <a:r>
              <a:rPr lang="it-IT" sz="1500" dirty="0" smtClean="0">
                <a:latin typeface="Book Antiqua" pitchFamily="18" charset="0"/>
                <a:cs typeface="Arial" pitchFamily="34" charset="0"/>
              </a:rPr>
              <a:t>casi </a:t>
            </a:r>
            <a:r>
              <a:rPr lang="it-IT" sz="1500" dirty="0">
                <a:latin typeface="Book Antiqua" pitchFamily="18" charset="0"/>
                <a:cs typeface="Arial" pitchFamily="34" charset="0"/>
              </a:rPr>
              <a:t>di sospensione </a:t>
            </a:r>
            <a:r>
              <a:rPr lang="it-IT" sz="1500" dirty="0" smtClean="0">
                <a:latin typeface="Book Antiqua" pitchFamily="18" charset="0"/>
                <a:cs typeface="Arial" pitchFamily="34" charset="0"/>
              </a:rPr>
              <a:t>qualora </a:t>
            </a:r>
            <a:r>
              <a:rPr lang="it-IT" sz="1500" dirty="0">
                <a:latin typeface="Book Antiqua" pitchFamily="18" charset="0"/>
                <a:cs typeface="Arial" pitchFamily="34" charset="0"/>
              </a:rPr>
              <a:t>il periodo di sospensione ecceda rispettivamente 180 giorni in </a:t>
            </a:r>
            <a:r>
              <a:rPr lang="it-IT" sz="1500" dirty="0" smtClean="0">
                <a:latin typeface="Book Antiqua" pitchFamily="18" charset="0"/>
                <a:cs typeface="Arial" pitchFamily="34" charset="0"/>
              </a:rPr>
              <a:t>Fase di </a:t>
            </a:r>
            <a:r>
              <a:rPr lang="it-IT" sz="1500" dirty="0">
                <a:latin typeface="Book Antiqua" pitchFamily="18" charset="0"/>
                <a:cs typeface="Arial" pitchFamily="34" charset="0"/>
              </a:rPr>
              <a:t>Costruzione e i 90 giorni in Fase di </a:t>
            </a:r>
            <a:r>
              <a:rPr lang="it-IT" sz="1500" dirty="0" smtClean="0">
                <a:latin typeface="Book Antiqua" pitchFamily="18" charset="0"/>
                <a:cs typeface="Arial" pitchFamily="34" charset="0"/>
              </a:rPr>
              <a:t>Gestione;</a:t>
            </a:r>
          </a:p>
          <a:p>
            <a:pPr marL="800100" lvl="1" indent="-342900" algn="just">
              <a:buFont typeface="+mj-lt"/>
              <a:buAutoNum type="alphaLcParenR"/>
            </a:pPr>
            <a:r>
              <a:rPr lang="it-IT" sz="1500" dirty="0" smtClean="0">
                <a:latin typeface="Book Antiqua" pitchFamily="18" charset="0"/>
                <a:cs typeface="Arial" pitchFamily="34" charset="0"/>
              </a:rPr>
              <a:t>cause </a:t>
            </a:r>
            <a:r>
              <a:rPr lang="it-IT" sz="1500" dirty="0">
                <a:latin typeface="Book Antiqua" pitchFamily="18" charset="0"/>
                <a:cs typeface="Arial" pitchFamily="34" charset="0"/>
              </a:rPr>
              <a:t>di Forza </a:t>
            </a:r>
            <a:r>
              <a:rPr lang="it-IT" sz="1500" dirty="0" smtClean="0">
                <a:latin typeface="Book Antiqua" pitchFamily="18" charset="0"/>
                <a:cs typeface="Arial" pitchFamily="34" charset="0"/>
              </a:rPr>
              <a:t>Maggiore;</a:t>
            </a:r>
            <a:endParaRPr lang="it-IT" sz="1500" dirty="0">
              <a:latin typeface="Book Antiqua" pitchFamily="18" charset="0"/>
              <a:cs typeface="Arial" pitchFamily="34" charset="0"/>
            </a:endParaRPr>
          </a:p>
          <a:p>
            <a:pPr marL="800100" lvl="1" indent="-342900" algn="just">
              <a:buFont typeface="+mj-lt"/>
              <a:buAutoNum type="alphaLcParenR"/>
            </a:pPr>
            <a:r>
              <a:rPr lang="it-IT" sz="1500" dirty="0" smtClean="0">
                <a:latin typeface="Book Antiqua" pitchFamily="18" charset="0"/>
                <a:cs typeface="Arial" pitchFamily="34" charset="0"/>
              </a:rPr>
              <a:t>modifiche al Contratto.</a:t>
            </a:r>
            <a:endParaRPr lang="it-IT" sz="1500" dirty="0">
              <a:latin typeface="Book Antiqua" pitchFamily="18" charset="0"/>
              <a:cs typeface="Arial" pitchFamily="34" charset="0"/>
            </a:endParaRPr>
          </a:p>
        </p:txBody>
      </p:sp>
      <p:sp>
        <p:nvSpPr>
          <p:cNvPr id="3" name="Segnaposto numero diapositiva 2"/>
          <p:cNvSpPr>
            <a:spLocks noGrp="1"/>
          </p:cNvSpPr>
          <p:nvPr>
            <p:ph type="sldNum" sz="quarter" idx="12"/>
          </p:nvPr>
        </p:nvSpPr>
        <p:spPr/>
        <p:txBody>
          <a:bodyPr/>
          <a:lstStyle/>
          <a:p>
            <a:fld id="{C121BA9E-CF39-5A4C-A796-CE277B4E7A22}" type="slidenum">
              <a:rPr lang="it-IT" smtClean="0"/>
              <a:t>95</a:t>
            </a:fld>
            <a:endParaRPr lang="it-IT" dirty="0"/>
          </a:p>
        </p:txBody>
      </p:sp>
      <p:sp>
        <p:nvSpPr>
          <p:cNvPr id="4" name="Titolo 3"/>
          <p:cNvSpPr>
            <a:spLocks noGrp="1"/>
          </p:cNvSpPr>
          <p:nvPr>
            <p:ph type="title"/>
          </p:nvPr>
        </p:nvSpPr>
        <p:spPr>
          <a:xfrm>
            <a:off x="493422" y="1"/>
            <a:ext cx="7886700" cy="1325563"/>
          </a:xfrm>
        </p:spPr>
        <p:txBody>
          <a:bodyPr/>
          <a:lstStyle/>
          <a:p>
            <a:pPr algn="ctr"/>
            <a:r>
              <a:rPr lang="it-IT" sz="2800" b="0" dirty="0" smtClean="0">
                <a:solidFill>
                  <a:schemeClr val="tx1"/>
                </a:solidFill>
                <a:effectLst/>
                <a:latin typeface="Book Antiqua" pitchFamily="18" charset="0"/>
                <a:cs typeface="Arial" pitchFamily="34" charset="0"/>
              </a:rPr>
              <a:t>RIEQUILIBRIO ECONOMICO FINANZIARIO</a:t>
            </a:r>
            <a:endParaRPr lang="it-IT" sz="2800" b="0" dirty="0">
              <a:solidFill>
                <a:schemeClr val="tx1"/>
              </a:solidFill>
              <a:effectLst/>
              <a:latin typeface="Book Antiqua" pitchFamily="18" charset="0"/>
              <a:cs typeface="Arial" pitchFamily="34" charset="0"/>
            </a:endParaRPr>
          </a:p>
        </p:txBody>
      </p:sp>
    </p:spTree>
    <p:extLst>
      <p:ext uri="{BB962C8B-B14F-4D97-AF65-F5344CB8AC3E}">
        <p14:creationId xmlns:p14="http://schemas.microsoft.com/office/powerpoint/2010/main" val="12734500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42590" y="1317222"/>
            <a:ext cx="8451372" cy="3924300"/>
          </a:xfrm>
        </p:spPr>
        <p:txBody>
          <a:bodyPr>
            <a:normAutofit fontScale="70000" lnSpcReduction="20000"/>
          </a:bodyPr>
          <a:lstStyle/>
          <a:p>
            <a:pPr algn="just"/>
            <a:endParaRPr lang="it-IT" dirty="0" smtClean="0">
              <a:latin typeface="Book Antiqua" pitchFamily="18" charset="0"/>
            </a:endParaRPr>
          </a:p>
          <a:p>
            <a:pPr algn="just"/>
            <a:r>
              <a:rPr lang="it-IT" dirty="0" smtClean="0">
                <a:latin typeface="Book Antiqua" pitchFamily="18" charset="0"/>
                <a:cs typeface="Arial" pitchFamily="34" charset="0"/>
              </a:rPr>
              <a:t>Al </a:t>
            </a:r>
            <a:r>
              <a:rPr lang="it-IT" dirty="0">
                <a:latin typeface="Book Antiqua" pitchFamily="18" charset="0"/>
                <a:cs typeface="Arial" pitchFamily="34" charset="0"/>
              </a:rPr>
              <a:t>verificarsi di uno degli </a:t>
            </a:r>
            <a:r>
              <a:rPr lang="it-IT" dirty="0" smtClean="0">
                <a:latin typeface="Book Antiqua" pitchFamily="18" charset="0"/>
                <a:cs typeface="Arial" pitchFamily="34" charset="0"/>
              </a:rPr>
              <a:t>eventi il </a:t>
            </a:r>
            <a:r>
              <a:rPr lang="it-IT" dirty="0">
                <a:latin typeface="Book Antiqua" pitchFamily="18" charset="0"/>
                <a:cs typeface="Arial" pitchFamily="34" charset="0"/>
              </a:rPr>
              <a:t>Concessionario, al fine </a:t>
            </a:r>
            <a:r>
              <a:rPr lang="it-IT" dirty="0" smtClean="0">
                <a:latin typeface="Book Antiqua" pitchFamily="18" charset="0"/>
                <a:cs typeface="Arial" pitchFamily="34" charset="0"/>
              </a:rPr>
              <a:t>di avviare </a:t>
            </a:r>
            <a:r>
              <a:rPr lang="it-IT" dirty="0">
                <a:latin typeface="Book Antiqua" pitchFamily="18" charset="0"/>
                <a:cs typeface="Arial" pitchFamily="34" charset="0"/>
              </a:rPr>
              <a:t>la procedura di revisione del </a:t>
            </a:r>
            <a:r>
              <a:rPr lang="it-IT" dirty="0" smtClean="0">
                <a:latin typeface="Book Antiqua" pitchFamily="18" charset="0"/>
                <a:cs typeface="Arial" pitchFamily="34" charset="0"/>
              </a:rPr>
              <a:t>PEF, </a:t>
            </a:r>
            <a:r>
              <a:rPr lang="it-IT" dirty="0">
                <a:latin typeface="Book Antiqua" pitchFamily="18" charset="0"/>
                <a:cs typeface="Arial" pitchFamily="34" charset="0"/>
              </a:rPr>
              <a:t>ne dà </a:t>
            </a:r>
            <a:r>
              <a:rPr lang="it-IT" dirty="0" smtClean="0">
                <a:latin typeface="Book Antiqua" pitchFamily="18" charset="0"/>
                <a:cs typeface="Arial" pitchFamily="34" charset="0"/>
              </a:rPr>
              <a:t>comunicazione scritta </a:t>
            </a:r>
            <a:r>
              <a:rPr lang="it-IT" dirty="0">
                <a:latin typeface="Book Antiqua" pitchFamily="18" charset="0"/>
                <a:cs typeface="Arial" pitchFamily="34" charset="0"/>
              </a:rPr>
              <a:t>al Concedente, indicando con esattezza i presupposti che hanno </a:t>
            </a:r>
            <a:r>
              <a:rPr lang="it-IT" dirty="0" smtClean="0">
                <a:latin typeface="Book Antiqua" pitchFamily="18" charset="0"/>
                <a:cs typeface="Arial" pitchFamily="34" charset="0"/>
              </a:rPr>
              <a:t>determinato l’Alterazione </a:t>
            </a:r>
            <a:r>
              <a:rPr lang="it-IT" dirty="0">
                <a:latin typeface="Book Antiqua" pitchFamily="18" charset="0"/>
                <a:cs typeface="Arial" pitchFamily="34" charset="0"/>
              </a:rPr>
              <a:t>dell’Equilibrio Economico Finanziario e producendo la </a:t>
            </a:r>
            <a:r>
              <a:rPr lang="it-IT" dirty="0" smtClean="0">
                <a:latin typeface="Book Antiqua" pitchFamily="18" charset="0"/>
                <a:cs typeface="Arial" pitchFamily="34" charset="0"/>
              </a:rPr>
              <a:t>seguente documentazione </a:t>
            </a:r>
            <a:r>
              <a:rPr lang="it-IT" dirty="0">
                <a:latin typeface="Book Antiqua" pitchFamily="18" charset="0"/>
                <a:cs typeface="Arial" pitchFamily="34" charset="0"/>
              </a:rPr>
              <a:t>dimostrativa:</a:t>
            </a:r>
          </a:p>
          <a:p>
            <a:pPr marL="971550" lvl="1" indent="-514350">
              <a:buFont typeface="+mj-lt"/>
              <a:buAutoNum type="alphaLcParenR"/>
            </a:pPr>
            <a:r>
              <a:rPr lang="it-IT" dirty="0" smtClean="0">
                <a:latin typeface="Book Antiqua" pitchFamily="18" charset="0"/>
                <a:cs typeface="Arial" pitchFamily="34" charset="0"/>
              </a:rPr>
              <a:t>PEF </a:t>
            </a:r>
            <a:r>
              <a:rPr lang="it-IT" dirty="0">
                <a:latin typeface="Book Antiqua" pitchFamily="18" charset="0"/>
                <a:cs typeface="Arial" pitchFamily="34" charset="0"/>
              </a:rPr>
              <a:t>in Disequilibrio, in formato </a:t>
            </a:r>
            <a:r>
              <a:rPr lang="it-IT" dirty="0" smtClean="0">
                <a:latin typeface="Book Antiqua" pitchFamily="18" charset="0"/>
                <a:cs typeface="Arial" pitchFamily="34" charset="0"/>
              </a:rPr>
              <a:t>editabile;</a:t>
            </a:r>
          </a:p>
          <a:p>
            <a:pPr marL="971550" lvl="1" indent="-514350">
              <a:buFont typeface="+mj-lt"/>
              <a:buAutoNum type="alphaLcParenR"/>
            </a:pPr>
            <a:r>
              <a:rPr lang="it-IT" dirty="0" smtClean="0">
                <a:latin typeface="Book Antiqua" pitchFamily="18" charset="0"/>
                <a:cs typeface="Arial" pitchFamily="34" charset="0"/>
              </a:rPr>
              <a:t>PEF </a:t>
            </a:r>
            <a:r>
              <a:rPr lang="it-IT" dirty="0">
                <a:latin typeface="Book Antiqua" pitchFamily="18" charset="0"/>
                <a:cs typeface="Arial" pitchFamily="34" charset="0"/>
              </a:rPr>
              <a:t>Revisionato, in formato </a:t>
            </a:r>
            <a:r>
              <a:rPr lang="it-IT" dirty="0" smtClean="0">
                <a:latin typeface="Book Antiqua" pitchFamily="18" charset="0"/>
                <a:cs typeface="Arial" pitchFamily="34" charset="0"/>
              </a:rPr>
              <a:t>editabile;</a:t>
            </a:r>
          </a:p>
          <a:p>
            <a:pPr marL="971550" lvl="1" indent="-514350">
              <a:buFont typeface="+mj-lt"/>
              <a:buAutoNum type="alphaLcParenR"/>
            </a:pPr>
            <a:r>
              <a:rPr lang="it-IT" dirty="0" smtClean="0">
                <a:latin typeface="Book Antiqua" pitchFamily="18" charset="0"/>
                <a:cs typeface="Arial" pitchFamily="34" charset="0"/>
              </a:rPr>
              <a:t>relazione </a:t>
            </a:r>
            <a:r>
              <a:rPr lang="it-IT" dirty="0">
                <a:latin typeface="Book Antiqua" pitchFamily="18" charset="0"/>
                <a:cs typeface="Arial" pitchFamily="34" charset="0"/>
              </a:rPr>
              <a:t>esplicativa del </a:t>
            </a:r>
            <a:r>
              <a:rPr lang="it-IT" dirty="0" smtClean="0">
                <a:latin typeface="Book Antiqua" pitchFamily="18" charset="0"/>
                <a:cs typeface="Arial" pitchFamily="34" charset="0"/>
              </a:rPr>
              <a:t>PEF </a:t>
            </a:r>
            <a:r>
              <a:rPr lang="it-IT" dirty="0">
                <a:latin typeface="Book Antiqua" pitchFamily="18" charset="0"/>
                <a:cs typeface="Arial" pitchFamily="34" charset="0"/>
              </a:rPr>
              <a:t>Revisionato, che illustri </a:t>
            </a:r>
            <a:r>
              <a:rPr lang="it-IT" dirty="0" smtClean="0">
                <a:latin typeface="Book Antiqua" pitchFamily="18" charset="0"/>
                <a:cs typeface="Arial" pitchFamily="34" charset="0"/>
              </a:rPr>
              <a:t>(tra l’altro) </a:t>
            </a:r>
            <a:r>
              <a:rPr lang="it-IT" dirty="0">
                <a:latin typeface="Book Antiqua" pitchFamily="18" charset="0"/>
                <a:cs typeface="Arial" pitchFamily="34" charset="0"/>
              </a:rPr>
              <a:t>le cause e i presupposti che hanno indotto alla richiesta di revisione e i maggiori </a:t>
            </a:r>
            <a:r>
              <a:rPr lang="it-IT" dirty="0" smtClean="0">
                <a:latin typeface="Book Antiqua" pitchFamily="18" charset="0"/>
                <a:cs typeface="Arial" pitchFamily="34" charset="0"/>
              </a:rPr>
              <a:t>oneri da </a:t>
            </a:r>
            <a:r>
              <a:rPr lang="it-IT" dirty="0">
                <a:latin typeface="Book Antiqua" pitchFamily="18" charset="0"/>
                <a:cs typeface="Arial" pitchFamily="34" charset="0"/>
              </a:rPr>
              <a:t>esso derivanti;</a:t>
            </a:r>
          </a:p>
          <a:p>
            <a:pPr marL="971550" lvl="1" indent="-514350" algn="just">
              <a:buFont typeface="+mj-lt"/>
              <a:buAutoNum type="alphaLcParenR"/>
            </a:pPr>
            <a:r>
              <a:rPr lang="it-IT" dirty="0" smtClean="0">
                <a:latin typeface="Book Antiqua" pitchFamily="18" charset="0"/>
                <a:cs typeface="Arial" pitchFamily="34" charset="0"/>
              </a:rPr>
              <a:t>schema </a:t>
            </a:r>
            <a:r>
              <a:rPr lang="it-IT" dirty="0">
                <a:latin typeface="Book Antiqua" pitchFamily="18" charset="0"/>
                <a:cs typeface="Arial" pitchFamily="34" charset="0"/>
              </a:rPr>
              <a:t>di atto aggiuntivo per il recepimento nel Contratto di quanto previsto </a:t>
            </a:r>
            <a:r>
              <a:rPr lang="it-IT" dirty="0" smtClean="0">
                <a:latin typeface="Book Antiqua" pitchFamily="18" charset="0"/>
                <a:cs typeface="Arial" pitchFamily="34" charset="0"/>
              </a:rPr>
              <a:t>nel PEF </a:t>
            </a:r>
            <a:r>
              <a:rPr lang="it-IT" dirty="0">
                <a:latin typeface="Book Antiqua" pitchFamily="18" charset="0"/>
                <a:cs typeface="Arial" pitchFamily="34" charset="0"/>
              </a:rPr>
              <a:t>Revisionato</a:t>
            </a:r>
            <a:r>
              <a:rPr lang="it-IT" dirty="0" smtClean="0">
                <a:latin typeface="Book Antiqua" pitchFamily="18" charset="0"/>
                <a:cs typeface="Arial" pitchFamily="34" charset="0"/>
              </a:rPr>
              <a:t>.</a:t>
            </a:r>
          </a:p>
          <a:p>
            <a:endParaRPr lang="it-IT" dirty="0">
              <a:latin typeface="Book Antiqua" pitchFamily="18" charset="0"/>
              <a:cs typeface="Arial" pitchFamily="34" charset="0"/>
            </a:endParaRPr>
          </a:p>
          <a:p>
            <a:pPr algn="just"/>
            <a:r>
              <a:rPr lang="it-IT" dirty="0">
                <a:latin typeface="Book Antiqua" pitchFamily="18" charset="0"/>
                <a:cs typeface="Arial" pitchFamily="34" charset="0"/>
              </a:rPr>
              <a:t>Alla ricezione della </a:t>
            </a:r>
            <a:r>
              <a:rPr lang="it-IT" dirty="0" smtClean="0">
                <a:latin typeface="Book Antiqua" pitchFamily="18" charset="0"/>
                <a:cs typeface="Arial" pitchFamily="34" charset="0"/>
              </a:rPr>
              <a:t>detta </a:t>
            </a:r>
            <a:r>
              <a:rPr lang="it-IT" dirty="0">
                <a:latin typeface="Book Antiqua" pitchFamily="18" charset="0"/>
                <a:cs typeface="Arial" pitchFamily="34" charset="0"/>
              </a:rPr>
              <a:t>comunicazione, le Parti avviano senza indugio la </a:t>
            </a:r>
            <a:r>
              <a:rPr lang="it-IT" dirty="0" smtClean="0">
                <a:latin typeface="Book Antiqua" pitchFamily="18" charset="0"/>
                <a:cs typeface="Arial" pitchFamily="34" charset="0"/>
              </a:rPr>
              <a:t>revisione del PEF.</a:t>
            </a:r>
            <a:endParaRPr lang="it-IT" dirty="0">
              <a:latin typeface="Book Antiqua" pitchFamily="18" charset="0"/>
              <a:cs typeface="Arial" pitchFamily="34" charset="0"/>
            </a:endParaRPr>
          </a:p>
        </p:txBody>
      </p:sp>
      <p:sp>
        <p:nvSpPr>
          <p:cNvPr id="4" name="Titolo 3"/>
          <p:cNvSpPr>
            <a:spLocks noGrp="1"/>
          </p:cNvSpPr>
          <p:nvPr>
            <p:ph type="title"/>
          </p:nvPr>
        </p:nvSpPr>
        <p:spPr/>
        <p:txBody>
          <a:bodyPr/>
          <a:lstStyle/>
          <a:p>
            <a:pPr algn="ctr"/>
            <a:r>
              <a:rPr lang="it-IT" sz="2800" b="0" dirty="0" smtClean="0">
                <a:solidFill>
                  <a:schemeClr val="tx1"/>
                </a:solidFill>
                <a:effectLst/>
                <a:latin typeface="Book Antiqua" pitchFamily="18" charset="0"/>
                <a:cs typeface="Arial" pitchFamily="34" charset="0"/>
              </a:rPr>
              <a:t>RIEQUILIBRIO ECONOMICO FINANZIARIO/2 </a:t>
            </a:r>
            <a:endParaRPr lang="it-IT" sz="2800" b="0" dirty="0">
              <a:solidFill>
                <a:schemeClr val="tx1"/>
              </a:solidFill>
              <a:effectLst/>
              <a:latin typeface="Book Antiqua" pitchFamily="18" charset="0"/>
              <a:cs typeface="Arial" pitchFamily="34" charset="0"/>
            </a:endParaRPr>
          </a:p>
        </p:txBody>
      </p:sp>
    </p:spTree>
    <p:extLst>
      <p:ext uri="{BB962C8B-B14F-4D97-AF65-F5344CB8AC3E}">
        <p14:creationId xmlns:p14="http://schemas.microsoft.com/office/powerpoint/2010/main" val="36110632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32931" y="1394496"/>
            <a:ext cx="8451372" cy="3924300"/>
          </a:xfrm>
        </p:spPr>
        <p:txBody>
          <a:bodyPr>
            <a:noAutofit/>
          </a:bodyPr>
          <a:lstStyle/>
          <a:p>
            <a:endParaRPr lang="it-IT" sz="1600" dirty="0" smtClean="0">
              <a:latin typeface="Book Antiqua" pitchFamily="18" charset="0"/>
              <a:cs typeface="Arial" pitchFamily="34" charset="0"/>
            </a:endParaRPr>
          </a:p>
          <a:p>
            <a:pPr algn="just"/>
            <a:r>
              <a:rPr lang="it-IT" sz="1600" dirty="0" smtClean="0">
                <a:latin typeface="Book Antiqua" pitchFamily="18" charset="0"/>
                <a:cs typeface="Arial" pitchFamily="34" charset="0"/>
              </a:rPr>
              <a:t>Lo scopo della revisione </a:t>
            </a:r>
            <a:r>
              <a:rPr lang="it-IT" sz="1600" dirty="0">
                <a:latin typeface="Book Antiqua" pitchFamily="18" charset="0"/>
                <a:cs typeface="Arial" pitchFamily="34" charset="0"/>
              </a:rPr>
              <a:t>del </a:t>
            </a:r>
            <a:r>
              <a:rPr lang="it-IT" sz="1600" dirty="0" smtClean="0">
                <a:latin typeface="Book Antiqua" pitchFamily="18" charset="0"/>
                <a:cs typeface="Arial" pitchFamily="34" charset="0"/>
              </a:rPr>
              <a:t>PEF </a:t>
            </a:r>
            <a:r>
              <a:rPr lang="it-IT" sz="1600" dirty="0">
                <a:latin typeface="Book Antiqua" pitchFamily="18" charset="0"/>
                <a:cs typeface="Arial" pitchFamily="34" charset="0"/>
              </a:rPr>
              <a:t>è </a:t>
            </a:r>
            <a:r>
              <a:rPr lang="it-IT" sz="1600" dirty="0" smtClean="0">
                <a:latin typeface="Book Antiqua" pitchFamily="18" charset="0"/>
                <a:cs typeface="Arial" pitchFamily="34" charset="0"/>
              </a:rPr>
              <a:t>finalizzato </a:t>
            </a:r>
            <a:r>
              <a:rPr lang="it-IT" sz="1600" dirty="0">
                <a:latin typeface="Book Antiqua" pitchFamily="18" charset="0"/>
                <a:cs typeface="Arial" pitchFamily="34" charset="0"/>
              </a:rPr>
              <a:t>a determinare </a:t>
            </a:r>
            <a:r>
              <a:rPr lang="it-IT" sz="1600" dirty="0" smtClean="0">
                <a:latin typeface="Book Antiqua" pitchFamily="18" charset="0"/>
                <a:cs typeface="Arial" pitchFamily="34" charset="0"/>
              </a:rPr>
              <a:t>il ripristino</a:t>
            </a:r>
            <a:r>
              <a:rPr lang="it-IT" sz="1600" dirty="0">
                <a:latin typeface="Book Antiqua" pitchFamily="18" charset="0"/>
                <a:cs typeface="Arial" pitchFamily="34" charset="0"/>
              </a:rPr>
              <a:t> </a:t>
            </a:r>
            <a:r>
              <a:rPr lang="it-IT" sz="1600" dirty="0" smtClean="0">
                <a:latin typeface="Book Antiqua" pitchFamily="18" charset="0"/>
                <a:cs typeface="Arial" pitchFamily="34" charset="0"/>
              </a:rPr>
              <a:t>degli </a:t>
            </a:r>
            <a:r>
              <a:rPr lang="it-IT" sz="1600" dirty="0">
                <a:latin typeface="Book Antiqua" pitchFamily="18" charset="0"/>
                <a:cs typeface="Arial" pitchFamily="34" charset="0"/>
              </a:rPr>
              <a:t>Indicatori di Equilibrio Economico </a:t>
            </a:r>
            <a:r>
              <a:rPr lang="it-IT" sz="1600" dirty="0" smtClean="0">
                <a:latin typeface="Book Antiqua" pitchFamily="18" charset="0"/>
                <a:cs typeface="Arial" pitchFamily="34" charset="0"/>
              </a:rPr>
              <a:t>Finanziario. </a:t>
            </a:r>
          </a:p>
          <a:p>
            <a:endParaRPr lang="it-IT" sz="1600" dirty="0">
              <a:latin typeface="Book Antiqua" pitchFamily="18" charset="0"/>
              <a:cs typeface="Arial" pitchFamily="34" charset="0"/>
            </a:endParaRPr>
          </a:p>
          <a:p>
            <a:r>
              <a:rPr lang="it-IT" sz="1600" dirty="0" smtClean="0">
                <a:latin typeface="Book Antiqua" pitchFamily="18" charset="0"/>
                <a:cs typeface="Arial" pitchFamily="34" charset="0"/>
              </a:rPr>
              <a:t>La </a:t>
            </a:r>
            <a:r>
              <a:rPr lang="it-IT" sz="1600" dirty="0">
                <a:latin typeface="Book Antiqua" pitchFamily="18" charset="0"/>
                <a:cs typeface="Arial" pitchFamily="34" charset="0"/>
              </a:rPr>
              <a:t>revisione deve, in ogni caso, garantire la </a:t>
            </a:r>
            <a:r>
              <a:rPr lang="it-IT" sz="1600" dirty="0" smtClean="0">
                <a:latin typeface="Book Antiqua" pitchFamily="18" charset="0"/>
                <a:cs typeface="Arial" pitchFamily="34" charset="0"/>
              </a:rPr>
              <a:t>permanenza dei </a:t>
            </a:r>
            <a:r>
              <a:rPr lang="it-IT" sz="1600" dirty="0">
                <a:latin typeface="Book Antiqua" pitchFamily="18" charset="0"/>
                <a:cs typeface="Arial" pitchFamily="34" charset="0"/>
              </a:rPr>
              <a:t>rischi in capo al Concessionario.</a:t>
            </a:r>
          </a:p>
          <a:p>
            <a:endParaRPr lang="it-IT" sz="1600" dirty="0">
              <a:latin typeface="Book Antiqua" pitchFamily="18" charset="0"/>
              <a:cs typeface="Arial" pitchFamily="34" charset="0"/>
            </a:endParaRPr>
          </a:p>
          <a:p>
            <a:pPr algn="just"/>
            <a:r>
              <a:rPr lang="it-IT" sz="1600" dirty="0" smtClean="0">
                <a:latin typeface="Book Antiqua" pitchFamily="18" charset="0"/>
                <a:cs typeface="Arial" pitchFamily="34" charset="0"/>
              </a:rPr>
              <a:t>In </a:t>
            </a:r>
            <a:r>
              <a:rPr lang="it-IT" sz="1600" dirty="0">
                <a:latin typeface="Book Antiqua" pitchFamily="18" charset="0"/>
                <a:cs typeface="Arial" pitchFamily="34" charset="0"/>
              </a:rPr>
              <a:t>caso di mancato accordo sul Riequilibrio del </a:t>
            </a:r>
            <a:r>
              <a:rPr lang="it-IT" sz="1600" dirty="0" smtClean="0">
                <a:latin typeface="Book Antiqua" pitchFamily="18" charset="0"/>
                <a:cs typeface="Arial" pitchFamily="34" charset="0"/>
              </a:rPr>
              <a:t>PEF entro 60 </a:t>
            </a:r>
            <a:r>
              <a:rPr lang="it-IT" sz="1600" dirty="0">
                <a:latin typeface="Book Antiqua" pitchFamily="18" charset="0"/>
                <a:cs typeface="Arial" pitchFamily="34" charset="0"/>
              </a:rPr>
              <a:t>giorni dall’avvio della </a:t>
            </a:r>
            <a:r>
              <a:rPr lang="it-IT" sz="1600" dirty="0" smtClean="0">
                <a:latin typeface="Book Antiqua" pitchFamily="18" charset="0"/>
                <a:cs typeface="Arial" pitchFamily="34" charset="0"/>
              </a:rPr>
              <a:t>comunicazione, </a:t>
            </a:r>
            <a:r>
              <a:rPr lang="it-IT" sz="1600" dirty="0">
                <a:latin typeface="Book Antiqua" pitchFamily="18" charset="0"/>
                <a:cs typeface="Arial" pitchFamily="34" charset="0"/>
              </a:rPr>
              <a:t>le Parti demandano a </a:t>
            </a:r>
            <a:r>
              <a:rPr lang="it-IT" sz="1600" dirty="0" smtClean="0">
                <a:latin typeface="Book Antiqua" pitchFamily="18" charset="0"/>
                <a:cs typeface="Arial" pitchFamily="34" charset="0"/>
              </a:rPr>
              <a:t>un tavolo </a:t>
            </a:r>
            <a:r>
              <a:rPr lang="it-IT" sz="1600" dirty="0">
                <a:latin typeface="Book Antiqua" pitchFamily="18" charset="0"/>
                <a:cs typeface="Arial" pitchFamily="34" charset="0"/>
              </a:rPr>
              <a:t>tecnico composto da un rappresentante del Concedente, un rappresentante </a:t>
            </a:r>
            <a:r>
              <a:rPr lang="it-IT" sz="1600" dirty="0" smtClean="0">
                <a:latin typeface="Book Antiqua" pitchFamily="18" charset="0"/>
                <a:cs typeface="Arial" pitchFamily="34" charset="0"/>
              </a:rPr>
              <a:t>del Concessionario </a:t>
            </a:r>
            <a:r>
              <a:rPr lang="it-IT" sz="1600" dirty="0">
                <a:latin typeface="Book Antiqua" pitchFamily="18" charset="0"/>
                <a:cs typeface="Arial" pitchFamily="34" charset="0"/>
              </a:rPr>
              <a:t>e un esperto di comprovata reputazione, indipendenza e </a:t>
            </a:r>
            <a:r>
              <a:rPr lang="it-IT" sz="1600" dirty="0" smtClean="0">
                <a:latin typeface="Book Antiqua" pitchFamily="18" charset="0"/>
                <a:cs typeface="Arial" pitchFamily="34" charset="0"/>
              </a:rPr>
              <a:t>competenza specifica </a:t>
            </a:r>
            <a:r>
              <a:rPr lang="it-IT" sz="1600" dirty="0">
                <a:latin typeface="Book Antiqua" pitchFamily="18" charset="0"/>
                <a:cs typeface="Arial" pitchFamily="34" charset="0"/>
              </a:rPr>
              <a:t>di settore, scelto di comune accordo tra le Parti medesime, la formulazione </a:t>
            </a:r>
            <a:r>
              <a:rPr lang="it-IT" sz="1600" dirty="0" smtClean="0">
                <a:latin typeface="Book Antiqua" pitchFamily="18" charset="0"/>
                <a:cs typeface="Arial" pitchFamily="34" charset="0"/>
              </a:rPr>
              <a:t>della proposta </a:t>
            </a:r>
            <a:r>
              <a:rPr lang="it-IT" sz="1600" dirty="0">
                <a:latin typeface="Book Antiqua" pitchFamily="18" charset="0"/>
                <a:cs typeface="Arial" pitchFamily="34" charset="0"/>
              </a:rPr>
              <a:t>di Riequilibrio Economico Finanziario. </a:t>
            </a:r>
            <a:endParaRPr lang="it-IT" sz="1600" dirty="0" smtClean="0">
              <a:latin typeface="Book Antiqua" pitchFamily="18" charset="0"/>
              <a:cs typeface="Arial" pitchFamily="34" charset="0"/>
            </a:endParaRPr>
          </a:p>
          <a:p>
            <a:endParaRPr lang="it-IT" sz="1600" dirty="0" smtClean="0">
              <a:latin typeface="Book Antiqua" pitchFamily="18" charset="0"/>
              <a:cs typeface="Arial" pitchFamily="34" charset="0"/>
            </a:endParaRPr>
          </a:p>
          <a:p>
            <a:r>
              <a:rPr lang="it-IT" sz="1600" dirty="0" smtClean="0">
                <a:latin typeface="Book Antiqua" pitchFamily="18" charset="0"/>
                <a:cs typeface="Arial" pitchFamily="34" charset="0"/>
              </a:rPr>
              <a:t>In </a:t>
            </a:r>
            <a:r>
              <a:rPr lang="it-IT" sz="1600" dirty="0">
                <a:latin typeface="Book Antiqua" pitchFamily="18" charset="0"/>
                <a:cs typeface="Arial" pitchFamily="34" charset="0"/>
              </a:rPr>
              <a:t>caso di mancata convocazione del </a:t>
            </a:r>
            <a:r>
              <a:rPr lang="it-IT" sz="1600" dirty="0" smtClean="0">
                <a:latin typeface="Book Antiqua" pitchFamily="18" charset="0"/>
                <a:cs typeface="Arial" pitchFamily="34" charset="0"/>
              </a:rPr>
              <a:t>tavolo tecnico </a:t>
            </a:r>
            <a:r>
              <a:rPr lang="it-IT" sz="1600" dirty="0">
                <a:latin typeface="Book Antiqua" pitchFamily="18" charset="0"/>
                <a:cs typeface="Arial" pitchFamily="34" charset="0"/>
              </a:rPr>
              <a:t>ovvero di mancata definizione di una proposta di Riequilibrio condivisa dalle </a:t>
            </a:r>
            <a:r>
              <a:rPr lang="it-IT" sz="1600" dirty="0" smtClean="0">
                <a:latin typeface="Book Antiqua" pitchFamily="18" charset="0"/>
                <a:cs typeface="Arial" pitchFamily="34" charset="0"/>
              </a:rPr>
              <a:t>Parti entro </a:t>
            </a:r>
            <a:r>
              <a:rPr lang="it-IT" sz="1600" dirty="0">
                <a:latin typeface="Book Antiqua" pitchFamily="18" charset="0"/>
                <a:cs typeface="Arial" pitchFamily="34" charset="0"/>
              </a:rPr>
              <a:t>60 giorni dalla convocazione del tavolo stesso, le Parti possono recedere dal </a:t>
            </a:r>
            <a:r>
              <a:rPr lang="it-IT" sz="1600" dirty="0" smtClean="0">
                <a:latin typeface="Book Antiqua" pitchFamily="18" charset="0"/>
                <a:cs typeface="Arial" pitchFamily="34" charset="0"/>
              </a:rPr>
              <a:t>Contratto. </a:t>
            </a:r>
            <a:endParaRPr lang="it-IT" sz="1600" dirty="0">
              <a:latin typeface="Book Antiqua" pitchFamily="18" charset="0"/>
              <a:cs typeface="Arial" pitchFamily="34" charset="0"/>
            </a:endParaRPr>
          </a:p>
        </p:txBody>
      </p:sp>
      <p:sp>
        <p:nvSpPr>
          <p:cNvPr id="4" name="Titolo 3"/>
          <p:cNvSpPr>
            <a:spLocks noGrp="1"/>
          </p:cNvSpPr>
          <p:nvPr>
            <p:ph type="title"/>
          </p:nvPr>
        </p:nvSpPr>
        <p:spPr/>
        <p:txBody>
          <a:bodyPr/>
          <a:lstStyle/>
          <a:p>
            <a:pPr algn="ctr"/>
            <a:r>
              <a:rPr lang="it-IT" sz="2800" dirty="0" smtClean="0">
                <a:solidFill>
                  <a:schemeClr val="tx1"/>
                </a:solidFill>
                <a:latin typeface="Book Antiqua" pitchFamily="18" charset="0"/>
                <a:cs typeface="Arial" pitchFamily="34" charset="0"/>
              </a:rPr>
              <a:t>RIEQUILIBRIO ECONOMICO FINANZIARIO/3</a:t>
            </a:r>
            <a:endParaRPr lang="it-IT" sz="2800" dirty="0">
              <a:solidFill>
                <a:schemeClr val="tx1"/>
              </a:solidFill>
              <a:latin typeface="Book Antiqua" pitchFamily="18" charset="0"/>
              <a:cs typeface="Arial" pitchFamily="34" charset="0"/>
            </a:endParaRPr>
          </a:p>
        </p:txBody>
      </p:sp>
    </p:spTree>
    <p:extLst>
      <p:ext uri="{BB962C8B-B14F-4D97-AF65-F5344CB8AC3E}">
        <p14:creationId xmlns:p14="http://schemas.microsoft.com/office/powerpoint/2010/main" val="160580602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sz="1800" dirty="0" smtClean="0">
                <a:latin typeface="Book Antiqua" pitchFamily="18" charset="0"/>
              </a:rPr>
              <a:t>L’oggetto è «il limite del 49% di contributo pubblico nelle operazioni di PPP (del decreto legislativo n. 50 del 2016 e ss.mm.), e utilizzo dei contributi europei a </a:t>
            </a:r>
            <a:r>
              <a:rPr lang="it-IT" sz="1800" dirty="0">
                <a:latin typeface="Book Antiqua" pitchFamily="18" charset="0"/>
              </a:rPr>
              <a:t>fondo perduto</a:t>
            </a:r>
            <a:r>
              <a:rPr lang="it-IT" sz="1800" dirty="0" smtClean="0">
                <a:latin typeface="Book Antiqua" pitchFamily="18" charset="0"/>
              </a:rPr>
              <a:t>» ed in particolare, in linea di massima, ha stabilito che </a:t>
            </a:r>
          </a:p>
          <a:p>
            <a:pPr marL="109728" indent="0" algn="just">
              <a:buNone/>
            </a:pPr>
            <a:endParaRPr lang="it-IT" sz="1800" dirty="0">
              <a:latin typeface="Book Antiqua" pitchFamily="18" charset="0"/>
            </a:endParaRPr>
          </a:p>
          <a:p>
            <a:pPr marL="109728" indent="0" algn="just">
              <a:buNone/>
            </a:pPr>
            <a:endParaRPr lang="it-IT" sz="1800" i="1" dirty="0" smtClean="0">
              <a:latin typeface="Book Antiqua" pitchFamily="18" charset="0"/>
            </a:endParaRPr>
          </a:p>
          <a:p>
            <a:pPr marL="109728" indent="0" algn="just">
              <a:buNone/>
            </a:pPr>
            <a:r>
              <a:rPr lang="it-IT" sz="1800" i="1" dirty="0" smtClean="0">
                <a:latin typeface="Book Antiqua" pitchFamily="18" charset="0"/>
              </a:rPr>
              <a:t>«Se </a:t>
            </a:r>
            <a:r>
              <a:rPr lang="it-IT" sz="1800" i="1" dirty="0">
                <a:latin typeface="Book Antiqua" pitchFamily="18" charset="0"/>
              </a:rPr>
              <a:t>non incidono sulla finanza pubblica nazionale e non risultano in qualche modalità o forma a carico </a:t>
            </a:r>
            <a:r>
              <a:rPr lang="it-IT" sz="1800" i="1" dirty="0" smtClean="0">
                <a:latin typeface="Book Antiqua" pitchFamily="18" charset="0"/>
              </a:rPr>
              <a:t>della pubblica </a:t>
            </a:r>
            <a:r>
              <a:rPr lang="it-IT" sz="1800" i="1" dirty="0">
                <a:latin typeface="Book Antiqua" pitchFamily="18" charset="0"/>
              </a:rPr>
              <a:t>amministrazione, i finanziamenti a fondo perduto di provenienza euro-unitaria, </a:t>
            </a:r>
            <a:r>
              <a:rPr lang="it-IT" sz="1800" i="1" dirty="0" smtClean="0">
                <a:latin typeface="Book Antiqua" pitchFamily="18" charset="0"/>
              </a:rPr>
              <a:t>anche nell’ambito </a:t>
            </a:r>
            <a:r>
              <a:rPr lang="it-IT" sz="1800" i="1" dirty="0">
                <a:latin typeface="Book Antiqua" pitchFamily="18" charset="0"/>
              </a:rPr>
              <a:t>del PNRR, possono ritenersi esclusi dalle valutazioni in merito al “contributo pubblico” e, </a:t>
            </a:r>
            <a:r>
              <a:rPr lang="it-IT" sz="1800" i="1" dirty="0" smtClean="0">
                <a:latin typeface="Book Antiqua" pitchFamily="18" charset="0"/>
              </a:rPr>
              <a:t>in particolare</a:t>
            </a:r>
            <a:r>
              <a:rPr lang="it-IT" sz="1800" i="1" dirty="0">
                <a:latin typeface="Book Antiqua" pitchFamily="18" charset="0"/>
              </a:rPr>
              <a:t>, al perimetro del 49% di cui agli articoli 165, comma 2, e 180, comma 6, del decreto </a:t>
            </a:r>
            <a:r>
              <a:rPr lang="it-IT" sz="1800" i="1" dirty="0" smtClean="0">
                <a:latin typeface="Book Antiqua" pitchFamily="18" charset="0"/>
              </a:rPr>
              <a:t>legislativo 18 </a:t>
            </a:r>
            <a:r>
              <a:rPr lang="it-IT" sz="1800" i="1" dirty="0">
                <a:latin typeface="Book Antiqua" pitchFamily="18" charset="0"/>
              </a:rPr>
              <a:t>aprile 2016, n. 50 in quanto destinati a “nettare” la quota di investimento. In caso di distinzione </a:t>
            </a:r>
            <a:r>
              <a:rPr lang="it-IT" sz="1800" i="1" dirty="0" smtClean="0">
                <a:latin typeface="Book Antiqua" pitchFamily="18" charset="0"/>
              </a:rPr>
              <a:t>tra risorse </a:t>
            </a:r>
            <a:r>
              <a:rPr lang="it-IT" sz="1800" i="1" dirty="0">
                <a:latin typeface="Book Antiqua" pitchFamily="18" charset="0"/>
              </a:rPr>
              <a:t>europee a fondo perduto (</a:t>
            </a:r>
            <a:r>
              <a:rPr lang="it-IT" sz="1800" i="1" dirty="0" err="1">
                <a:latin typeface="Book Antiqua" pitchFamily="18" charset="0"/>
              </a:rPr>
              <a:t>grants</a:t>
            </a:r>
            <a:r>
              <a:rPr lang="it-IT" sz="1800" i="1" dirty="0">
                <a:latin typeface="Book Antiqua" pitchFamily="18" charset="0"/>
              </a:rPr>
              <a:t>) e prestiti onerosi soggetti a obbligo di restituzione da parte </a:t>
            </a:r>
            <a:r>
              <a:rPr lang="it-IT" sz="1800" i="1" dirty="0" smtClean="0">
                <a:latin typeface="Book Antiqua" pitchFamily="18" charset="0"/>
              </a:rPr>
              <a:t>dello Stato </a:t>
            </a:r>
            <a:r>
              <a:rPr lang="it-IT" sz="1800" i="1" dirty="0">
                <a:latin typeface="Book Antiqua" pitchFamily="18" charset="0"/>
              </a:rPr>
              <a:t>italiano (</a:t>
            </a:r>
            <a:r>
              <a:rPr lang="it-IT" sz="1800" i="1" dirty="0" err="1">
                <a:latin typeface="Book Antiqua" pitchFamily="18" charset="0"/>
              </a:rPr>
              <a:t>loans</a:t>
            </a:r>
            <a:r>
              <a:rPr lang="it-IT" sz="1800" i="1" dirty="0">
                <a:latin typeface="Book Antiqua" pitchFamily="18" charset="0"/>
              </a:rPr>
              <a:t>), la predetta indicazione si applica esclusivamente alle risorse europee a </a:t>
            </a:r>
            <a:r>
              <a:rPr lang="it-IT" sz="1800" i="1" dirty="0" smtClean="0">
                <a:latin typeface="Book Antiqua" pitchFamily="18" charset="0"/>
              </a:rPr>
              <a:t>fondo perduto </a:t>
            </a:r>
            <a:r>
              <a:rPr lang="it-IT" sz="1800" i="1" dirty="0">
                <a:latin typeface="Book Antiqua" pitchFamily="18" charset="0"/>
              </a:rPr>
              <a:t>(</a:t>
            </a:r>
            <a:r>
              <a:rPr lang="it-IT" sz="1800" i="1" dirty="0" err="1">
                <a:latin typeface="Book Antiqua" pitchFamily="18" charset="0"/>
              </a:rPr>
              <a:t>grants</a:t>
            </a:r>
            <a:r>
              <a:rPr lang="it-IT" sz="1800" i="1" dirty="0" smtClean="0">
                <a:latin typeface="Book Antiqua" pitchFamily="18" charset="0"/>
              </a:rPr>
              <a:t>)».</a:t>
            </a:r>
            <a:endParaRPr lang="it-IT" sz="1800" i="1" dirty="0">
              <a:latin typeface="Book Antiqua" pitchFamily="18" charset="0"/>
            </a:endParaRPr>
          </a:p>
          <a:p>
            <a:pPr algn="just"/>
            <a:endParaRPr lang="it-IT" dirty="0"/>
          </a:p>
        </p:txBody>
      </p:sp>
      <p:sp>
        <p:nvSpPr>
          <p:cNvPr id="3" name="Titolo 2"/>
          <p:cNvSpPr>
            <a:spLocks noGrp="1"/>
          </p:cNvSpPr>
          <p:nvPr>
            <p:ph type="title"/>
          </p:nvPr>
        </p:nvSpPr>
        <p:spPr/>
        <p:txBody>
          <a:bodyPr>
            <a:normAutofit/>
          </a:bodyPr>
          <a:lstStyle/>
          <a:p>
            <a:pPr algn="ctr"/>
            <a:r>
              <a:rPr lang="it-IT" sz="2200" dirty="0">
                <a:solidFill>
                  <a:schemeClr val="tx1"/>
                </a:solidFill>
                <a:effectLst/>
                <a:latin typeface="Book Antiqua" pitchFamily="18" charset="0"/>
              </a:rPr>
              <a:t>Delibera ANAC </a:t>
            </a:r>
            <a:r>
              <a:rPr lang="it-IT" sz="2200" dirty="0" smtClean="0">
                <a:solidFill>
                  <a:schemeClr val="tx1"/>
                </a:solidFill>
                <a:effectLst/>
                <a:latin typeface="Book Antiqua" pitchFamily="18" charset="0"/>
              </a:rPr>
              <a:t>432 del 20 </a:t>
            </a:r>
            <a:r>
              <a:rPr lang="it-IT" sz="2200" dirty="0">
                <a:solidFill>
                  <a:schemeClr val="tx1"/>
                </a:solidFill>
                <a:effectLst/>
                <a:latin typeface="Book Antiqua" pitchFamily="18" charset="0"/>
              </a:rPr>
              <a:t>settembre 2022:</a:t>
            </a:r>
          </a:p>
        </p:txBody>
      </p:sp>
      <p:sp>
        <p:nvSpPr>
          <p:cNvPr id="7" name="Freccia in giù 6"/>
          <p:cNvSpPr/>
          <p:nvPr/>
        </p:nvSpPr>
        <p:spPr>
          <a:xfrm>
            <a:off x="4319972" y="2348880"/>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9106875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sz="1800" dirty="0">
                <a:latin typeface="Book Antiqua" pitchFamily="18" charset="0"/>
              </a:rPr>
              <a:t>Nella delibera </a:t>
            </a:r>
            <a:r>
              <a:rPr lang="it-IT" sz="1800" dirty="0" err="1">
                <a:latin typeface="Book Antiqua" pitchFamily="18" charset="0"/>
              </a:rPr>
              <a:t>l’Anac</a:t>
            </a:r>
            <a:r>
              <a:rPr lang="it-IT" sz="1800" dirty="0">
                <a:latin typeface="Book Antiqua" pitchFamily="18" charset="0"/>
              </a:rPr>
              <a:t> </a:t>
            </a:r>
            <a:r>
              <a:rPr lang="it-IT" sz="1800" dirty="0" smtClean="0">
                <a:latin typeface="Book Antiqua" pitchFamily="18" charset="0"/>
              </a:rPr>
              <a:t>sono richiamati sia </a:t>
            </a:r>
            <a:r>
              <a:rPr lang="it-IT" sz="1800" dirty="0">
                <a:latin typeface="Book Antiqua" pitchFamily="18" charset="0"/>
              </a:rPr>
              <a:t>il codice dei contratti pubblici, in particolare </a:t>
            </a:r>
            <a:r>
              <a:rPr lang="it-IT" sz="1800" u="sng" dirty="0">
                <a:latin typeface="Book Antiqua" pitchFamily="18" charset="0"/>
              </a:rPr>
              <a:t>gli artt. 165 co 2 e 180 co </a:t>
            </a:r>
            <a:r>
              <a:rPr lang="it-IT" sz="1800" u="sng" dirty="0" smtClean="0">
                <a:latin typeface="Book Antiqua" pitchFamily="18" charset="0"/>
              </a:rPr>
              <a:t>6</a:t>
            </a:r>
            <a:r>
              <a:rPr lang="it-IT" sz="1800" dirty="0" smtClean="0">
                <a:latin typeface="Book Antiqua" pitchFamily="18" charset="0"/>
              </a:rPr>
              <a:t>, sia </a:t>
            </a:r>
            <a:r>
              <a:rPr lang="it-IT" sz="1800" dirty="0">
                <a:latin typeface="Book Antiqua" pitchFamily="18" charset="0"/>
              </a:rPr>
              <a:t>il “</a:t>
            </a:r>
            <a:r>
              <a:rPr lang="it-IT" sz="1800" u="sng" dirty="0">
                <a:latin typeface="Book Antiqua" pitchFamily="18" charset="0"/>
              </a:rPr>
              <a:t>Manual on </a:t>
            </a:r>
            <a:r>
              <a:rPr lang="it-IT" sz="1800" u="sng" dirty="0" err="1">
                <a:latin typeface="Book Antiqua" pitchFamily="18" charset="0"/>
              </a:rPr>
              <a:t>Government</a:t>
            </a:r>
            <a:r>
              <a:rPr lang="it-IT" sz="1800" u="sng" dirty="0">
                <a:latin typeface="Book Antiqua" pitchFamily="18" charset="0"/>
              </a:rPr>
              <a:t> deficit and </a:t>
            </a:r>
            <a:r>
              <a:rPr lang="it-IT" sz="1800" u="sng" dirty="0" err="1">
                <a:latin typeface="Book Antiqua" pitchFamily="18" charset="0"/>
              </a:rPr>
              <a:t>debt</a:t>
            </a:r>
            <a:r>
              <a:rPr lang="it-IT" sz="1800" u="sng" dirty="0">
                <a:latin typeface="Book Antiqua" pitchFamily="18" charset="0"/>
              </a:rPr>
              <a:t>” </a:t>
            </a:r>
            <a:r>
              <a:rPr lang="it-IT" sz="1800" dirty="0">
                <a:latin typeface="Book Antiqua" pitchFamily="18" charset="0"/>
              </a:rPr>
              <a:t>di Eurostat, ossia il manuale attuativo del Sistema europeo dei conti nazionali e regionali dell’Ue (Sec 2010</a:t>
            </a:r>
            <a:r>
              <a:rPr lang="it-IT" sz="1800" dirty="0" smtClean="0">
                <a:latin typeface="Book Antiqua" pitchFamily="18" charset="0"/>
              </a:rPr>
              <a:t>).</a:t>
            </a:r>
          </a:p>
        </p:txBody>
      </p:sp>
      <p:sp>
        <p:nvSpPr>
          <p:cNvPr id="3" name="Titolo 2"/>
          <p:cNvSpPr>
            <a:spLocks noGrp="1"/>
          </p:cNvSpPr>
          <p:nvPr>
            <p:ph type="title"/>
          </p:nvPr>
        </p:nvSpPr>
        <p:spPr/>
        <p:txBody>
          <a:bodyPr>
            <a:normAutofit/>
          </a:bodyPr>
          <a:lstStyle/>
          <a:p>
            <a:pPr algn="ctr"/>
            <a:r>
              <a:rPr lang="it-IT" sz="2200" dirty="0">
                <a:solidFill>
                  <a:schemeClr val="tx1"/>
                </a:solidFill>
                <a:effectLst/>
                <a:latin typeface="Book Antiqua" pitchFamily="18" charset="0"/>
              </a:rPr>
              <a:t>Delibera ANAC </a:t>
            </a:r>
            <a:r>
              <a:rPr lang="it-IT" sz="2200" dirty="0" smtClean="0">
                <a:solidFill>
                  <a:schemeClr val="tx1"/>
                </a:solidFill>
                <a:effectLst/>
                <a:latin typeface="Book Antiqua" pitchFamily="18" charset="0"/>
              </a:rPr>
              <a:t>432 del 20 </a:t>
            </a:r>
            <a:r>
              <a:rPr lang="it-IT" sz="2200" dirty="0">
                <a:solidFill>
                  <a:schemeClr val="tx1"/>
                </a:solidFill>
                <a:effectLst/>
                <a:latin typeface="Book Antiqua" pitchFamily="18" charset="0"/>
              </a:rPr>
              <a:t>settembre 2022:</a:t>
            </a:r>
          </a:p>
        </p:txBody>
      </p:sp>
      <p:sp>
        <p:nvSpPr>
          <p:cNvPr id="5" name="Rettangolo arrotondato 4"/>
          <p:cNvSpPr/>
          <p:nvPr/>
        </p:nvSpPr>
        <p:spPr>
          <a:xfrm>
            <a:off x="395536" y="2825511"/>
            <a:ext cx="4934044" cy="3240360"/>
          </a:xfrm>
          <a:prstGeom prst="roundRect">
            <a:avLst/>
          </a:prstGeom>
          <a:ln cmpd="sng"/>
        </p:spPr>
        <p:style>
          <a:lnRef idx="2">
            <a:schemeClr val="accent1"/>
          </a:lnRef>
          <a:fillRef idx="1">
            <a:schemeClr val="lt1"/>
          </a:fillRef>
          <a:effectRef idx="0">
            <a:schemeClr val="accent1"/>
          </a:effectRef>
          <a:fontRef idx="minor">
            <a:schemeClr val="dk1"/>
          </a:fontRef>
        </p:style>
        <p:txBody>
          <a:bodyPr rtlCol="0" anchor="ctr"/>
          <a:lstStyle/>
          <a:p>
            <a:pPr algn="just"/>
            <a:r>
              <a:rPr lang="it-IT" sz="1400" dirty="0" smtClean="0">
                <a:solidFill>
                  <a:schemeClr val="tx1"/>
                </a:solidFill>
                <a:latin typeface="Book Antiqua" pitchFamily="18" charset="0"/>
              </a:rPr>
              <a:t>Artt. 165 co2 e 180 co6:</a:t>
            </a:r>
          </a:p>
          <a:p>
            <a:pPr algn="just"/>
            <a:r>
              <a:rPr lang="it-IT" sz="1400" dirty="0" smtClean="0">
                <a:solidFill>
                  <a:schemeClr val="tx1"/>
                </a:solidFill>
                <a:latin typeface="Book Antiqua" pitchFamily="18" charset="0"/>
              </a:rPr>
              <a:t>«</a:t>
            </a:r>
            <a:r>
              <a:rPr lang="it-IT" sz="1400" i="1" dirty="0" smtClean="0">
                <a:solidFill>
                  <a:schemeClr val="tx1"/>
                </a:solidFill>
                <a:latin typeface="Book Antiqua" pitchFamily="18" charset="0"/>
              </a:rPr>
              <a:t>in </a:t>
            </a:r>
            <a:r>
              <a:rPr lang="it-IT" sz="1400" i="1" dirty="0">
                <a:solidFill>
                  <a:schemeClr val="tx1"/>
                </a:solidFill>
                <a:latin typeface="Book Antiqua" pitchFamily="18" charset="0"/>
              </a:rPr>
              <a:t>sede di gara l'amministrazione aggiudicatrice può </a:t>
            </a:r>
            <a:r>
              <a:rPr lang="it-IT" sz="1400" i="1" dirty="0" smtClean="0">
                <a:solidFill>
                  <a:schemeClr val="tx1"/>
                </a:solidFill>
                <a:latin typeface="Book Antiqua" pitchFamily="18" charset="0"/>
              </a:rPr>
              <a:t>stabilire anche </a:t>
            </a:r>
            <a:r>
              <a:rPr lang="it-IT" sz="1400" i="1" dirty="0">
                <a:solidFill>
                  <a:schemeClr val="tx1"/>
                </a:solidFill>
                <a:latin typeface="Book Antiqua" pitchFamily="18" charset="0"/>
              </a:rPr>
              <a:t>un prezzo consistente in un contributo pubblico ovvero nella cessione di beni immobili. </a:t>
            </a:r>
            <a:r>
              <a:rPr lang="it-IT" sz="1400" i="1" dirty="0" smtClean="0">
                <a:solidFill>
                  <a:schemeClr val="tx1"/>
                </a:solidFill>
                <a:latin typeface="Book Antiqua" pitchFamily="18" charset="0"/>
              </a:rPr>
              <a:t>Il contributo</a:t>
            </a:r>
            <a:r>
              <a:rPr lang="it-IT" sz="1400" i="1" dirty="0">
                <a:solidFill>
                  <a:schemeClr val="tx1"/>
                </a:solidFill>
                <a:latin typeface="Book Antiqua" pitchFamily="18" charset="0"/>
              </a:rPr>
              <a:t>, se funzionale al mantenimento dell'equilibrio economico-finanziario, può essere </a:t>
            </a:r>
            <a:r>
              <a:rPr lang="it-IT" sz="1400" i="1" dirty="0" smtClean="0">
                <a:solidFill>
                  <a:schemeClr val="tx1"/>
                </a:solidFill>
                <a:latin typeface="Book Antiqua" pitchFamily="18" charset="0"/>
              </a:rPr>
              <a:t>riconosciuto mediante </a:t>
            </a:r>
            <a:r>
              <a:rPr lang="it-IT" sz="1400" i="1" dirty="0">
                <a:solidFill>
                  <a:schemeClr val="tx1"/>
                </a:solidFill>
                <a:latin typeface="Book Antiqua" pitchFamily="18" charset="0"/>
              </a:rPr>
              <a:t>diritti di godimento su beni immobili nella disponibilità dell'amministrazione aggiudicatrice </a:t>
            </a:r>
            <a:r>
              <a:rPr lang="it-IT" sz="1400" i="1" dirty="0" smtClean="0">
                <a:solidFill>
                  <a:schemeClr val="tx1"/>
                </a:solidFill>
                <a:latin typeface="Book Antiqua" pitchFamily="18" charset="0"/>
              </a:rPr>
              <a:t>la cui </a:t>
            </a:r>
            <a:r>
              <a:rPr lang="it-IT" sz="1400" i="1" dirty="0">
                <a:solidFill>
                  <a:schemeClr val="tx1"/>
                </a:solidFill>
                <a:latin typeface="Book Antiqua" pitchFamily="18" charset="0"/>
              </a:rPr>
              <a:t>utilizzazione sia strumentale e tecnicamente connessa all'opera affidata in concessione. In ogni </a:t>
            </a:r>
            <a:r>
              <a:rPr lang="it-IT" sz="1400" i="1" dirty="0" smtClean="0">
                <a:solidFill>
                  <a:schemeClr val="tx1"/>
                </a:solidFill>
                <a:latin typeface="Book Antiqua" pitchFamily="18" charset="0"/>
              </a:rPr>
              <a:t>caso, l'eventuale </a:t>
            </a:r>
            <a:r>
              <a:rPr lang="it-IT" sz="1400" i="1" dirty="0">
                <a:solidFill>
                  <a:schemeClr val="tx1"/>
                </a:solidFill>
                <a:latin typeface="Book Antiqua" pitchFamily="18" charset="0"/>
              </a:rPr>
              <a:t>riconoscimento del prezzo, sommato al valore di eventuali garanzie pubbliche o di </a:t>
            </a:r>
            <a:r>
              <a:rPr lang="it-IT" sz="1400" i="1" dirty="0" smtClean="0">
                <a:solidFill>
                  <a:schemeClr val="tx1"/>
                </a:solidFill>
                <a:latin typeface="Book Antiqua" pitchFamily="18" charset="0"/>
              </a:rPr>
              <a:t>ulteriori meccanismi </a:t>
            </a:r>
            <a:r>
              <a:rPr lang="it-IT" sz="1400" i="1" dirty="0">
                <a:solidFill>
                  <a:schemeClr val="tx1"/>
                </a:solidFill>
                <a:latin typeface="Book Antiqua" pitchFamily="18" charset="0"/>
              </a:rPr>
              <a:t>di finanziamento a carico della pubblica amministrazione, non può essere superiore </a:t>
            </a:r>
            <a:r>
              <a:rPr lang="it-IT" sz="1400" i="1" dirty="0" smtClean="0">
                <a:solidFill>
                  <a:schemeClr val="tx1"/>
                </a:solidFill>
                <a:latin typeface="Book Antiqua" pitchFamily="18" charset="0"/>
              </a:rPr>
              <a:t>al quarantanove </a:t>
            </a:r>
            <a:r>
              <a:rPr lang="it-IT" sz="1400" i="1" dirty="0">
                <a:solidFill>
                  <a:schemeClr val="tx1"/>
                </a:solidFill>
                <a:latin typeface="Book Antiqua" pitchFamily="18" charset="0"/>
              </a:rPr>
              <a:t>per cento del costo dell'investimento complessivo, comprensivo di eventuali </a:t>
            </a:r>
            <a:r>
              <a:rPr lang="it-IT" sz="1400" i="1" dirty="0" smtClean="0">
                <a:solidFill>
                  <a:schemeClr val="tx1"/>
                </a:solidFill>
                <a:latin typeface="Book Antiqua" pitchFamily="18" charset="0"/>
              </a:rPr>
              <a:t>oneri finanziari</a:t>
            </a:r>
            <a:r>
              <a:rPr lang="it-IT" sz="1400" i="1" dirty="0">
                <a:solidFill>
                  <a:schemeClr val="tx1"/>
                </a:solidFill>
                <a:latin typeface="Book Antiqua" pitchFamily="18" charset="0"/>
              </a:rPr>
              <a:t>».</a:t>
            </a:r>
          </a:p>
        </p:txBody>
      </p:sp>
      <p:cxnSp>
        <p:nvCxnSpPr>
          <p:cNvPr id="8" name="Connettore 4 7"/>
          <p:cNvCxnSpPr/>
          <p:nvPr/>
        </p:nvCxnSpPr>
        <p:spPr>
          <a:xfrm rot="5400000">
            <a:off x="287524" y="2240868"/>
            <a:ext cx="864096" cy="3600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ttangolo arrotondato 8"/>
          <p:cNvSpPr/>
          <p:nvPr/>
        </p:nvSpPr>
        <p:spPr>
          <a:xfrm>
            <a:off x="5724128" y="3140968"/>
            <a:ext cx="3168352" cy="27363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it-IT" sz="1600" dirty="0" smtClean="0">
                <a:solidFill>
                  <a:schemeClr val="tx1"/>
                </a:solidFill>
                <a:latin typeface="Book Antiqua" pitchFamily="18" charset="0"/>
              </a:rPr>
              <a:t>La parte VI.4 che disciplina la </a:t>
            </a:r>
            <a:r>
              <a:rPr lang="it-IT" sz="1600" dirty="0">
                <a:solidFill>
                  <a:schemeClr val="tx1"/>
                </a:solidFill>
                <a:latin typeface="Book Antiqua" pitchFamily="18" charset="0"/>
              </a:rPr>
              <a:t>regolazione </a:t>
            </a:r>
            <a:r>
              <a:rPr lang="it-IT" sz="1600" dirty="0" smtClean="0">
                <a:solidFill>
                  <a:schemeClr val="tx1"/>
                </a:solidFill>
                <a:latin typeface="Book Antiqua" pitchFamily="18" charset="0"/>
              </a:rPr>
              <a:t>in merito </a:t>
            </a:r>
            <a:r>
              <a:rPr lang="it-IT" sz="1600" dirty="0">
                <a:solidFill>
                  <a:schemeClr val="tx1"/>
                </a:solidFill>
                <a:latin typeface="Book Antiqua" pitchFamily="18" charset="0"/>
              </a:rPr>
              <a:t>alla valutazione degli </a:t>
            </a:r>
            <a:r>
              <a:rPr lang="it-IT" sz="1600" dirty="0" err="1">
                <a:solidFill>
                  <a:schemeClr val="tx1"/>
                </a:solidFill>
                <a:latin typeface="Book Antiqua" pitchFamily="18" charset="0"/>
              </a:rPr>
              <a:t>asset</a:t>
            </a:r>
            <a:r>
              <a:rPr lang="it-IT" sz="1600" dirty="0">
                <a:solidFill>
                  <a:schemeClr val="tx1"/>
                </a:solidFill>
                <a:latin typeface="Book Antiqua" pitchFamily="18" charset="0"/>
              </a:rPr>
              <a:t> oggetto di un contratto di PPP, con riferimento al loro impatto </a:t>
            </a:r>
            <a:r>
              <a:rPr lang="it-IT" sz="1600" dirty="0" smtClean="0">
                <a:solidFill>
                  <a:schemeClr val="tx1"/>
                </a:solidFill>
                <a:latin typeface="Book Antiqua" pitchFamily="18" charset="0"/>
              </a:rPr>
              <a:t>sul deficit </a:t>
            </a:r>
            <a:r>
              <a:rPr lang="it-IT" sz="1600" dirty="0">
                <a:solidFill>
                  <a:schemeClr val="tx1"/>
                </a:solidFill>
                <a:latin typeface="Book Antiqua" pitchFamily="18" charset="0"/>
              </a:rPr>
              <a:t>e sul debito pubblico, anche nota come classificazione ‘‘on/off balance’’.</a:t>
            </a:r>
          </a:p>
        </p:txBody>
      </p:sp>
      <p:cxnSp>
        <p:nvCxnSpPr>
          <p:cNvPr id="11" name="Connettore 4 10"/>
          <p:cNvCxnSpPr/>
          <p:nvPr/>
        </p:nvCxnSpPr>
        <p:spPr>
          <a:xfrm rot="16200000" flipH="1">
            <a:off x="8208404" y="2384884"/>
            <a:ext cx="1080120" cy="28803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4908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23207</TotalTime>
  <Words>11135</Words>
  <Application>Microsoft Office PowerPoint</Application>
  <PresentationFormat>Presentazione su schermo (4:3)</PresentationFormat>
  <Paragraphs>663</Paragraphs>
  <Slides>107</Slides>
  <Notes>1</Notes>
  <HiddenSlides>0</HiddenSlides>
  <MMClips>0</MMClips>
  <ScaleCrop>false</ScaleCrop>
  <HeadingPairs>
    <vt:vector size="4" baseType="variant">
      <vt:variant>
        <vt:lpstr>Tema</vt:lpstr>
      </vt:variant>
      <vt:variant>
        <vt:i4>1</vt:i4>
      </vt:variant>
      <vt:variant>
        <vt:lpstr>Titoli diapositive</vt:lpstr>
      </vt:variant>
      <vt:variant>
        <vt:i4>107</vt:i4>
      </vt:variant>
    </vt:vector>
  </HeadingPairs>
  <TitlesOfParts>
    <vt:vector size="108" baseType="lpstr">
      <vt:lpstr>Viale</vt:lpstr>
      <vt:lpstr>Presentazione standard di PowerPoint</vt:lpstr>
      <vt:lpstr>Cosa sono le operazioni di PPP:</vt:lpstr>
      <vt:lpstr>In un’operazione di PPP coesistono in tutto o in parte: </vt:lpstr>
      <vt:lpstr>Principali caratteristiche:</vt:lpstr>
      <vt:lpstr>Ulteriori caratteristiche: </vt:lpstr>
      <vt:lpstr>Presentazione standard di PowerPoint</vt:lpstr>
      <vt:lpstr>Le principali modifiche:</vt:lpstr>
      <vt:lpstr>Art. 174 co 3</vt:lpstr>
      <vt:lpstr>Art. 174 co 4 </vt:lpstr>
      <vt:lpstr>Art. 174 co 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Tipologia di rischi:</vt:lpstr>
      <vt:lpstr>Altri eventuali rischi presenti durante l’intero ciclo di vita del contratto di PPP:</vt:lpstr>
      <vt:lpstr>Altri eventuali rischi presenti durante l’intero ciclo di vita del contratto di PPP: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Matrice dei rischi:</vt:lpstr>
      <vt:lpstr>Contenuti essenziali della Matrice dei Rischi: </vt:lpstr>
      <vt:lpstr>Presentazione standard di PowerPoint</vt:lpstr>
      <vt:lpstr>Tipologia di opere oggetto dei contratti di PPP: </vt:lpstr>
      <vt:lpstr>Opere a tariffazione sull’utenza: OPERE CALDE </vt:lpstr>
      <vt:lpstr>Opere a tariffazione sull’utenza: OPERE TIEPIDE</vt:lpstr>
      <vt:lpstr>Opere a tariffazione sulla P.A.: OPERE FREDDE</vt:lpstr>
      <vt:lpstr>Presentazione standard di PowerPoint</vt:lpstr>
      <vt:lpstr>Procedimento di affidamento contratto di concessione ad iniziativa pubblica </vt:lpstr>
      <vt:lpstr>Art. 182: Bando</vt:lpstr>
      <vt:lpstr>Art. 182: Bando</vt:lpstr>
      <vt:lpstr>Art. 182: Bando</vt:lpstr>
      <vt:lpstr>Art. 182: Bando</vt:lpstr>
      <vt:lpstr>Art. 182: Bando </vt:lpstr>
      <vt:lpstr>Art. 183: Procedimento</vt:lpstr>
      <vt:lpstr>Art. 183: Procedimento</vt:lpstr>
      <vt:lpstr>Art. 183: Procedimento</vt:lpstr>
      <vt:lpstr>Art. 183: Procedimento</vt:lpstr>
      <vt:lpstr>Art. 183: Procedimento</vt:lpstr>
      <vt:lpstr>Art. 183: Procedimento</vt:lpstr>
      <vt:lpstr>Art. 184: Termini e comunicazioni</vt:lpstr>
      <vt:lpstr>Art. 184: Termini e comunicazioni</vt:lpstr>
      <vt:lpstr>Art. 185: Criteri di aggiudicazione</vt:lpstr>
      <vt:lpstr>Art. 185: Criteri di aggiudicazione</vt:lpstr>
      <vt:lpstr>Art. 185: Criteri di aggiudicazione</vt:lpstr>
      <vt:lpstr>Procedimento di affidamento contratto di concessione ad iniziativa privata</vt:lpstr>
      <vt:lpstr>Procedimento di affidamento contratto di concessione ad iniziativa privata</vt:lpstr>
      <vt:lpstr>Art. 193: Finanza di Progetto</vt:lpstr>
      <vt:lpstr>Art. 193: Finanza di Progetto</vt:lpstr>
      <vt:lpstr>Art. 193: Finanza di Progetto Procedura</vt:lpstr>
      <vt:lpstr>Art. 193: Finanza di Progetto  Progetto di fattibilità</vt:lpstr>
      <vt:lpstr>Art. 193: Finanza di Progetto Procedura</vt:lpstr>
      <vt:lpstr>Art. 193: Finanza di Progetto Garanzie</vt:lpstr>
      <vt:lpstr>Art. 193: Finanza di Progetto </vt:lpstr>
      <vt:lpstr>Art. 193: Finanza di Progetto </vt:lpstr>
      <vt:lpstr>LE SOCIETÀ DI SCOPO:</vt:lpstr>
      <vt:lpstr>LE SOCIETÀ DI SCOPO:</vt:lpstr>
      <vt:lpstr>LE SOCIETÀ DI SCOPO:</vt:lpstr>
      <vt:lpstr>LE OBBLIGAZIONI DELLE SOCIETÀ DI SCOPO Art. 195 D.Lgs. N. 36/2023:</vt:lpstr>
      <vt:lpstr>Presentazione standard di PowerPoint</vt:lpstr>
      <vt:lpstr>Contributo Pubblico:</vt:lpstr>
      <vt:lpstr>CONTRIBUTO:</vt:lpstr>
      <vt:lpstr>Decisione Eurostat 11 febbraio 2004 : ”Treatment of public-private partnership”</vt:lpstr>
      <vt:lpstr>«Decisione Eurostat» 11 febbraio 2004: allocazione dell’asset on/off balance</vt:lpstr>
      <vt:lpstr>PPP e Ordinamento contabile Europeo SEC 2010 </vt:lpstr>
      <vt:lpstr>PPP e Ordinamento contabile Europeo SEC 2010 / 2</vt:lpstr>
      <vt:lpstr>PPP e Ordinamento contabile Europeo SEC 2010 / 3</vt:lpstr>
      <vt:lpstr>PPP e decisioni Eurostat </vt:lpstr>
      <vt:lpstr>PPP e decisioni Eurostat / 2</vt:lpstr>
      <vt:lpstr>Presentazione standard di PowerPoint</vt:lpstr>
      <vt:lpstr>Forme di PPP</vt:lpstr>
      <vt:lpstr>Locazione Finanziaria: art. 196 </vt:lpstr>
      <vt:lpstr>Locazione Finanziaria: art. 196 </vt:lpstr>
      <vt:lpstr>Locazione Finanziaria: art. 196 Rischio  </vt:lpstr>
      <vt:lpstr>Locazione Finanziaria: art. 196 Aggiudicazione  </vt:lpstr>
      <vt:lpstr>Contratto di disponibilità: art. 197   </vt:lpstr>
      <vt:lpstr>Contratto di disponibilità: art. 197   </vt:lpstr>
      <vt:lpstr>Contratto di disponibilità: art. 197 Corrispettivo   </vt:lpstr>
      <vt:lpstr>Contratto di disponibilità: art. 197 Rischio   </vt:lpstr>
      <vt:lpstr>Principio di atipicità e non esclusività delle forme di PPP   </vt:lpstr>
      <vt:lpstr>Progetto di fattibilità tecnica ed economica (PTFE). Art. 23 del Codice </vt:lpstr>
      <vt:lpstr>EQUILIBRIO E REVISIONE DEL PEF</vt:lpstr>
      <vt:lpstr>EQUILIBRIO E REVISIONE DEL PEF</vt:lpstr>
      <vt:lpstr>EQUILIBRIO DEL PEF</vt:lpstr>
      <vt:lpstr>RIEQUILIBRIO ECONOMICO FINANZIARIO</vt:lpstr>
      <vt:lpstr>RIEQUILIBRIO ECONOMICO FINANZIARIO/2 </vt:lpstr>
      <vt:lpstr>RIEQUILIBRIO ECONOMICO FINANZIARIO/3</vt:lpstr>
      <vt:lpstr>Delibera ANAC 432 del 20 settembre 2022:</vt:lpstr>
      <vt:lpstr>Delibera ANAC 432 del 20 settembre 2022:</vt:lpstr>
      <vt:lpstr>Delibera ANAC 432 del 20 settembre 2022:</vt:lpstr>
      <vt:lpstr>Linee Guida n. 9 recanti «Monitoraggio delle amministrazioni aggiudicatrici sull’attività dell’operatore economico nei contratti di partenariato pubblico privato» -Aggiornamento  </vt:lpstr>
      <vt:lpstr>I motivi dell’aggiornamento e modalità di attuazione:</vt:lpstr>
      <vt:lpstr>Gli obiettivi:</vt:lpstr>
      <vt:lpstr>I soggetti destinatari:</vt:lpstr>
      <vt:lpstr>Circolare del Presidente del Consiglio dei Ministri del 19 maggio 2022, pubblicata in G.U. n. 185 del 9 agosto 2022 in tema di obblighi di comunicazione</vt:lpstr>
      <vt:lpstr>Circolare del Presidente del Consiglio dei Ministri del 19 maggio 2022, pubblicata in G.U. n. 185 del 9 agosto 2022 in tema di obblighi di comunicazione/2</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CRITERI DI VALUTAZIONE FINANZIARIA DEL PROJECT   Fabrizio Rossi Università degli Studi di Roma “Tor Vergata” - Facoltà di Ingegneria –</dc:title>
  <dc:creator>a</dc:creator>
  <cp:lastModifiedBy>Utente</cp:lastModifiedBy>
  <cp:revision>1079</cp:revision>
  <cp:lastPrinted>2023-06-21T11:52:49Z</cp:lastPrinted>
  <dcterms:created xsi:type="dcterms:W3CDTF">2004-10-19T18:41:15Z</dcterms:created>
  <dcterms:modified xsi:type="dcterms:W3CDTF">2024-01-24T10:29:08Z</dcterms:modified>
</cp:coreProperties>
</file>